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90" r:id="rId4"/>
    <p:sldId id="291" r:id="rId5"/>
    <p:sldId id="261" r:id="rId6"/>
    <p:sldId id="292" r:id="rId7"/>
    <p:sldId id="293" r:id="rId8"/>
    <p:sldId id="294" r:id="rId9"/>
    <p:sldId id="302" r:id="rId10"/>
    <p:sldId id="258" r:id="rId11"/>
    <p:sldId id="265" r:id="rId12"/>
    <p:sldId id="266" r:id="rId13"/>
    <p:sldId id="267" r:id="rId14"/>
    <p:sldId id="268" r:id="rId15"/>
    <p:sldId id="299" r:id="rId16"/>
    <p:sldId id="300" r:id="rId17"/>
    <p:sldId id="298" r:id="rId18"/>
    <p:sldId id="301" r:id="rId19"/>
    <p:sldId id="295" r:id="rId20"/>
    <p:sldId id="284" r:id="rId21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00A987-9F14-4CC9-AB90-6D5CFE46B1DE}" type="doc">
      <dgm:prSet loTypeId="urn:microsoft.com/office/officeart/2008/layout/LinedList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47F48BE9-AF9A-4C93-A8D2-51B8D981A4A7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Arial" pitchFamily="34" charset="0"/>
              <a:cs typeface="Arial" pitchFamily="34" charset="0"/>
            </a:rPr>
            <a:t>Консультативная деятельность может осуществляться через организацию: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8993BC0F-CB67-4854-95E7-93255372F0D8}" type="parTrans" cxnId="{E7E2E5D7-F232-464D-893F-4301E535334E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1723AF3F-A64C-428A-96B6-95EB958ABEB4}" type="sibTrans" cxnId="{E7E2E5D7-F232-464D-893F-4301E535334E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035A9889-6178-4114-BCFE-57844C913FEF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Arial" pitchFamily="34" charset="0"/>
              <a:cs typeface="Arial" pitchFamily="34" charset="0"/>
            </a:rPr>
            <a:t>- постоянно действующей консультативной службы для родителей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02C47C79-7968-4B70-B95C-CCE76986D8C6}" type="parTrans" cxnId="{E9910C51-FF7A-4061-8319-40F18755E02A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2A0EFBEC-BABE-4928-90E7-58C7527C31F0}" type="sibTrans" cxnId="{E9910C51-FF7A-4061-8319-40F18755E02A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FF95E6F2-CA9C-4101-A7D5-FC6F9CB13356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Arial" pitchFamily="34" charset="0"/>
              <a:cs typeface="Arial" pitchFamily="34" charset="0"/>
            </a:rPr>
            <a:t>- индивидуального и группового консультирования родителей (законных представителей), педагогических и руководящих работников образовательной организации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D60173E4-B33A-4B52-A3CC-6E3BC5C01294}" type="parTrans" cxnId="{C4107976-3FC8-4D83-BE9A-F7D55B47743F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B26F61C5-5354-436D-8599-CA97CD6D4268}" type="sibTrans" cxnId="{C4107976-3FC8-4D83-BE9A-F7D55B47743F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0BF60D52-8845-4958-AF4A-81D5439F6552}">
      <dgm:prSet phldrT="[Текст]" custT="1"/>
      <dgm:spPr/>
      <dgm:t>
        <a:bodyPr/>
        <a:lstStyle/>
        <a:p>
          <a:pPr algn="just"/>
          <a:r>
            <a:rPr lang="ru-RU" sz="1400" dirty="0" smtClean="0">
              <a:latin typeface="Arial" pitchFamily="34" charset="0"/>
              <a:cs typeface="Arial" pitchFamily="34" charset="0"/>
            </a:rPr>
            <a:t>- информационных стендов</a:t>
          </a:r>
          <a:endParaRPr lang="ru-RU" sz="1400" dirty="0">
            <a:latin typeface="Arial" pitchFamily="34" charset="0"/>
            <a:cs typeface="Arial" pitchFamily="34" charset="0"/>
          </a:endParaRPr>
        </a:p>
      </dgm:t>
    </dgm:pt>
    <dgm:pt modelId="{4118B5ED-82A7-432E-B3AF-CF5FAE4DF527}" type="parTrans" cxnId="{63EBB5C3-B29E-4A11-9D54-FC069E06FF06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31973A5F-149E-4283-81BC-4DDA964B9684}" type="sibTrans" cxnId="{63EBB5C3-B29E-4A11-9D54-FC069E06FF06}">
      <dgm:prSet/>
      <dgm:spPr/>
      <dgm:t>
        <a:bodyPr/>
        <a:lstStyle/>
        <a:p>
          <a:pPr algn="just"/>
          <a:endParaRPr lang="ru-RU" sz="1200">
            <a:latin typeface="Arial" pitchFamily="34" charset="0"/>
            <a:cs typeface="Arial" pitchFamily="34" charset="0"/>
          </a:endParaRPr>
        </a:p>
      </dgm:t>
    </dgm:pt>
    <dgm:pt modelId="{18550C19-AA0A-4582-9935-B7F52190A19E}" type="pres">
      <dgm:prSet presAssocID="{3800A987-9F14-4CC9-AB90-6D5CFE46B1D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110736A-453C-4DFA-B8A5-C2C7E387F748}" type="pres">
      <dgm:prSet presAssocID="{47F48BE9-AF9A-4C93-A8D2-51B8D981A4A7}" presName="thickLine" presStyleLbl="alignNode1" presStyleIdx="0" presStyleCnt="1"/>
      <dgm:spPr/>
    </dgm:pt>
    <dgm:pt modelId="{95BF8BDF-12DD-4D53-B3DA-291DDF54C2B9}" type="pres">
      <dgm:prSet presAssocID="{47F48BE9-AF9A-4C93-A8D2-51B8D981A4A7}" presName="horz1" presStyleCnt="0"/>
      <dgm:spPr/>
    </dgm:pt>
    <dgm:pt modelId="{9C9CDEA5-C3C0-4D67-B10F-7C643B037515}" type="pres">
      <dgm:prSet presAssocID="{47F48BE9-AF9A-4C93-A8D2-51B8D981A4A7}" presName="tx1" presStyleLbl="revTx" presStyleIdx="0" presStyleCnt="4"/>
      <dgm:spPr/>
      <dgm:t>
        <a:bodyPr/>
        <a:lstStyle/>
        <a:p>
          <a:endParaRPr lang="ru-RU"/>
        </a:p>
      </dgm:t>
    </dgm:pt>
    <dgm:pt modelId="{E8F40325-AEBA-459C-94FE-1596BB94CB73}" type="pres">
      <dgm:prSet presAssocID="{47F48BE9-AF9A-4C93-A8D2-51B8D981A4A7}" presName="vert1" presStyleCnt="0"/>
      <dgm:spPr/>
    </dgm:pt>
    <dgm:pt modelId="{3BD16542-1F9D-49AF-BA7F-9CBCAD007879}" type="pres">
      <dgm:prSet presAssocID="{035A9889-6178-4114-BCFE-57844C913FEF}" presName="vertSpace2a" presStyleCnt="0"/>
      <dgm:spPr/>
    </dgm:pt>
    <dgm:pt modelId="{E433B97E-C092-4A8B-8833-A6CC71DEBD79}" type="pres">
      <dgm:prSet presAssocID="{035A9889-6178-4114-BCFE-57844C913FEF}" presName="horz2" presStyleCnt="0"/>
      <dgm:spPr/>
    </dgm:pt>
    <dgm:pt modelId="{4595DAC3-37C0-4735-AD26-4357A02629E5}" type="pres">
      <dgm:prSet presAssocID="{035A9889-6178-4114-BCFE-57844C913FEF}" presName="horzSpace2" presStyleCnt="0"/>
      <dgm:spPr/>
    </dgm:pt>
    <dgm:pt modelId="{1196069F-907D-4121-BCD7-8DE17B60A73D}" type="pres">
      <dgm:prSet presAssocID="{035A9889-6178-4114-BCFE-57844C913FEF}" presName="tx2" presStyleLbl="revTx" presStyleIdx="1" presStyleCnt="4" custScaleY="37604"/>
      <dgm:spPr/>
      <dgm:t>
        <a:bodyPr/>
        <a:lstStyle/>
        <a:p>
          <a:endParaRPr lang="ru-RU"/>
        </a:p>
      </dgm:t>
    </dgm:pt>
    <dgm:pt modelId="{65736399-9104-4A2A-85AE-9E043A08A79C}" type="pres">
      <dgm:prSet presAssocID="{035A9889-6178-4114-BCFE-57844C913FEF}" presName="vert2" presStyleCnt="0"/>
      <dgm:spPr/>
    </dgm:pt>
    <dgm:pt modelId="{152CD613-BE24-430C-8A5D-E8498E7907F3}" type="pres">
      <dgm:prSet presAssocID="{035A9889-6178-4114-BCFE-57844C913FEF}" presName="thinLine2b" presStyleLbl="callout" presStyleIdx="0" presStyleCnt="3"/>
      <dgm:spPr/>
    </dgm:pt>
    <dgm:pt modelId="{AD1ACC71-6679-4A68-8716-84C0F65A95B0}" type="pres">
      <dgm:prSet presAssocID="{035A9889-6178-4114-BCFE-57844C913FEF}" presName="vertSpace2b" presStyleCnt="0"/>
      <dgm:spPr/>
    </dgm:pt>
    <dgm:pt modelId="{4ED60F5F-B60C-4A4E-95BA-B820D6F355CE}" type="pres">
      <dgm:prSet presAssocID="{FF95E6F2-CA9C-4101-A7D5-FC6F9CB13356}" presName="horz2" presStyleCnt="0"/>
      <dgm:spPr/>
    </dgm:pt>
    <dgm:pt modelId="{5A1D4E51-E834-4D3C-8E15-AFD3FF7EE912}" type="pres">
      <dgm:prSet presAssocID="{FF95E6F2-CA9C-4101-A7D5-FC6F9CB13356}" presName="horzSpace2" presStyleCnt="0"/>
      <dgm:spPr/>
    </dgm:pt>
    <dgm:pt modelId="{08C9E4C9-D333-4E8D-8F98-FF966A041F10}" type="pres">
      <dgm:prSet presAssocID="{FF95E6F2-CA9C-4101-A7D5-FC6F9CB13356}" presName="tx2" presStyleLbl="revTx" presStyleIdx="2" presStyleCnt="4"/>
      <dgm:spPr/>
      <dgm:t>
        <a:bodyPr/>
        <a:lstStyle/>
        <a:p>
          <a:endParaRPr lang="ru-RU"/>
        </a:p>
      </dgm:t>
    </dgm:pt>
    <dgm:pt modelId="{FECBB499-652D-4909-BA77-805FCCA6A96A}" type="pres">
      <dgm:prSet presAssocID="{FF95E6F2-CA9C-4101-A7D5-FC6F9CB13356}" presName="vert2" presStyleCnt="0"/>
      <dgm:spPr/>
    </dgm:pt>
    <dgm:pt modelId="{3926BC0F-BA4E-4E3A-BE53-74C3CC127AB8}" type="pres">
      <dgm:prSet presAssocID="{FF95E6F2-CA9C-4101-A7D5-FC6F9CB13356}" presName="thinLine2b" presStyleLbl="callout" presStyleIdx="1" presStyleCnt="3"/>
      <dgm:spPr/>
    </dgm:pt>
    <dgm:pt modelId="{6BD36D8F-E194-4C27-855E-178F7ADF02BD}" type="pres">
      <dgm:prSet presAssocID="{FF95E6F2-CA9C-4101-A7D5-FC6F9CB13356}" presName="vertSpace2b" presStyleCnt="0"/>
      <dgm:spPr/>
    </dgm:pt>
    <dgm:pt modelId="{07ACBFD0-CA9C-4640-91A7-E3EB484DAA08}" type="pres">
      <dgm:prSet presAssocID="{0BF60D52-8845-4958-AF4A-81D5439F6552}" presName="horz2" presStyleCnt="0"/>
      <dgm:spPr/>
    </dgm:pt>
    <dgm:pt modelId="{E2B03964-22E7-4784-9477-DBC539031126}" type="pres">
      <dgm:prSet presAssocID="{0BF60D52-8845-4958-AF4A-81D5439F6552}" presName="horzSpace2" presStyleCnt="0"/>
      <dgm:spPr/>
    </dgm:pt>
    <dgm:pt modelId="{172FA73D-F549-4BD0-97D7-92AA3D84BB42}" type="pres">
      <dgm:prSet presAssocID="{0BF60D52-8845-4958-AF4A-81D5439F6552}" presName="tx2" presStyleLbl="revTx" presStyleIdx="3" presStyleCnt="4" custScaleY="43437"/>
      <dgm:spPr/>
      <dgm:t>
        <a:bodyPr/>
        <a:lstStyle/>
        <a:p>
          <a:endParaRPr lang="ru-RU"/>
        </a:p>
      </dgm:t>
    </dgm:pt>
    <dgm:pt modelId="{5F26160E-7AFC-4B58-9B95-38B5B675D088}" type="pres">
      <dgm:prSet presAssocID="{0BF60D52-8845-4958-AF4A-81D5439F6552}" presName="vert2" presStyleCnt="0"/>
      <dgm:spPr/>
    </dgm:pt>
    <dgm:pt modelId="{50CAFE6B-A5BE-4DD1-AF78-8D106A86FF4D}" type="pres">
      <dgm:prSet presAssocID="{0BF60D52-8845-4958-AF4A-81D5439F6552}" presName="thinLine2b" presStyleLbl="callout" presStyleIdx="2" presStyleCnt="3"/>
      <dgm:spPr/>
    </dgm:pt>
    <dgm:pt modelId="{EF1FB58B-D38B-41AB-8973-95B805E62C21}" type="pres">
      <dgm:prSet presAssocID="{0BF60D52-8845-4958-AF4A-81D5439F6552}" presName="vertSpace2b" presStyleCnt="0"/>
      <dgm:spPr/>
    </dgm:pt>
  </dgm:ptLst>
  <dgm:cxnLst>
    <dgm:cxn modelId="{C4107976-3FC8-4D83-BE9A-F7D55B47743F}" srcId="{47F48BE9-AF9A-4C93-A8D2-51B8D981A4A7}" destId="{FF95E6F2-CA9C-4101-A7D5-FC6F9CB13356}" srcOrd="1" destOrd="0" parTransId="{D60173E4-B33A-4B52-A3CC-6E3BC5C01294}" sibTransId="{B26F61C5-5354-436D-8599-CA97CD6D4268}"/>
    <dgm:cxn modelId="{E81CCC8C-BAE3-4BB1-A025-DBCD0315C430}" type="presOf" srcId="{035A9889-6178-4114-BCFE-57844C913FEF}" destId="{1196069F-907D-4121-BCD7-8DE17B60A73D}" srcOrd="0" destOrd="0" presId="urn:microsoft.com/office/officeart/2008/layout/LinedList"/>
    <dgm:cxn modelId="{E7E2E5D7-F232-464D-893F-4301E535334E}" srcId="{3800A987-9F14-4CC9-AB90-6D5CFE46B1DE}" destId="{47F48BE9-AF9A-4C93-A8D2-51B8D981A4A7}" srcOrd="0" destOrd="0" parTransId="{8993BC0F-CB67-4854-95E7-93255372F0D8}" sibTransId="{1723AF3F-A64C-428A-96B6-95EB958ABEB4}"/>
    <dgm:cxn modelId="{02A1E844-CDEB-4700-A31A-894B0328FB80}" type="presOf" srcId="{47F48BE9-AF9A-4C93-A8D2-51B8D981A4A7}" destId="{9C9CDEA5-C3C0-4D67-B10F-7C643B037515}" srcOrd="0" destOrd="0" presId="urn:microsoft.com/office/officeart/2008/layout/LinedList"/>
    <dgm:cxn modelId="{E9910C51-FF7A-4061-8319-40F18755E02A}" srcId="{47F48BE9-AF9A-4C93-A8D2-51B8D981A4A7}" destId="{035A9889-6178-4114-BCFE-57844C913FEF}" srcOrd="0" destOrd="0" parTransId="{02C47C79-7968-4B70-B95C-CCE76986D8C6}" sibTransId="{2A0EFBEC-BABE-4928-90E7-58C7527C31F0}"/>
    <dgm:cxn modelId="{63EBB5C3-B29E-4A11-9D54-FC069E06FF06}" srcId="{47F48BE9-AF9A-4C93-A8D2-51B8D981A4A7}" destId="{0BF60D52-8845-4958-AF4A-81D5439F6552}" srcOrd="2" destOrd="0" parTransId="{4118B5ED-82A7-432E-B3AF-CF5FAE4DF527}" sibTransId="{31973A5F-149E-4283-81BC-4DDA964B9684}"/>
    <dgm:cxn modelId="{4AB33EEF-18F2-4BA5-9970-AA48C25FFFCE}" type="presOf" srcId="{FF95E6F2-CA9C-4101-A7D5-FC6F9CB13356}" destId="{08C9E4C9-D333-4E8D-8F98-FF966A041F10}" srcOrd="0" destOrd="0" presId="urn:microsoft.com/office/officeart/2008/layout/LinedList"/>
    <dgm:cxn modelId="{9E697C7F-4E1E-4594-89DE-156F64FBE48F}" type="presOf" srcId="{3800A987-9F14-4CC9-AB90-6D5CFE46B1DE}" destId="{18550C19-AA0A-4582-9935-B7F52190A19E}" srcOrd="0" destOrd="0" presId="urn:microsoft.com/office/officeart/2008/layout/LinedList"/>
    <dgm:cxn modelId="{8AB38A03-9875-4214-88E8-543FD4D6B36B}" type="presOf" srcId="{0BF60D52-8845-4958-AF4A-81D5439F6552}" destId="{172FA73D-F549-4BD0-97D7-92AA3D84BB42}" srcOrd="0" destOrd="0" presId="urn:microsoft.com/office/officeart/2008/layout/LinedList"/>
    <dgm:cxn modelId="{ECA0994C-F509-4839-8308-27011216D52E}" type="presParOf" srcId="{18550C19-AA0A-4582-9935-B7F52190A19E}" destId="{3110736A-453C-4DFA-B8A5-C2C7E387F748}" srcOrd="0" destOrd="0" presId="urn:microsoft.com/office/officeart/2008/layout/LinedList"/>
    <dgm:cxn modelId="{B795A1EE-1760-4266-99A0-5B79DAAA2450}" type="presParOf" srcId="{18550C19-AA0A-4582-9935-B7F52190A19E}" destId="{95BF8BDF-12DD-4D53-B3DA-291DDF54C2B9}" srcOrd="1" destOrd="0" presId="urn:microsoft.com/office/officeart/2008/layout/LinedList"/>
    <dgm:cxn modelId="{096341DD-0686-4936-990E-87559D3CD1C6}" type="presParOf" srcId="{95BF8BDF-12DD-4D53-B3DA-291DDF54C2B9}" destId="{9C9CDEA5-C3C0-4D67-B10F-7C643B037515}" srcOrd="0" destOrd="0" presId="urn:microsoft.com/office/officeart/2008/layout/LinedList"/>
    <dgm:cxn modelId="{9851A2D5-1845-4382-8A75-D7536E8177FA}" type="presParOf" srcId="{95BF8BDF-12DD-4D53-B3DA-291DDF54C2B9}" destId="{E8F40325-AEBA-459C-94FE-1596BB94CB73}" srcOrd="1" destOrd="0" presId="urn:microsoft.com/office/officeart/2008/layout/LinedList"/>
    <dgm:cxn modelId="{AAB0E45E-9DF1-4B20-A71F-93B9291B4D50}" type="presParOf" srcId="{E8F40325-AEBA-459C-94FE-1596BB94CB73}" destId="{3BD16542-1F9D-49AF-BA7F-9CBCAD007879}" srcOrd="0" destOrd="0" presId="urn:microsoft.com/office/officeart/2008/layout/LinedList"/>
    <dgm:cxn modelId="{5C090095-3FF1-40E0-B68F-C9D87C0B67FF}" type="presParOf" srcId="{E8F40325-AEBA-459C-94FE-1596BB94CB73}" destId="{E433B97E-C092-4A8B-8833-A6CC71DEBD79}" srcOrd="1" destOrd="0" presId="urn:microsoft.com/office/officeart/2008/layout/LinedList"/>
    <dgm:cxn modelId="{F54DF15B-D0E7-436B-ABBE-08EDA255DDE3}" type="presParOf" srcId="{E433B97E-C092-4A8B-8833-A6CC71DEBD79}" destId="{4595DAC3-37C0-4735-AD26-4357A02629E5}" srcOrd="0" destOrd="0" presId="urn:microsoft.com/office/officeart/2008/layout/LinedList"/>
    <dgm:cxn modelId="{B26B39AE-5143-466D-B8DE-BF466158BFA9}" type="presParOf" srcId="{E433B97E-C092-4A8B-8833-A6CC71DEBD79}" destId="{1196069F-907D-4121-BCD7-8DE17B60A73D}" srcOrd="1" destOrd="0" presId="urn:microsoft.com/office/officeart/2008/layout/LinedList"/>
    <dgm:cxn modelId="{63BE6C1F-E3E2-47F0-9398-AE21C8976933}" type="presParOf" srcId="{E433B97E-C092-4A8B-8833-A6CC71DEBD79}" destId="{65736399-9104-4A2A-85AE-9E043A08A79C}" srcOrd="2" destOrd="0" presId="urn:microsoft.com/office/officeart/2008/layout/LinedList"/>
    <dgm:cxn modelId="{CEBA5D59-5EC7-4CE7-8035-3E769143C309}" type="presParOf" srcId="{E8F40325-AEBA-459C-94FE-1596BB94CB73}" destId="{152CD613-BE24-430C-8A5D-E8498E7907F3}" srcOrd="2" destOrd="0" presId="urn:microsoft.com/office/officeart/2008/layout/LinedList"/>
    <dgm:cxn modelId="{37B808D5-15F8-453C-A3B6-4CBC5CFEB5A6}" type="presParOf" srcId="{E8F40325-AEBA-459C-94FE-1596BB94CB73}" destId="{AD1ACC71-6679-4A68-8716-84C0F65A95B0}" srcOrd="3" destOrd="0" presId="urn:microsoft.com/office/officeart/2008/layout/LinedList"/>
    <dgm:cxn modelId="{FDE0FE75-FB97-451E-875F-8DBD66D61751}" type="presParOf" srcId="{E8F40325-AEBA-459C-94FE-1596BB94CB73}" destId="{4ED60F5F-B60C-4A4E-95BA-B820D6F355CE}" srcOrd="4" destOrd="0" presId="urn:microsoft.com/office/officeart/2008/layout/LinedList"/>
    <dgm:cxn modelId="{E108FD1E-16CE-4D6D-8982-0B7A7DD6157B}" type="presParOf" srcId="{4ED60F5F-B60C-4A4E-95BA-B820D6F355CE}" destId="{5A1D4E51-E834-4D3C-8E15-AFD3FF7EE912}" srcOrd="0" destOrd="0" presId="urn:microsoft.com/office/officeart/2008/layout/LinedList"/>
    <dgm:cxn modelId="{DBF76485-7DD2-4AB8-BBD2-F1265D8D1414}" type="presParOf" srcId="{4ED60F5F-B60C-4A4E-95BA-B820D6F355CE}" destId="{08C9E4C9-D333-4E8D-8F98-FF966A041F10}" srcOrd="1" destOrd="0" presId="urn:microsoft.com/office/officeart/2008/layout/LinedList"/>
    <dgm:cxn modelId="{5ACBB6CA-2A26-42EA-A0AA-741C30445FBC}" type="presParOf" srcId="{4ED60F5F-B60C-4A4E-95BA-B820D6F355CE}" destId="{FECBB499-652D-4909-BA77-805FCCA6A96A}" srcOrd="2" destOrd="0" presId="urn:microsoft.com/office/officeart/2008/layout/LinedList"/>
    <dgm:cxn modelId="{D393CB28-AAE3-4A5E-95AD-37D09DF9D31D}" type="presParOf" srcId="{E8F40325-AEBA-459C-94FE-1596BB94CB73}" destId="{3926BC0F-BA4E-4E3A-BE53-74C3CC127AB8}" srcOrd="5" destOrd="0" presId="urn:microsoft.com/office/officeart/2008/layout/LinedList"/>
    <dgm:cxn modelId="{8C17DF26-A90A-4D7D-9EDB-6FE82EC8C5B7}" type="presParOf" srcId="{E8F40325-AEBA-459C-94FE-1596BB94CB73}" destId="{6BD36D8F-E194-4C27-855E-178F7ADF02BD}" srcOrd="6" destOrd="0" presId="urn:microsoft.com/office/officeart/2008/layout/LinedList"/>
    <dgm:cxn modelId="{F9310BFE-5FF6-45E0-8E89-734562019B7B}" type="presParOf" srcId="{E8F40325-AEBA-459C-94FE-1596BB94CB73}" destId="{07ACBFD0-CA9C-4640-91A7-E3EB484DAA08}" srcOrd="7" destOrd="0" presId="urn:microsoft.com/office/officeart/2008/layout/LinedList"/>
    <dgm:cxn modelId="{4A385BAB-38AE-4F39-B56E-DBF6F1CF4E5F}" type="presParOf" srcId="{07ACBFD0-CA9C-4640-91A7-E3EB484DAA08}" destId="{E2B03964-22E7-4784-9477-DBC539031126}" srcOrd="0" destOrd="0" presId="urn:microsoft.com/office/officeart/2008/layout/LinedList"/>
    <dgm:cxn modelId="{7F3E9000-F367-49E3-ACFD-7ECDBDE18BBB}" type="presParOf" srcId="{07ACBFD0-CA9C-4640-91A7-E3EB484DAA08}" destId="{172FA73D-F549-4BD0-97D7-92AA3D84BB42}" srcOrd="1" destOrd="0" presId="urn:microsoft.com/office/officeart/2008/layout/LinedList"/>
    <dgm:cxn modelId="{6576325C-9865-4D9C-9206-F5E7285E8DD8}" type="presParOf" srcId="{07ACBFD0-CA9C-4640-91A7-E3EB484DAA08}" destId="{5F26160E-7AFC-4B58-9B95-38B5B675D088}" srcOrd="2" destOrd="0" presId="urn:microsoft.com/office/officeart/2008/layout/LinedList"/>
    <dgm:cxn modelId="{E54087D8-E05A-41A4-BB05-83847590F8AE}" type="presParOf" srcId="{E8F40325-AEBA-459C-94FE-1596BB94CB73}" destId="{50CAFE6B-A5BE-4DD1-AF78-8D106A86FF4D}" srcOrd="8" destOrd="0" presId="urn:microsoft.com/office/officeart/2008/layout/LinedList"/>
    <dgm:cxn modelId="{594E0B50-F876-4AC0-A20C-E1979D976EE8}" type="presParOf" srcId="{E8F40325-AEBA-459C-94FE-1596BB94CB73}" destId="{EF1FB58B-D38B-41AB-8973-95B805E62C2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F9BF3C-9605-4CF3-A2CE-FC622AF34011}" type="doc">
      <dgm:prSet loTypeId="urn:microsoft.com/office/officeart/2005/8/layout/vList2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FD766719-55CB-4210-825B-DD6EDF74E260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tx1"/>
          </a:solidFill>
        </a:ln>
      </dgm:spPr>
      <dgm:t>
        <a:bodyPr/>
        <a:lstStyle/>
        <a:p>
          <a:pPr marL="0" indent="446088" algn="just"/>
          <a:r>
            <a:rPr lang="ru-RU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Определяется локальным актом дошкольной образовательной организации, исходя из общего количества детей, имеющих нарушение речи:</a:t>
          </a:r>
          <a:endParaRPr lang="ru-RU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1FB59A8-2970-4D7E-AF00-0E4A0324C105}" type="parTrans" cxnId="{64B3D8F8-F8BA-4894-8D64-853FA4B1B832}">
      <dgm:prSet/>
      <dgm:spPr/>
      <dgm:t>
        <a:bodyPr/>
        <a:lstStyle/>
        <a:p>
          <a:endParaRPr lang="ru-RU"/>
        </a:p>
      </dgm:t>
    </dgm:pt>
    <dgm:pt modelId="{1FBC054A-F3E6-42CF-A2B0-91A47987EC6C}" type="sibTrans" cxnId="{64B3D8F8-F8BA-4894-8D64-853FA4B1B832}">
      <dgm:prSet/>
      <dgm:spPr/>
      <dgm:t>
        <a:bodyPr/>
        <a:lstStyle/>
        <a:p>
          <a:endParaRPr lang="ru-RU"/>
        </a:p>
      </dgm:t>
    </dgm:pt>
    <dgm:pt modelId="{59EED382-6297-4BCB-8E42-E7AACEEBEC09}">
      <dgm:prSet phldrT="[Текст]" custT="1"/>
      <dgm:spPr/>
      <dgm:t>
        <a:bodyPr/>
        <a:lstStyle/>
        <a:p>
          <a:pPr algn="just">
            <a:spcAft>
              <a:spcPts val="1200"/>
            </a:spcAft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Количество детей дошкольного возраста с заключениями ПМПК - расчет 1 штатная единица на 5 – 12 человек с ОВЗ (</a:t>
          </a:r>
          <a:r>
            <a:rPr lang="ru-RU" sz="1800" i="1" dirty="0" smtClean="0">
              <a:latin typeface="Arial" pitchFamily="34" charset="0"/>
              <a:cs typeface="Arial" pitchFamily="34" charset="0"/>
            </a:rPr>
            <a:t>Приказ Министерства образования и науки Российской Федерации от 30 августа 2013 г. №1014 с изменениями от 21.01.2019 г.</a:t>
          </a:r>
          <a:r>
            <a:rPr lang="ru-RU" sz="1800" dirty="0" smtClean="0">
              <a:latin typeface="Arial" pitchFamily="34" charset="0"/>
              <a:cs typeface="Arial" pitchFamily="34" charset="0"/>
            </a:rPr>
            <a:t>) – </a:t>
          </a:r>
          <a:r>
            <a:rPr lang="ru-RU" sz="1800" u="sng" dirty="0" smtClean="0">
              <a:latin typeface="Arial" pitchFamily="34" charset="0"/>
              <a:cs typeface="Arial" pitchFamily="34" charset="0"/>
            </a:rPr>
            <a:t>группы компенсирующей направленности</a:t>
          </a:r>
          <a:endParaRPr lang="ru-RU" sz="1800" u="sng" dirty="0">
            <a:latin typeface="Arial" pitchFamily="34" charset="0"/>
            <a:cs typeface="Arial" pitchFamily="34" charset="0"/>
          </a:endParaRPr>
        </a:p>
      </dgm:t>
    </dgm:pt>
    <dgm:pt modelId="{627688E7-ADB4-499E-AB0B-D26AF0B58DC2}" type="parTrans" cxnId="{DD5E8A97-5FCC-4D23-BBAE-A719E380A09F}">
      <dgm:prSet/>
      <dgm:spPr/>
      <dgm:t>
        <a:bodyPr/>
        <a:lstStyle/>
        <a:p>
          <a:endParaRPr lang="ru-RU"/>
        </a:p>
      </dgm:t>
    </dgm:pt>
    <dgm:pt modelId="{29E52298-CD70-46D6-8645-71E8ADE5E959}" type="sibTrans" cxnId="{DD5E8A97-5FCC-4D23-BBAE-A719E380A09F}">
      <dgm:prSet/>
      <dgm:spPr/>
      <dgm:t>
        <a:bodyPr/>
        <a:lstStyle/>
        <a:p>
          <a:endParaRPr lang="ru-RU"/>
        </a:p>
      </dgm:t>
    </dgm:pt>
    <dgm:pt modelId="{CEABC834-62EB-4841-BE98-7CB5C3425319}">
      <dgm:prSet phldrT="[Текст]" custT="1"/>
      <dgm:spPr/>
      <dgm:t>
        <a:bodyPr/>
        <a:lstStyle/>
        <a:p>
          <a:pPr algn="just">
            <a:spcAft>
              <a:spcPts val="1200"/>
            </a:spcAft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Количество обучающихся с заключениями ПМПК (</a:t>
          </a:r>
          <a:r>
            <a:rPr lang="ru-RU" sz="1800" i="1" dirty="0" smtClean="0">
              <a:latin typeface="Arial" pitchFamily="34" charset="0"/>
              <a:cs typeface="Arial" pitchFamily="34" charset="0"/>
            </a:rPr>
            <a:t>ст. 42 Федерального Закона РФ от 29 декабря 2012 г. №273-ФЗ</a:t>
          </a:r>
          <a:r>
            <a:rPr lang="ru-RU" sz="1800" dirty="0" smtClean="0">
              <a:latin typeface="Arial" pitchFamily="34" charset="0"/>
              <a:cs typeface="Arial" pitchFamily="34" charset="0"/>
            </a:rPr>
            <a:t>) и (или) ПП-консилиума образовательной организации, количество детей на ставку – 25 человек – </a:t>
          </a:r>
          <a:r>
            <a:rPr lang="ru-RU" sz="1800" u="sng" dirty="0" smtClean="0">
              <a:latin typeface="Arial" pitchFamily="34" charset="0"/>
              <a:cs typeface="Arial" pitchFamily="34" charset="0"/>
            </a:rPr>
            <a:t>логопедический пункт </a:t>
          </a:r>
          <a:endParaRPr lang="ru-RU" sz="1800" u="sng" dirty="0">
            <a:latin typeface="Arial" pitchFamily="34" charset="0"/>
            <a:cs typeface="Arial" pitchFamily="34" charset="0"/>
          </a:endParaRPr>
        </a:p>
      </dgm:t>
    </dgm:pt>
    <dgm:pt modelId="{1DCC0043-DD08-4C9D-85F8-4B23641EDB34}" type="parTrans" cxnId="{FC44DB74-D36C-417B-A959-25514290FFCB}">
      <dgm:prSet/>
      <dgm:spPr/>
      <dgm:t>
        <a:bodyPr/>
        <a:lstStyle/>
        <a:p>
          <a:endParaRPr lang="ru-RU"/>
        </a:p>
      </dgm:t>
    </dgm:pt>
    <dgm:pt modelId="{D4DFA865-D2B5-4EE4-B5B0-60E9E753B28E}" type="sibTrans" cxnId="{FC44DB74-D36C-417B-A959-25514290FFCB}">
      <dgm:prSet/>
      <dgm:spPr/>
      <dgm:t>
        <a:bodyPr/>
        <a:lstStyle/>
        <a:p>
          <a:endParaRPr lang="ru-RU"/>
        </a:p>
      </dgm:t>
    </dgm:pt>
    <dgm:pt modelId="{9FCCF7E7-B567-4079-8DC8-26B492A6C441}">
      <dgm:prSet phldrT="[Текст]" custT="1"/>
      <dgm:spPr/>
      <dgm:t>
        <a:bodyPr/>
        <a:lstStyle/>
        <a:p>
          <a:pPr algn="just">
            <a:spcAft>
              <a:spcPts val="1200"/>
            </a:spcAft>
          </a:pPr>
          <a:r>
            <a:rPr lang="ru-RU" sz="1800" dirty="0" smtClean="0">
              <a:latin typeface="Arial" pitchFamily="34" charset="0"/>
              <a:cs typeface="Arial" pitchFamily="34" charset="0"/>
            </a:rPr>
            <a:t>Количество обучающихся, имеющих высокий риск возникновения речевых нарушений, выявленных по итогам входной диагностики, проведенной логопедом с 1 по 15 сентября, количество детей на 1 ставку – 25 человек – </a:t>
          </a:r>
          <a:r>
            <a:rPr lang="ru-RU" sz="1800" u="sng" dirty="0" smtClean="0">
              <a:latin typeface="Arial" pitchFamily="34" charset="0"/>
              <a:cs typeface="Arial" pitchFamily="34" charset="0"/>
            </a:rPr>
            <a:t>логопедический пункт (</a:t>
          </a:r>
          <a:r>
            <a:rPr lang="ru-RU" sz="1800" i="1" u="sng" dirty="0" smtClean="0">
              <a:latin typeface="Arial" pitchFamily="34" charset="0"/>
              <a:cs typeface="Arial" pitchFamily="34" charset="0"/>
            </a:rPr>
            <a:t>Распоряжение Министерства </a:t>
          </a:r>
          <a:r>
            <a:rPr lang="ru-RU" sz="1800" i="1" u="sng" dirty="0" err="1" smtClean="0">
              <a:latin typeface="Arial" pitchFamily="34" charset="0"/>
              <a:cs typeface="Arial" pitchFamily="34" charset="0"/>
            </a:rPr>
            <a:t>просвящения</a:t>
          </a:r>
          <a:r>
            <a:rPr lang="ru-RU" sz="1800" i="1" u="sng" dirty="0" smtClean="0">
              <a:latin typeface="Arial" pitchFamily="34" charset="0"/>
              <a:cs typeface="Arial" pitchFamily="34" charset="0"/>
            </a:rPr>
            <a:t> РФ от 6 августа 2020 г. № Р-75 «Об утверждении пр. Положения об оказании логопедической помощи в организациях, осуществляющих образовательную деятельность» </a:t>
          </a:r>
          <a:endParaRPr lang="ru-RU" sz="1800" u="sng" dirty="0">
            <a:latin typeface="Arial" pitchFamily="34" charset="0"/>
            <a:cs typeface="Arial" pitchFamily="34" charset="0"/>
          </a:endParaRPr>
        </a:p>
      </dgm:t>
    </dgm:pt>
    <dgm:pt modelId="{3D1CC5E8-3289-4D6D-8BC9-08C3879473B3}" type="parTrans" cxnId="{303B83D3-E777-4A32-B122-903F70F7F1E8}">
      <dgm:prSet/>
      <dgm:spPr/>
      <dgm:t>
        <a:bodyPr/>
        <a:lstStyle/>
        <a:p>
          <a:endParaRPr lang="ru-RU"/>
        </a:p>
      </dgm:t>
    </dgm:pt>
    <dgm:pt modelId="{2CE1E7E2-A2B7-488A-BC17-E227B7D65FF0}" type="sibTrans" cxnId="{303B83D3-E777-4A32-B122-903F70F7F1E8}">
      <dgm:prSet/>
      <dgm:spPr/>
      <dgm:t>
        <a:bodyPr/>
        <a:lstStyle/>
        <a:p>
          <a:endParaRPr lang="ru-RU"/>
        </a:p>
      </dgm:t>
    </dgm:pt>
    <dgm:pt modelId="{9FC0938E-DAA1-4263-BCB3-1C48A992473D}" type="pres">
      <dgm:prSet presAssocID="{6DF9BF3C-9605-4CF3-A2CE-FC622AF3401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42914F-EDC9-4070-BA12-BC8FE857382D}" type="pres">
      <dgm:prSet presAssocID="{FD766719-55CB-4210-825B-DD6EDF74E260}" presName="parentText" presStyleLbl="node1" presStyleIdx="0" presStyleCnt="1" custLinFactNeighborY="-113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C3FE16-E552-4740-B256-5F79C8B16FF2}" type="pres">
      <dgm:prSet presAssocID="{FD766719-55CB-4210-825B-DD6EDF74E260}" presName="childText" presStyleLbl="revTx" presStyleIdx="0" presStyleCnt="1" custScaleY="108404" custLinFactNeighborX="-1007" custLinFactNeighborY="7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44DB74-D36C-417B-A959-25514290FFCB}" srcId="{FD766719-55CB-4210-825B-DD6EDF74E260}" destId="{CEABC834-62EB-4841-BE98-7CB5C3425319}" srcOrd="1" destOrd="0" parTransId="{1DCC0043-DD08-4C9D-85F8-4B23641EDB34}" sibTransId="{D4DFA865-D2B5-4EE4-B5B0-60E9E753B28E}"/>
    <dgm:cxn modelId="{49710F22-4F34-4953-8A6F-88591F9F9819}" type="presOf" srcId="{CEABC834-62EB-4841-BE98-7CB5C3425319}" destId="{2CC3FE16-E552-4740-B256-5F79C8B16FF2}" srcOrd="0" destOrd="1" presId="urn:microsoft.com/office/officeart/2005/8/layout/vList2"/>
    <dgm:cxn modelId="{1F129FAD-2C18-4A9B-A5CF-06A90009AB9F}" type="presOf" srcId="{59EED382-6297-4BCB-8E42-E7AACEEBEC09}" destId="{2CC3FE16-E552-4740-B256-5F79C8B16FF2}" srcOrd="0" destOrd="0" presId="urn:microsoft.com/office/officeart/2005/8/layout/vList2"/>
    <dgm:cxn modelId="{64B3D8F8-F8BA-4894-8D64-853FA4B1B832}" srcId="{6DF9BF3C-9605-4CF3-A2CE-FC622AF34011}" destId="{FD766719-55CB-4210-825B-DD6EDF74E260}" srcOrd="0" destOrd="0" parTransId="{D1FB59A8-2970-4D7E-AF00-0E4A0324C105}" sibTransId="{1FBC054A-F3E6-42CF-A2B0-91A47987EC6C}"/>
    <dgm:cxn modelId="{09945F5E-3911-4049-8449-CF900AB75DCE}" type="presOf" srcId="{6DF9BF3C-9605-4CF3-A2CE-FC622AF34011}" destId="{9FC0938E-DAA1-4263-BCB3-1C48A992473D}" srcOrd="0" destOrd="0" presId="urn:microsoft.com/office/officeart/2005/8/layout/vList2"/>
    <dgm:cxn modelId="{A1C77A92-53EC-458E-A3FF-3A200FDB6E7E}" type="presOf" srcId="{FD766719-55CB-4210-825B-DD6EDF74E260}" destId="{EC42914F-EDC9-4070-BA12-BC8FE857382D}" srcOrd="0" destOrd="0" presId="urn:microsoft.com/office/officeart/2005/8/layout/vList2"/>
    <dgm:cxn modelId="{39C42E55-B4CF-471A-B7AA-0EE927B05DA4}" type="presOf" srcId="{9FCCF7E7-B567-4079-8DC8-26B492A6C441}" destId="{2CC3FE16-E552-4740-B256-5F79C8B16FF2}" srcOrd="0" destOrd="2" presId="urn:microsoft.com/office/officeart/2005/8/layout/vList2"/>
    <dgm:cxn modelId="{303B83D3-E777-4A32-B122-903F70F7F1E8}" srcId="{FD766719-55CB-4210-825B-DD6EDF74E260}" destId="{9FCCF7E7-B567-4079-8DC8-26B492A6C441}" srcOrd="2" destOrd="0" parTransId="{3D1CC5E8-3289-4D6D-8BC9-08C3879473B3}" sibTransId="{2CE1E7E2-A2B7-488A-BC17-E227B7D65FF0}"/>
    <dgm:cxn modelId="{DD5E8A97-5FCC-4D23-BBAE-A719E380A09F}" srcId="{FD766719-55CB-4210-825B-DD6EDF74E260}" destId="{59EED382-6297-4BCB-8E42-E7AACEEBEC09}" srcOrd="0" destOrd="0" parTransId="{627688E7-ADB4-499E-AB0B-D26AF0B58DC2}" sibTransId="{29E52298-CD70-46D6-8645-71E8ADE5E959}"/>
    <dgm:cxn modelId="{49C0EA39-8A59-432D-BD9F-B36ADD1AEAD2}" type="presParOf" srcId="{9FC0938E-DAA1-4263-BCB3-1C48A992473D}" destId="{EC42914F-EDC9-4070-BA12-BC8FE857382D}" srcOrd="0" destOrd="0" presId="urn:microsoft.com/office/officeart/2005/8/layout/vList2"/>
    <dgm:cxn modelId="{D3B08C34-8A3E-4CFE-9CA4-10FDA53984DF}" type="presParOf" srcId="{9FC0938E-DAA1-4263-BCB3-1C48A992473D}" destId="{2CC3FE16-E552-4740-B256-5F79C8B16FF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735CE2-AAA6-47BA-A4A1-5AD255475F00}" type="doc">
      <dgm:prSet loTypeId="urn:microsoft.com/office/officeart/2005/8/layout/lProcess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A6F4D56C-C1A3-4873-AF32-235DAF7648BA}">
      <dgm:prSet phldrT="[Текст]" custT="1"/>
      <dgm:spPr/>
      <dgm:t>
        <a:bodyPr/>
        <a:lstStyle/>
        <a:p>
          <a:r>
            <a:rPr lang="ru-RU" sz="2000" smtClean="0">
              <a:latin typeface="Arial" panose="020B0604020202020204" pitchFamily="34" charset="0"/>
              <a:cs typeface="Arial" panose="020B0604020202020204" pitchFamily="34" charset="0"/>
            </a:rPr>
            <a:t>мебель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9512A0B6-2D0C-4F51-B513-8359447B296F}" type="parTrans" cxnId="{A08EDE8C-CFBC-46DC-8A91-D3F93780F4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A8BA146-FFED-49B1-A4FC-F21D24029450}" type="sibTrans" cxnId="{A08EDE8C-CFBC-46DC-8A91-D3F93780F49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F721A2C-D545-4FD8-9331-078450FD1A44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столы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B7630E11-AD16-453E-8398-268F2C6380E3}" type="parTrans" cxnId="{4D38A747-DA5C-47F1-B00C-EA0EB3CC7E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E869CD5-611F-4425-89BF-A088D365359E}" type="sibTrans" cxnId="{4D38A747-DA5C-47F1-B00C-EA0EB3CC7E7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C57A4DF4-5EE1-4BC8-AB0E-F1FF5DFBD766}">
      <dgm:prSet phldrT="[Текст]"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стулья в количестве, достаточном для подгруппы детей 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F5D7C43F-4539-42B7-ABEC-D2FF404208F1}" type="parTrans" cxnId="{C55D24C2-D73B-4C4B-8809-55033C920E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69B1878-68E6-4CA7-BC1A-D94322E3877D}" type="sibTrans" cxnId="{C55D24C2-D73B-4C4B-8809-55033C920E0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79E5EC2-84AA-40DA-8BEB-7A5235D81FBE}">
      <dgm:prSet phldrT="[Текст]" custT="1"/>
      <dgm:spPr/>
      <dgm:t>
        <a:bodyPr/>
        <a:lstStyle/>
        <a:p>
          <a:r>
            <a:rPr lang="ru-RU" sz="2000" smtClean="0">
              <a:latin typeface="Arial" panose="020B0604020202020204" pitchFamily="34" charset="0"/>
              <a:cs typeface="Arial" panose="020B0604020202020204" pitchFamily="34" charset="0"/>
            </a:rPr>
            <a:t>зеркала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4D9619E7-94E6-4484-BAC8-8406014B1596}" type="parTrans" cxnId="{4116F138-E9FF-47D5-94CE-9EC00CD004E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4A1F44F-3EA7-4656-A281-99EC1728BC31}" type="sibTrans" cxnId="{4116F138-E9FF-47D5-94CE-9EC00CD004E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5E47D21-62B5-4B51-ACCC-9BC0D51D8B3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вспомогательные средства для исправления звукоподражания</a:t>
          </a:r>
          <a:r>
            <a:rPr lang="ru-RU" sz="1400" dirty="0" smtClean="0">
              <a:latin typeface="Arial" pitchFamily="34" charset="0"/>
              <a:cs typeface="Arial" pitchFamily="34" charset="0"/>
            </a:rPr>
            <a:t> </a:t>
          </a:r>
        </a:p>
        <a:p>
          <a:pPr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C6F34694-F413-452B-9F92-B1D0C2FA35D7}" type="parTrans" cxnId="{EF4DA5BC-40E1-4894-BF4F-FC98BCCE09E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07835C7-5783-4D78-86EB-C0562A33A4B9}" type="sibTrans" cxnId="{EF4DA5BC-40E1-4894-BF4F-FC98BCCE09E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9FA7359-A40C-4305-B145-0C42F4A74059}">
      <dgm:prSet phldrT="[Текст]"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зонды логопедические для постановки звуков</a:t>
          </a:r>
          <a:endParaRPr lang="ru-RU" dirty="0"/>
        </a:p>
      </dgm:t>
    </dgm:pt>
    <dgm:pt modelId="{530060EC-2AF4-455A-BFD5-0E4725AA2D8D}" type="parTrans" cxnId="{A94888EF-DCE8-4B34-9A3F-85BC5EAC13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B52C84D-761B-48C0-BCC2-764B8F4117B6}" type="sibTrans" cxnId="{A94888EF-DCE8-4B34-9A3F-85BC5EAC133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EF86AF1-315F-4CE9-B433-A99C828BF24C}">
      <dgm:prSet phldrT="[Текст]"/>
      <dgm:spPr/>
      <dgm:t>
        <a:bodyPr/>
        <a:lstStyle/>
        <a:p>
          <a:r>
            <a:rPr lang="ru-RU" smtClean="0">
              <a:latin typeface="Arial" panose="020B0604020202020204" pitchFamily="34" charset="0"/>
              <a:cs typeface="Arial" panose="020B0604020202020204" pitchFamily="34" charset="0"/>
            </a:rPr>
            <a:t>шпатели</a:t>
          </a:r>
          <a:endParaRPr lang="ru-RU" dirty="0"/>
        </a:p>
      </dgm:t>
    </dgm:pt>
    <dgm:pt modelId="{89ED16DA-5FC7-4B18-A2B4-9D32CD260C14}" type="parTrans" cxnId="{94F36F31-BB1B-48E0-8452-F830DADD9C5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72182A8-A6B3-4043-ACB8-0CFAA5890261}" type="sibTrans" cxnId="{94F36F31-BB1B-48E0-8452-F830DADD9C5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18528AA-DBDD-43D4-B6C1-EC007C518280}">
      <dgm:prSet phldrT="[Текст]"/>
      <dgm:spPr/>
      <dgm:t>
        <a:bodyPr/>
        <a:lstStyle/>
        <a:p>
          <a:r>
            <a:rPr lang="ru-RU" smtClean="0">
              <a:latin typeface="Arial" pitchFamily="34" charset="0"/>
              <a:cs typeface="Arial" pitchFamily="34" charset="0"/>
            </a:rPr>
            <a:t>шкафы, стеллажи или полки для оборудования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925E5FE2-6EF9-47A2-9EFD-F1DB1385F96E}" type="parTrans" cxnId="{1EBF670C-5C3B-4F40-B436-2774DDA966A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04113D8-DF25-41C3-AB95-70B9D6CA03ED}" type="sibTrans" cxnId="{1EBF670C-5C3B-4F40-B436-2774DDA966A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53B8839-D4F9-4CA9-8747-E4F569AD527B}">
      <dgm:prSet phldrT="[Текст]"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индивидуальное маленькое и средние по количеству детей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398DCF3A-2AB3-4D53-8AE2-538199F91F13}" type="parTrans" cxnId="{C16FF30A-9921-44A4-BCB6-28FE4175B2F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125075F-A555-4FB1-9585-D4EC07248D71}" type="sibTrans" cxnId="{C16FF30A-9921-44A4-BCB6-28FE4175B2F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403A235-FBB7-402B-8423-FC19601BF56F}">
      <dgm:prSet/>
      <dgm:spPr/>
      <dgm:t>
        <a:bodyPr/>
        <a:lstStyle/>
        <a:p>
          <a:r>
            <a:rPr lang="ru-RU" dirty="0" smtClean="0">
              <a:latin typeface="Arial" panose="020B0604020202020204" pitchFamily="34" charset="0"/>
              <a:cs typeface="Arial" panose="020B0604020202020204" pitchFamily="34" charset="0"/>
            </a:rPr>
            <a:t>настенное большое с ширмой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E0B6B597-007A-400A-B0FC-99C694A66C5D}" type="parTrans" cxnId="{478123CE-3190-4465-BBD0-F6EFE43468B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5F65D01-7505-434D-8144-CB8119CF6FCE}" type="sibTrans" cxnId="{478123CE-3190-4465-BBD0-F6EFE43468B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86DA406-5AB3-4619-8F25-741894D6C366}" type="pres">
      <dgm:prSet presAssocID="{DC735CE2-AAA6-47BA-A4A1-5AD255475F0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52E5812-6315-4B27-BF67-83FAB47B79BA}" type="pres">
      <dgm:prSet presAssocID="{A6F4D56C-C1A3-4873-AF32-235DAF7648BA}" presName="compNode" presStyleCnt="0"/>
      <dgm:spPr/>
    </dgm:pt>
    <dgm:pt modelId="{17D6B4A3-CF64-417B-A624-D876794EF02F}" type="pres">
      <dgm:prSet presAssocID="{A6F4D56C-C1A3-4873-AF32-235DAF7648BA}" presName="aNode" presStyleLbl="bgShp" presStyleIdx="0" presStyleCnt="3"/>
      <dgm:spPr/>
      <dgm:t>
        <a:bodyPr/>
        <a:lstStyle/>
        <a:p>
          <a:endParaRPr lang="ru-RU"/>
        </a:p>
      </dgm:t>
    </dgm:pt>
    <dgm:pt modelId="{5F6F2B6E-F05D-4E28-951C-4BF7A0CC168A}" type="pres">
      <dgm:prSet presAssocID="{A6F4D56C-C1A3-4873-AF32-235DAF7648BA}" presName="textNode" presStyleLbl="bgShp" presStyleIdx="0" presStyleCnt="3"/>
      <dgm:spPr/>
      <dgm:t>
        <a:bodyPr/>
        <a:lstStyle/>
        <a:p>
          <a:endParaRPr lang="ru-RU"/>
        </a:p>
      </dgm:t>
    </dgm:pt>
    <dgm:pt modelId="{1E5C8C51-E9CB-45F2-90B5-554B277A7D15}" type="pres">
      <dgm:prSet presAssocID="{A6F4D56C-C1A3-4873-AF32-235DAF7648BA}" presName="compChildNode" presStyleCnt="0"/>
      <dgm:spPr/>
    </dgm:pt>
    <dgm:pt modelId="{578D9684-E3BD-426C-BFE5-AA7C90706E2F}" type="pres">
      <dgm:prSet presAssocID="{A6F4D56C-C1A3-4873-AF32-235DAF7648BA}" presName="theInnerList" presStyleCnt="0"/>
      <dgm:spPr/>
    </dgm:pt>
    <dgm:pt modelId="{6503EBF4-C8F2-49A6-9CD5-0DC957B46D72}" type="pres">
      <dgm:prSet presAssocID="{3F721A2C-D545-4FD8-9331-078450FD1A44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07B38-FB9B-4DA1-9953-2A13C2CF539C}" type="pres">
      <dgm:prSet presAssocID="{3F721A2C-D545-4FD8-9331-078450FD1A44}" presName="aSpace2" presStyleCnt="0"/>
      <dgm:spPr/>
    </dgm:pt>
    <dgm:pt modelId="{53808463-805D-4AB6-BCC9-B5E28C222C4C}" type="pres">
      <dgm:prSet presAssocID="{C57A4DF4-5EE1-4BC8-AB0E-F1FF5DFBD766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F9730-E67D-4071-8473-607E95488E45}" type="pres">
      <dgm:prSet presAssocID="{C57A4DF4-5EE1-4BC8-AB0E-F1FF5DFBD766}" presName="aSpace2" presStyleCnt="0"/>
      <dgm:spPr/>
    </dgm:pt>
    <dgm:pt modelId="{744D05AC-10CE-4F87-9348-0A0FBCDFF278}" type="pres">
      <dgm:prSet presAssocID="{F18528AA-DBDD-43D4-B6C1-EC007C518280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6C232B-16FC-49F3-AED2-2BFF87B2AFDA}" type="pres">
      <dgm:prSet presAssocID="{A6F4D56C-C1A3-4873-AF32-235DAF7648BA}" presName="aSpace" presStyleCnt="0"/>
      <dgm:spPr/>
    </dgm:pt>
    <dgm:pt modelId="{65A71077-D819-4CB2-9248-ACD48933655A}" type="pres">
      <dgm:prSet presAssocID="{B79E5EC2-84AA-40DA-8BEB-7A5235D81FBE}" presName="compNode" presStyleCnt="0"/>
      <dgm:spPr/>
    </dgm:pt>
    <dgm:pt modelId="{8722DFDF-DFAA-4131-AD8E-6D0485E9AA3B}" type="pres">
      <dgm:prSet presAssocID="{B79E5EC2-84AA-40DA-8BEB-7A5235D81FBE}" presName="aNode" presStyleLbl="bgShp" presStyleIdx="1" presStyleCnt="3"/>
      <dgm:spPr/>
      <dgm:t>
        <a:bodyPr/>
        <a:lstStyle/>
        <a:p>
          <a:endParaRPr lang="ru-RU"/>
        </a:p>
      </dgm:t>
    </dgm:pt>
    <dgm:pt modelId="{B786462B-C5CC-484A-B831-85D1A20CF38F}" type="pres">
      <dgm:prSet presAssocID="{B79E5EC2-84AA-40DA-8BEB-7A5235D81FBE}" presName="textNode" presStyleLbl="bgShp" presStyleIdx="1" presStyleCnt="3"/>
      <dgm:spPr/>
      <dgm:t>
        <a:bodyPr/>
        <a:lstStyle/>
        <a:p>
          <a:endParaRPr lang="ru-RU"/>
        </a:p>
      </dgm:t>
    </dgm:pt>
    <dgm:pt modelId="{17DC16BC-28E7-4178-8F5E-10B4CD1E1018}" type="pres">
      <dgm:prSet presAssocID="{B79E5EC2-84AA-40DA-8BEB-7A5235D81FBE}" presName="compChildNode" presStyleCnt="0"/>
      <dgm:spPr/>
    </dgm:pt>
    <dgm:pt modelId="{BDF1C9EC-493E-4644-87A6-4A34EDA0F745}" type="pres">
      <dgm:prSet presAssocID="{B79E5EC2-84AA-40DA-8BEB-7A5235D81FBE}" presName="theInnerList" presStyleCnt="0"/>
      <dgm:spPr/>
    </dgm:pt>
    <dgm:pt modelId="{753A0A94-49BF-4B42-B8A5-4C09C846244E}" type="pres">
      <dgm:prSet presAssocID="{0403A235-FBB7-402B-8423-FC19601BF56F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84B27-BA10-494D-A6AC-4DA7D86C7854}" type="pres">
      <dgm:prSet presAssocID="{0403A235-FBB7-402B-8423-FC19601BF56F}" presName="aSpace2" presStyleCnt="0"/>
      <dgm:spPr/>
    </dgm:pt>
    <dgm:pt modelId="{39D8B2A9-FF46-41BD-AA5F-C92A23A67199}" type="pres">
      <dgm:prSet presAssocID="{053B8839-D4F9-4CA9-8747-E4F569AD527B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DEC0A-ADF7-400E-8538-71C7C16AEF36}" type="pres">
      <dgm:prSet presAssocID="{B79E5EC2-84AA-40DA-8BEB-7A5235D81FBE}" presName="aSpace" presStyleCnt="0"/>
      <dgm:spPr/>
    </dgm:pt>
    <dgm:pt modelId="{74E2D289-5156-447F-9AB1-44778A482E66}" type="pres">
      <dgm:prSet presAssocID="{85E47D21-62B5-4B51-ACCC-9BC0D51D8B36}" presName="compNode" presStyleCnt="0"/>
      <dgm:spPr/>
    </dgm:pt>
    <dgm:pt modelId="{993E671C-263A-4BAE-8F30-F0E5A8AC5037}" type="pres">
      <dgm:prSet presAssocID="{85E47D21-62B5-4B51-ACCC-9BC0D51D8B36}" presName="aNode" presStyleLbl="bgShp" presStyleIdx="2" presStyleCnt="3"/>
      <dgm:spPr/>
      <dgm:t>
        <a:bodyPr/>
        <a:lstStyle/>
        <a:p>
          <a:endParaRPr lang="ru-RU"/>
        </a:p>
      </dgm:t>
    </dgm:pt>
    <dgm:pt modelId="{0289C817-B406-49C1-A598-3E00278B872D}" type="pres">
      <dgm:prSet presAssocID="{85E47D21-62B5-4B51-ACCC-9BC0D51D8B36}" presName="textNode" presStyleLbl="bgShp" presStyleIdx="2" presStyleCnt="3"/>
      <dgm:spPr/>
      <dgm:t>
        <a:bodyPr/>
        <a:lstStyle/>
        <a:p>
          <a:endParaRPr lang="ru-RU"/>
        </a:p>
      </dgm:t>
    </dgm:pt>
    <dgm:pt modelId="{3D482494-4898-450F-9973-36164F4F7060}" type="pres">
      <dgm:prSet presAssocID="{85E47D21-62B5-4B51-ACCC-9BC0D51D8B36}" presName="compChildNode" presStyleCnt="0"/>
      <dgm:spPr/>
    </dgm:pt>
    <dgm:pt modelId="{1030878A-9C40-49CF-A855-C38A0E7EEBBF}" type="pres">
      <dgm:prSet presAssocID="{85E47D21-62B5-4B51-ACCC-9BC0D51D8B36}" presName="theInnerList" presStyleCnt="0"/>
      <dgm:spPr/>
    </dgm:pt>
    <dgm:pt modelId="{18819336-F5E5-497C-98BA-4F07AE839D1F}" type="pres">
      <dgm:prSet presAssocID="{49FA7359-A40C-4305-B145-0C42F4A74059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8AB41A-FBC1-427A-AAFD-6C863374C53A}" type="pres">
      <dgm:prSet presAssocID="{49FA7359-A40C-4305-B145-0C42F4A74059}" presName="aSpace2" presStyleCnt="0"/>
      <dgm:spPr/>
    </dgm:pt>
    <dgm:pt modelId="{2D075E27-31F8-4D70-8179-2438CD5A7708}" type="pres">
      <dgm:prSet presAssocID="{9EF86AF1-315F-4CE9-B433-A99C828BF24C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7AE54A-F209-433D-8139-1891BA88EC0F}" type="presOf" srcId="{A6F4D56C-C1A3-4873-AF32-235DAF7648BA}" destId="{17D6B4A3-CF64-417B-A624-D876794EF02F}" srcOrd="0" destOrd="0" presId="urn:microsoft.com/office/officeart/2005/8/layout/lProcess2"/>
    <dgm:cxn modelId="{C55D24C2-D73B-4C4B-8809-55033C920E05}" srcId="{A6F4D56C-C1A3-4873-AF32-235DAF7648BA}" destId="{C57A4DF4-5EE1-4BC8-AB0E-F1FF5DFBD766}" srcOrd="1" destOrd="0" parTransId="{F5D7C43F-4539-42B7-ABEC-D2FF404208F1}" sibTransId="{969B1878-68E6-4CA7-BC1A-D94322E3877D}"/>
    <dgm:cxn modelId="{BEE75944-D939-4B55-9B83-2DF0DE9BF686}" type="presOf" srcId="{B79E5EC2-84AA-40DA-8BEB-7A5235D81FBE}" destId="{B786462B-C5CC-484A-B831-85D1A20CF38F}" srcOrd="1" destOrd="0" presId="urn:microsoft.com/office/officeart/2005/8/layout/lProcess2"/>
    <dgm:cxn modelId="{0CF70E68-70D4-4CD0-A89B-150BE16D73FB}" type="presOf" srcId="{053B8839-D4F9-4CA9-8747-E4F569AD527B}" destId="{39D8B2A9-FF46-41BD-AA5F-C92A23A67199}" srcOrd="0" destOrd="0" presId="urn:microsoft.com/office/officeart/2005/8/layout/lProcess2"/>
    <dgm:cxn modelId="{F6445FB3-6962-4470-89B5-518EF24B0893}" type="presOf" srcId="{85E47D21-62B5-4B51-ACCC-9BC0D51D8B36}" destId="{993E671C-263A-4BAE-8F30-F0E5A8AC5037}" srcOrd="0" destOrd="0" presId="urn:microsoft.com/office/officeart/2005/8/layout/lProcess2"/>
    <dgm:cxn modelId="{4D38A747-DA5C-47F1-B00C-EA0EB3CC7E7B}" srcId="{A6F4D56C-C1A3-4873-AF32-235DAF7648BA}" destId="{3F721A2C-D545-4FD8-9331-078450FD1A44}" srcOrd="0" destOrd="0" parTransId="{B7630E11-AD16-453E-8398-268F2C6380E3}" sibTransId="{1E869CD5-611F-4425-89BF-A088D365359E}"/>
    <dgm:cxn modelId="{5B559C7C-5B4F-49B7-AB60-6D82E26BE52B}" type="presOf" srcId="{85E47D21-62B5-4B51-ACCC-9BC0D51D8B36}" destId="{0289C817-B406-49C1-A598-3E00278B872D}" srcOrd="1" destOrd="0" presId="urn:microsoft.com/office/officeart/2005/8/layout/lProcess2"/>
    <dgm:cxn modelId="{1EBF670C-5C3B-4F40-B436-2774DDA966A4}" srcId="{A6F4D56C-C1A3-4873-AF32-235DAF7648BA}" destId="{F18528AA-DBDD-43D4-B6C1-EC007C518280}" srcOrd="2" destOrd="0" parTransId="{925E5FE2-6EF9-47A2-9EFD-F1DB1385F96E}" sibTransId="{404113D8-DF25-41C3-AB95-70B9D6CA03ED}"/>
    <dgm:cxn modelId="{CA6D186A-76DC-4C2A-A230-5749DC54D7FD}" type="presOf" srcId="{3F721A2C-D545-4FD8-9331-078450FD1A44}" destId="{6503EBF4-C8F2-49A6-9CD5-0DC957B46D72}" srcOrd="0" destOrd="0" presId="urn:microsoft.com/office/officeart/2005/8/layout/lProcess2"/>
    <dgm:cxn modelId="{94F36F31-BB1B-48E0-8452-F830DADD9C5F}" srcId="{85E47D21-62B5-4B51-ACCC-9BC0D51D8B36}" destId="{9EF86AF1-315F-4CE9-B433-A99C828BF24C}" srcOrd="1" destOrd="0" parTransId="{89ED16DA-5FC7-4B18-A2B4-9D32CD260C14}" sibTransId="{F72182A8-A6B3-4043-ACB8-0CFAA5890261}"/>
    <dgm:cxn modelId="{535B5E8D-5149-462A-B1B5-0850D6AAF257}" type="presOf" srcId="{B79E5EC2-84AA-40DA-8BEB-7A5235D81FBE}" destId="{8722DFDF-DFAA-4131-AD8E-6D0485E9AA3B}" srcOrd="0" destOrd="0" presId="urn:microsoft.com/office/officeart/2005/8/layout/lProcess2"/>
    <dgm:cxn modelId="{4A1DC04A-5831-4AEF-A574-991C9DD88A17}" type="presOf" srcId="{49FA7359-A40C-4305-B145-0C42F4A74059}" destId="{18819336-F5E5-497C-98BA-4F07AE839D1F}" srcOrd="0" destOrd="0" presId="urn:microsoft.com/office/officeart/2005/8/layout/lProcess2"/>
    <dgm:cxn modelId="{5FE08A80-7819-41CF-B166-1E02B05B3065}" type="presOf" srcId="{A6F4D56C-C1A3-4873-AF32-235DAF7648BA}" destId="{5F6F2B6E-F05D-4E28-951C-4BF7A0CC168A}" srcOrd="1" destOrd="0" presId="urn:microsoft.com/office/officeart/2005/8/layout/lProcess2"/>
    <dgm:cxn modelId="{EF4DA5BC-40E1-4894-BF4F-FC98BCCE09EE}" srcId="{DC735CE2-AAA6-47BA-A4A1-5AD255475F00}" destId="{85E47D21-62B5-4B51-ACCC-9BC0D51D8B36}" srcOrd="2" destOrd="0" parTransId="{C6F34694-F413-452B-9F92-B1D0C2FA35D7}" sibTransId="{D07835C7-5783-4D78-86EB-C0562A33A4B9}"/>
    <dgm:cxn modelId="{C16FF30A-9921-44A4-BCB6-28FE4175B2F1}" srcId="{B79E5EC2-84AA-40DA-8BEB-7A5235D81FBE}" destId="{053B8839-D4F9-4CA9-8747-E4F569AD527B}" srcOrd="1" destOrd="0" parTransId="{398DCF3A-2AB3-4D53-8AE2-538199F91F13}" sibTransId="{8125075F-A555-4FB1-9585-D4EC07248D71}"/>
    <dgm:cxn modelId="{E226E728-B323-4057-906A-E59A9D6862CC}" type="presOf" srcId="{C57A4DF4-5EE1-4BC8-AB0E-F1FF5DFBD766}" destId="{53808463-805D-4AB6-BCC9-B5E28C222C4C}" srcOrd="0" destOrd="0" presId="urn:microsoft.com/office/officeart/2005/8/layout/lProcess2"/>
    <dgm:cxn modelId="{4116F138-E9FF-47D5-94CE-9EC00CD004E8}" srcId="{DC735CE2-AAA6-47BA-A4A1-5AD255475F00}" destId="{B79E5EC2-84AA-40DA-8BEB-7A5235D81FBE}" srcOrd="1" destOrd="0" parTransId="{4D9619E7-94E6-4484-BAC8-8406014B1596}" sibTransId="{64A1F44F-3EA7-4656-A281-99EC1728BC31}"/>
    <dgm:cxn modelId="{D0D9F72A-48DE-4355-8135-E2FC5343BCB7}" type="presOf" srcId="{9EF86AF1-315F-4CE9-B433-A99C828BF24C}" destId="{2D075E27-31F8-4D70-8179-2438CD5A7708}" srcOrd="0" destOrd="0" presId="urn:microsoft.com/office/officeart/2005/8/layout/lProcess2"/>
    <dgm:cxn modelId="{A08EDE8C-CFBC-46DC-8A91-D3F93780F491}" srcId="{DC735CE2-AAA6-47BA-A4A1-5AD255475F00}" destId="{A6F4D56C-C1A3-4873-AF32-235DAF7648BA}" srcOrd="0" destOrd="0" parTransId="{9512A0B6-2D0C-4F51-B513-8359447B296F}" sibTransId="{0A8BA146-FFED-49B1-A4FC-F21D24029450}"/>
    <dgm:cxn modelId="{4293703D-1089-41E0-AA39-0BEF39E47746}" type="presOf" srcId="{0403A235-FBB7-402B-8423-FC19601BF56F}" destId="{753A0A94-49BF-4B42-B8A5-4C09C846244E}" srcOrd="0" destOrd="0" presId="urn:microsoft.com/office/officeart/2005/8/layout/lProcess2"/>
    <dgm:cxn modelId="{A94888EF-DCE8-4B34-9A3F-85BC5EAC1337}" srcId="{85E47D21-62B5-4B51-ACCC-9BC0D51D8B36}" destId="{49FA7359-A40C-4305-B145-0C42F4A74059}" srcOrd="0" destOrd="0" parTransId="{530060EC-2AF4-455A-BFD5-0E4725AA2D8D}" sibTransId="{DB52C84D-761B-48C0-BCC2-764B8F4117B6}"/>
    <dgm:cxn modelId="{F2CA7301-2028-46CC-8FE4-06A64CC70A9D}" type="presOf" srcId="{F18528AA-DBDD-43D4-B6C1-EC007C518280}" destId="{744D05AC-10CE-4F87-9348-0A0FBCDFF278}" srcOrd="0" destOrd="0" presId="urn:microsoft.com/office/officeart/2005/8/layout/lProcess2"/>
    <dgm:cxn modelId="{F9B700D9-851F-4444-9C80-36256E121108}" type="presOf" srcId="{DC735CE2-AAA6-47BA-A4A1-5AD255475F00}" destId="{986DA406-5AB3-4619-8F25-741894D6C366}" srcOrd="0" destOrd="0" presId="urn:microsoft.com/office/officeart/2005/8/layout/lProcess2"/>
    <dgm:cxn modelId="{478123CE-3190-4465-BBD0-F6EFE43468B1}" srcId="{B79E5EC2-84AA-40DA-8BEB-7A5235D81FBE}" destId="{0403A235-FBB7-402B-8423-FC19601BF56F}" srcOrd="0" destOrd="0" parTransId="{E0B6B597-007A-400A-B0FC-99C694A66C5D}" sibTransId="{55F65D01-7505-434D-8144-CB8119CF6FCE}"/>
    <dgm:cxn modelId="{34100970-8991-4CA7-B2E0-5C4A4D21A929}" type="presParOf" srcId="{986DA406-5AB3-4619-8F25-741894D6C366}" destId="{C52E5812-6315-4B27-BF67-83FAB47B79BA}" srcOrd="0" destOrd="0" presId="urn:microsoft.com/office/officeart/2005/8/layout/lProcess2"/>
    <dgm:cxn modelId="{C7B8EC52-6275-4EA4-9510-B039ABAA13FA}" type="presParOf" srcId="{C52E5812-6315-4B27-BF67-83FAB47B79BA}" destId="{17D6B4A3-CF64-417B-A624-D876794EF02F}" srcOrd="0" destOrd="0" presId="urn:microsoft.com/office/officeart/2005/8/layout/lProcess2"/>
    <dgm:cxn modelId="{F558BB79-020B-47CB-80DE-A20E6DBD9690}" type="presParOf" srcId="{C52E5812-6315-4B27-BF67-83FAB47B79BA}" destId="{5F6F2B6E-F05D-4E28-951C-4BF7A0CC168A}" srcOrd="1" destOrd="0" presId="urn:microsoft.com/office/officeart/2005/8/layout/lProcess2"/>
    <dgm:cxn modelId="{C7D7F7E8-B1DE-4415-B278-248238D61335}" type="presParOf" srcId="{C52E5812-6315-4B27-BF67-83FAB47B79BA}" destId="{1E5C8C51-E9CB-45F2-90B5-554B277A7D15}" srcOrd="2" destOrd="0" presId="urn:microsoft.com/office/officeart/2005/8/layout/lProcess2"/>
    <dgm:cxn modelId="{62A7EB2A-84D4-441D-970D-970B1F3AABFA}" type="presParOf" srcId="{1E5C8C51-E9CB-45F2-90B5-554B277A7D15}" destId="{578D9684-E3BD-426C-BFE5-AA7C90706E2F}" srcOrd="0" destOrd="0" presId="urn:microsoft.com/office/officeart/2005/8/layout/lProcess2"/>
    <dgm:cxn modelId="{DB8F3BF8-A214-477C-9444-2C30FAFBA5B7}" type="presParOf" srcId="{578D9684-E3BD-426C-BFE5-AA7C90706E2F}" destId="{6503EBF4-C8F2-49A6-9CD5-0DC957B46D72}" srcOrd="0" destOrd="0" presId="urn:microsoft.com/office/officeart/2005/8/layout/lProcess2"/>
    <dgm:cxn modelId="{9A5FC8F7-8CAA-41A2-BE54-C0CC1A28FC61}" type="presParOf" srcId="{578D9684-E3BD-426C-BFE5-AA7C90706E2F}" destId="{BE307B38-FB9B-4DA1-9953-2A13C2CF539C}" srcOrd="1" destOrd="0" presId="urn:microsoft.com/office/officeart/2005/8/layout/lProcess2"/>
    <dgm:cxn modelId="{FE22C375-3B82-4F9F-81F7-CCED6D842DBB}" type="presParOf" srcId="{578D9684-E3BD-426C-BFE5-AA7C90706E2F}" destId="{53808463-805D-4AB6-BCC9-B5E28C222C4C}" srcOrd="2" destOrd="0" presId="urn:microsoft.com/office/officeart/2005/8/layout/lProcess2"/>
    <dgm:cxn modelId="{D7E8C114-D7A6-4574-ABF5-4A74F60013FF}" type="presParOf" srcId="{578D9684-E3BD-426C-BFE5-AA7C90706E2F}" destId="{C8CF9730-E67D-4071-8473-607E95488E45}" srcOrd="3" destOrd="0" presId="urn:microsoft.com/office/officeart/2005/8/layout/lProcess2"/>
    <dgm:cxn modelId="{607F70FD-2ED7-454A-A089-59D51109F7BF}" type="presParOf" srcId="{578D9684-E3BD-426C-BFE5-AA7C90706E2F}" destId="{744D05AC-10CE-4F87-9348-0A0FBCDFF278}" srcOrd="4" destOrd="0" presId="urn:microsoft.com/office/officeart/2005/8/layout/lProcess2"/>
    <dgm:cxn modelId="{055B3A8C-4722-4F98-87DA-02489D0AB9FD}" type="presParOf" srcId="{986DA406-5AB3-4619-8F25-741894D6C366}" destId="{446C232B-16FC-49F3-AED2-2BFF87B2AFDA}" srcOrd="1" destOrd="0" presId="urn:microsoft.com/office/officeart/2005/8/layout/lProcess2"/>
    <dgm:cxn modelId="{576335EA-275D-46F2-B666-6E5B8623782D}" type="presParOf" srcId="{986DA406-5AB3-4619-8F25-741894D6C366}" destId="{65A71077-D819-4CB2-9248-ACD48933655A}" srcOrd="2" destOrd="0" presId="urn:microsoft.com/office/officeart/2005/8/layout/lProcess2"/>
    <dgm:cxn modelId="{3DE86AFB-2A1D-417A-8886-170E51F041C2}" type="presParOf" srcId="{65A71077-D819-4CB2-9248-ACD48933655A}" destId="{8722DFDF-DFAA-4131-AD8E-6D0485E9AA3B}" srcOrd="0" destOrd="0" presId="urn:microsoft.com/office/officeart/2005/8/layout/lProcess2"/>
    <dgm:cxn modelId="{F77ED395-6BF6-4892-8121-63EFFE6285B6}" type="presParOf" srcId="{65A71077-D819-4CB2-9248-ACD48933655A}" destId="{B786462B-C5CC-484A-B831-85D1A20CF38F}" srcOrd="1" destOrd="0" presId="urn:microsoft.com/office/officeart/2005/8/layout/lProcess2"/>
    <dgm:cxn modelId="{437C0A34-EFC4-4BF6-984D-C0C3933F35D1}" type="presParOf" srcId="{65A71077-D819-4CB2-9248-ACD48933655A}" destId="{17DC16BC-28E7-4178-8F5E-10B4CD1E1018}" srcOrd="2" destOrd="0" presId="urn:microsoft.com/office/officeart/2005/8/layout/lProcess2"/>
    <dgm:cxn modelId="{18ECA2E6-3B03-49CD-AC92-084E1E102473}" type="presParOf" srcId="{17DC16BC-28E7-4178-8F5E-10B4CD1E1018}" destId="{BDF1C9EC-493E-4644-87A6-4A34EDA0F745}" srcOrd="0" destOrd="0" presId="urn:microsoft.com/office/officeart/2005/8/layout/lProcess2"/>
    <dgm:cxn modelId="{3D12BB09-607E-419C-BD28-54E77D5970E0}" type="presParOf" srcId="{BDF1C9EC-493E-4644-87A6-4A34EDA0F745}" destId="{753A0A94-49BF-4B42-B8A5-4C09C846244E}" srcOrd="0" destOrd="0" presId="urn:microsoft.com/office/officeart/2005/8/layout/lProcess2"/>
    <dgm:cxn modelId="{32CFE908-DF8B-49A7-BFA2-160D8E900BF7}" type="presParOf" srcId="{BDF1C9EC-493E-4644-87A6-4A34EDA0F745}" destId="{99484B27-BA10-494D-A6AC-4DA7D86C7854}" srcOrd="1" destOrd="0" presId="urn:microsoft.com/office/officeart/2005/8/layout/lProcess2"/>
    <dgm:cxn modelId="{5E52E8FD-6CB1-4A9C-9332-CFE3FC86A284}" type="presParOf" srcId="{BDF1C9EC-493E-4644-87A6-4A34EDA0F745}" destId="{39D8B2A9-FF46-41BD-AA5F-C92A23A67199}" srcOrd="2" destOrd="0" presId="urn:microsoft.com/office/officeart/2005/8/layout/lProcess2"/>
    <dgm:cxn modelId="{1C787E64-26C5-403A-BCFE-4A786EB50B9B}" type="presParOf" srcId="{986DA406-5AB3-4619-8F25-741894D6C366}" destId="{55CDEC0A-ADF7-400E-8538-71C7C16AEF36}" srcOrd="3" destOrd="0" presId="urn:microsoft.com/office/officeart/2005/8/layout/lProcess2"/>
    <dgm:cxn modelId="{2C15F121-D6A2-419D-8B32-E2082F646FA1}" type="presParOf" srcId="{986DA406-5AB3-4619-8F25-741894D6C366}" destId="{74E2D289-5156-447F-9AB1-44778A482E66}" srcOrd="4" destOrd="0" presId="urn:microsoft.com/office/officeart/2005/8/layout/lProcess2"/>
    <dgm:cxn modelId="{619069FA-64C9-47FD-BD96-EDEEAF63B13F}" type="presParOf" srcId="{74E2D289-5156-447F-9AB1-44778A482E66}" destId="{993E671C-263A-4BAE-8F30-F0E5A8AC5037}" srcOrd="0" destOrd="0" presId="urn:microsoft.com/office/officeart/2005/8/layout/lProcess2"/>
    <dgm:cxn modelId="{23E08889-6F21-4DA5-98C0-56C619AEF743}" type="presParOf" srcId="{74E2D289-5156-447F-9AB1-44778A482E66}" destId="{0289C817-B406-49C1-A598-3E00278B872D}" srcOrd="1" destOrd="0" presId="urn:microsoft.com/office/officeart/2005/8/layout/lProcess2"/>
    <dgm:cxn modelId="{51CDBCD4-1E59-44C3-B334-5FE11722C008}" type="presParOf" srcId="{74E2D289-5156-447F-9AB1-44778A482E66}" destId="{3D482494-4898-450F-9973-36164F4F7060}" srcOrd="2" destOrd="0" presId="urn:microsoft.com/office/officeart/2005/8/layout/lProcess2"/>
    <dgm:cxn modelId="{5DB7370A-4E57-43A3-B946-DD417083511C}" type="presParOf" srcId="{3D482494-4898-450F-9973-36164F4F7060}" destId="{1030878A-9C40-49CF-A855-C38A0E7EEBBF}" srcOrd="0" destOrd="0" presId="urn:microsoft.com/office/officeart/2005/8/layout/lProcess2"/>
    <dgm:cxn modelId="{3D2E555A-6A94-46A9-8881-701D2FEE63F3}" type="presParOf" srcId="{1030878A-9C40-49CF-A855-C38A0E7EEBBF}" destId="{18819336-F5E5-497C-98BA-4F07AE839D1F}" srcOrd="0" destOrd="0" presId="urn:microsoft.com/office/officeart/2005/8/layout/lProcess2"/>
    <dgm:cxn modelId="{099E9F85-34E2-4FEF-806C-766D8332AB9D}" type="presParOf" srcId="{1030878A-9C40-49CF-A855-C38A0E7EEBBF}" destId="{148AB41A-FBC1-427A-AAFD-6C863374C53A}" srcOrd="1" destOrd="0" presId="urn:microsoft.com/office/officeart/2005/8/layout/lProcess2"/>
    <dgm:cxn modelId="{5C8020D0-CD51-472F-9286-2CBD9C4B255A}" type="presParOf" srcId="{1030878A-9C40-49CF-A855-C38A0E7EEBBF}" destId="{2D075E27-31F8-4D70-8179-2438CD5A7708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0736A-453C-4DFA-B8A5-C2C7E387F748}">
      <dsp:nvSpPr>
        <dsp:cNvPr id="0" name=""/>
        <dsp:cNvSpPr/>
      </dsp:nvSpPr>
      <dsp:spPr>
        <a:xfrm>
          <a:off x="0" y="0"/>
          <a:ext cx="7992888" cy="0"/>
        </a:xfrm>
        <a:prstGeom prst="lin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9CDEA5-C3C0-4D67-B10F-7C643B037515}">
      <dsp:nvSpPr>
        <dsp:cNvPr id="0" name=""/>
        <dsp:cNvSpPr/>
      </dsp:nvSpPr>
      <dsp:spPr>
        <a:xfrm>
          <a:off x="0" y="0"/>
          <a:ext cx="1598577" cy="1800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Консультативная деятельность может осуществляться через организацию: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0" y="0"/>
        <a:ext cx="1598577" cy="1800200"/>
      </dsp:txXfrm>
    </dsp:sp>
    <dsp:sp modelId="{1196069F-907D-4121-BCD7-8DE17B60A73D}">
      <dsp:nvSpPr>
        <dsp:cNvPr id="0" name=""/>
        <dsp:cNvSpPr/>
      </dsp:nvSpPr>
      <dsp:spPr>
        <a:xfrm>
          <a:off x="1718470" y="44741"/>
          <a:ext cx="6274417" cy="336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постоянно действующей консультативной службы для родителей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718470" y="44741"/>
        <a:ext cx="6274417" cy="336490"/>
      </dsp:txXfrm>
    </dsp:sp>
    <dsp:sp modelId="{152CD613-BE24-430C-8A5D-E8498E7907F3}">
      <dsp:nvSpPr>
        <dsp:cNvPr id="0" name=""/>
        <dsp:cNvSpPr/>
      </dsp:nvSpPr>
      <dsp:spPr>
        <a:xfrm>
          <a:off x="1598577" y="381231"/>
          <a:ext cx="639431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C9E4C9-D333-4E8D-8F98-FF966A041F10}">
      <dsp:nvSpPr>
        <dsp:cNvPr id="0" name=""/>
        <dsp:cNvSpPr/>
      </dsp:nvSpPr>
      <dsp:spPr>
        <a:xfrm>
          <a:off x="1718470" y="425972"/>
          <a:ext cx="6274417" cy="894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индивидуального и группового консультирования родителей (законных представителей), педагогических и руководящих работников образовательной организации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718470" y="425972"/>
        <a:ext cx="6274417" cy="894825"/>
      </dsp:txXfrm>
    </dsp:sp>
    <dsp:sp modelId="{3926BC0F-BA4E-4E3A-BE53-74C3CC127AB8}">
      <dsp:nvSpPr>
        <dsp:cNvPr id="0" name=""/>
        <dsp:cNvSpPr/>
      </dsp:nvSpPr>
      <dsp:spPr>
        <a:xfrm>
          <a:off x="1598577" y="1320798"/>
          <a:ext cx="639431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FA73D-F549-4BD0-97D7-92AA3D84BB42}">
      <dsp:nvSpPr>
        <dsp:cNvPr id="0" name=""/>
        <dsp:cNvSpPr/>
      </dsp:nvSpPr>
      <dsp:spPr>
        <a:xfrm>
          <a:off x="1718470" y="1365540"/>
          <a:ext cx="6274417" cy="388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Arial" pitchFamily="34" charset="0"/>
              <a:cs typeface="Arial" pitchFamily="34" charset="0"/>
            </a:rPr>
            <a:t>- информационных стендов</a:t>
          </a:r>
          <a:endParaRPr lang="ru-RU" sz="1400" kern="1200" dirty="0">
            <a:latin typeface="Arial" pitchFamily="34" charset="0"/>
            <a:cs typeface="Arial" pitchFamily="34" charset="0"/>
          </a:endParaRPr>
        </a:p>
      </dsp:txBody>
      <dsp:txXfrm>
        <a:off x="1718470" y="1365540"/>
        <a:ext cx="6274417" cy="388685"/>
      </dsp:txXfrm>
    </dsp:sp>
    <dsp:sp modelId="{50CAFE6B-A5BE-4DD1-AF78-8D106A86FF4D}">
      <dsp:nvSpPr>
        <dsp:cNvPr id="0" name=""/>
        <dsp:cNvSpPr/>
      </dsp:nvSpPr>
      <dsp:spPr>
        <a:xfrm>
          <a:off x="1598577" y="1754225"/>
          <a:ext cx="639431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2914F-EDC9-4070-BA12-BC8FE857382D}">
      <dsp:nvSpPr>
        <dsp:cNvPr id="0" name=""/>
        <dsp:cNvSpPr/>
      </dsp:nvSpPr>
      <dsp:spPr>
        <a:xfrm>
          <a:off x="0" y="0"/>
          <a:ext cx="8496944" cy="992160"/>
        </a:xfrm>
        <a:prstGeom prst="round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446088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Определяется локальным актом дошкольной образовательной организации, исходя из общего количества детей, имеющих нарушение речи:</a:t>
          </a:r>
          <a:endParaRPr lang="ru-RU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8433" y="48433"/>
        <a:ext cx="8400078" cy="895294"/>
      </dsp:txXfrm>
    </dsp:sp>
    <dsp:sp modelId="{2CC3FE16-E552-4740-B256-5F79C8B16FF2}">
      <dsp:nvSpPr>
        <dsp:cNvPr id="0" name=""/>
        <dsp:cNvSpPr/>
      </dsp:nvSpPr>
      <dsp:spPr>
        <a:xfrm>
          <a:off x="0" y="1037468"/>
          <a:ext cx="8496944" cy="451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9778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Количество детей дошкольного возраста с заключениями ПМПК - расчет 1 штатная единица на 5 – 12 человек с ОВЗ (</a:t>
          </a:r>
          <a:r>
            <a:rPr lang="ru-RU" sz="1800" i="1" kern="1200" dirty="0" smtClean="0">
              <a:latin typeface="Arial" pitchFamily="34" charset="0"/>
              <a:cs typeface="Arial" pitchFamily="34" charset="0"/>
            </a:rPr>
            <a:t>Приказ Министерства образования и науки Российской Федерации от 30 августа 2013 г. №1014 с изменениями от 21.01.2019 г.</a:t>
          </a:r>
          <a:r>
            <a:rPr lang="ru-RU" sz="1800" kern="1200" dirty="0" smtClean="0">
              <a:latin typeface="Arial" pitchFamily="34" charset="0"/>
              <a:cs typeface="Arial" pitchFamily="34" charset="0"/>
            </a:rPr>
            <a:t>) – </a:t>
          </a:r>
          <a:r>
            <a:rPr lang="ru-RU" sz="1800" u="sng" kern="1200" dirty="0" smtClean="0">
              <a:latin typeface="Arial" pitchFamily="34" charset="0"/>
              <a:cs typeface="Arial" pitchFamily="34" charset="0"/>
            </a:rPr>
            <a:t>группы компенсирующей направленности</a:t>
          </a:r>
          <a:endParaRPr lang="ru-RU" sz="1800" u="sng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Количество обучающихся с заключениями ПМПК (</a:t>
          </a:r>
          <a:r>
            <a:rPr lang="ru-RU" sz="1800" i="1" kern="1200" dirty="0" smtClean="0">
              <a:latin typeface="Arial" pitchFamily="34" charset="0"/>
              <a:cs typeface="Arial" pitchFamily="34" charset="0"/>
            </a:rPr>
            <a:t>ст. 42 Федерального Закона РФ от 29 декабря 2012 г. №273-ФЗ</a:t>
          </a:r>
          <a:r>
            <a:rPr lang="ru-RU" sz="1800" kern="1200" dirty="0" smtClean="0">
              <a:latin typeface="Arial" pitchFamily="34" charset="0"/>
              <a:cs typeface="Arial" pitchFamily="34" charset="0"/>
            </a:rPr>
            <a:t>) и (или) ПП-консилиума образовательной организации, количество детей на ставку – 25 человек – </a:t>
          </a:r>
          <a:r>
            <a:rPr lang="ru-RU" sz="1800" u="sng" kern="1200" dirty="0" smtClean="0">
              <a:latin typeface="Arial" pitchFamily="34" charset="0"/>
              <a:cs typeface="Arial" pitchFamily="34" charset="0"/>
            </a:rPr>
            <a:t>логопедический пункт </a:t>
          </a:r>
          <a:endParaRPr lang="ru-RU" sz="1800" u="sng" kern="1200" dirty="0">
            <a:latin typeface="Arial" pitchFamily="34" charset="0"/>
            <a:cs typeface="Arial" pitchFamily="34" charset="0"/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800" kern="1200" dirty="0" smtClean="0">
              <a:latin typeface="Arial" pitchFamily="34" charset="0"/>
              <a:cs typeface="Arial" pitchFamily="34" charset="0"/>
            </a:rPr>
            <a:t>Количество обучающихся, имеющих высокий риск возникновения речевых нарушений, выявленных по итогам входной диагностики, проведенной логопедом с 1 по 15 сентября, количество детей на 1 ставку – 25 человек – </a:t>
          </a:r>
          <a:r>
            <a:rPr lang="ru-RU" sz="1800" u="sng" kern="1200" dirty="0" smtClean="0">
              <a:latin typeface="Arial" pitchFamily="34" charset="0"/>
              <a:cs typeface="Arial" pitchFamily="34" charset="0"/>
            </a:rPr>
            <a:t>логопедический пункт (</a:t>
          </a:r>
          <a:r>
            <a:rPr lang="ru-RU" sz="1800" i="1" u="sng" kern="1200" dirty="0" smtClean="0">
              <a:latin typeface="Arial" pitchFamily="34" charset="0"/>
              <a:cs typeface="Arial" pitchFamily="34" charset="0"/>
            </a:rPr>
            <a:t>Распоряжение Министерства </a:t>
          </a:r>
          <a:r>
            <a:rPr lang="ru-RU" sz="1800" i="1" u="sng" kern="1200" dirty="0" err="1" smtClean="0">
              <a:latin typeface="Arial" pitchFamily="34" charset="0"/>
              <a:cs typeface="Arial" pitchFamily="34" charset="0"/>
            </a:rPr>
            <a:t>просвящения</a:t>
          </a:r>
          <a:r>
            <a:rPr lang="ru-RU" sz="1800" i="1" u="sng" kern="1200" dirty="0" smtClean="0">
              <a:latin typeface="Arial" pitchFamily="34" charset="0"/>
              <a:cs typeface="Arial" pitchFamily="34" charset="0"/>
            </a:rPr>
            <a:t> РФ от 6 августа 2020 г. № Р-75 «Об утверждении пр. Положения об оказании логопедической помощи в организациях, осуществляющих образовательную деятельность» </a:t>
          </a:r>
          <a:endParaRPr lang="ru-RU" sz="1800" u="sng" kern="1200" dirty="0">
            <a:latin typeface="Arial" pitchFamily="34" charset="0"/>
            <a:cs typeface="Arial" pitchFamily="34" charset="0"/>
          </a:endParaRPr>
        </a:p>
      </dsp:txBody>
      <dsp:txXfrm>
        <a:off x="0" y="1037468"/>
        <a:ext cx="8496944" cy="45193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D6B4A3-CF64-417B-A624-D876794EF02F}">
      <dsp:nvSpPr>
        <dsp:cNvPr id="0" name=""/>
        <dsp:cNvSpPr/>
      </dsp:nvSpPr>
      <dsp:spPr>
        <a:xfrm>
          <a:off x="1045" y="0"/>
          <a:ext cx="2718745" cy="42484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Arial" panose="020B0604020202020204" pitchFamily="34" charset="0"/>
              <a:cs typeface="Arial" panose="020B0604020202020204" pitchFamily="34" charset="0"/>
            </a:rPr>
            <a:t>мебель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1045" y="0"/>
        <a:ext cx="2718745" cy="1274541"/>
      </dsp:txXfrm>
    </dsp:sp>
    <dsp:sp modelId="{6503EBF4-C8F2-49A6-9CD5-0DC957B46D72}">
      <dsp:nvSpPr>
        <dsp:cNvPr id="0" name=""/>
        <dsp:cNvSpPr/>
      </dsp:nvSpPr>
      <dsp:spPr>
        <a:xfrm>
          <a:off x="272920" y="1274904"/>
          <a:ext cx="2174996" cy="8346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столы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97366" y="1299350"/>
        <a:ext cx="2126104" cy="785762"/>
      </dsp:txXfrm>
    </dsp:sp>
    <dsp:sp modelId="{53808463-805D-4AB6-BCC9-B5E28C222C4C}">
      <dsp:nvSpPr>
        <dsp:cNvPr id="0" name=""/>
        <dsp:cNvSpPr/>
      </dsp:nvSpPr>
      <dsp:spPr>
        <a:xfrm>
          <a:off x="272920" y="2237967"/>
          <a:ext cx="2174996" cy="8346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anose="020B0604020202020204" pitchFamily="34" charset="0"/>
              <a:cs typeface="Arial" panose="020B0604020202020204" pitchFamily="34" charset="0"/>
            </a:rPr>
            <a:t>стулья в количестве, достаточном для подгруппы детей 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97366" y="2262413"/>
        <a:ext cx="2126104" cy="785762"/>
      </dsp:txXfrm>
    </dsp:sp>
    <dsp:sp modelId="{744D05AC-10CE-4F87-9348-0A0FBCDFF278}">
      <dsp:nvSpPr>
        <dsp:cNvPr id="0" name=""/>
        <dsp:cNvSpPr/>
      </dsp:nvSpPr>
      <dsp:spPr>
        <a:xfrm>
          <a:off x="272920" y="3201030"/>
          <a:ext cx="2174996" cy="83465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itchFamily="34" charset="0"/>
              <a:cs typeface="Arial" pitchFamily="34" charset="0"/>
            </a:rPr>
            <a:t>шкафы, стеллажи или полки для оборудования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297366" y="3225476"/>
        <a:ext cx="2126104" cy="785762"/>
      </dsp:txXfrm>
    </dsp:sp>
    <dsp:sp modelId="{8722DFDF-DFAA-4131-AD8E-6D0485E9AA3B}">
      <dsp:nvSpPr>
        <dsp:cNvPr id="0" name=""/>
        <dsp:cNvSpPr/>
      </dsp:nvSpPr>
      <dsp:spPr>
        <a:xfrm>
          <a:off x="2923697" y="0"/>
          <a:ext cx="2718745" cy="42484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>
              <a:latin typeface="Arial" panose="020B0604020202020204" pitchFamily="34" charset="0"/>
              <a:cs typeface="Arial" panose="020B0604020202020204" pitchFamily="34" charset="0"/>
            </a:rPr>
            <a:t>зеркала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2923697" y="0"/>
        <a:ext cx="2718745" cy="1274541"/>
      </dsp:txXfrm>
    </dsp:sp>
    <dsp:sp modelId="{753A0A94-49BF-4B42-B8A5-4C09C846244E}">
      <dsp:nvSpPr>
        <dsp:cNvPr id="0" name=""/>
        <dsp:cNvSpPr/>
      </dsp:nvSpPr>
      <dsp:spPr>
        <a:xfrm>
          <a:off x="3195572" y="1275786"/>
          <a:ext cx="2174996" cy="12809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настенное большое с ширмой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3233090" y="1313304"/>
        <a:ext cx="2099960" cy="1205936"/>
      </dsp:txXfrm>
    </dsp:sp>
    <dsp:sp modelId="{39D8B2A9-FF46-41BD-AA5F-C92A23A67199}">
      <dsp:nvSpPr>
        <dsp:cNvPr id="0" name=""/>
        <dsp:cNvSpPr/>
      </dsp:nvSpPr>
      <dsp:spPr>
        <a:xfrm>
          <a:off x="3195572" y="2753831"/>
          <a:ext cx="2174996" cy="12809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индивидуальное маленькое и средние по количеству детей</a:t>
          </a:r>
          <a:endParaRPr lang="ru-RU" sz="1600" kern="1200" dirty="0">
            <a:latin typeface="Arial" pitchFamily="34" charset="0"/>
            <a:cs typeface="Arial" pitchFamily="34" charset="0"/>
          </a:endParaRPr>
        </a:p>
      </dsp:txBody>
      <dsp:txXfrm>
        <a:off x="3233090" y="2791349"/>
        <a:ext cx="2099960" cy="1205936"/>
      </dsp:txXfrm>
    </dsp:sp>
    <dsp:sp modelId="{993E671C-263A-4BAE-8F30-F0E5A8AC5037}">
      <dsp:nvSpPr>
        <dsp:cNvPr id="0" name=""/>
        <dsp:cNvSpPr/>
      </dsp:nvSpPr>
      <dsp:spPr>
        <a:xfrm>
          <a:off x="5846349" y="0"/>
          <a:ext cx="2718745" cy="424847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вспомогательные средства для исправления звукоподражания</a:t>
          </a:r>
          <a:r>
            <a:rPr lang="ru-RU" sz="1400" kern="1200" dirty="0" smtClean="0">
              <a:latin typeface="Arial" pitchFamily="34" charset="0"/>
              <a:cs typeface="Arial" pitchFamily="34" charset="0"/>
            </a:rPr>
            <a:t>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5846349" y="0"/>
        <a:ext cx="2718745" cy="1274541"/>
      </dsp:txXfrm>
    </dsp:sp>
    <dsp:sp modelId="{18819336-F5E5-497C-98BA-4F07AE839D1F}">
      <dsp:nvSpPr>
        <dsp:cNvPr id="0" name=""/>
        <dsp:cNvSpPr/>
      </dsp:nvSpPr>
      <dsp:spPr>
        <a:xfrm>
          <a:off x="6118223" y="1275786"/>
          <a:ext cx="2174996" cy="12809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anose="020B0604020202020204" pitchFamily="34" charset="0"/>
              <a:cs typeface="Arial" panose="020B0604020202020204" pitchFamily="34" charset="0"/>
            </a:rPr>
            <a:t>зонды логопедические для постановки звуков</a:t>
          </a:r>
          <a:endParaRPr lang="ru-RU" sz="1600" kern="1200" dirty="0"/>
        </a:p>
      </dsp:txBody>
      <dsp:txXfrm>
        <a:off x="6155741" y="1313304"/>
        <a:ext cx="2099960" cy="1205936"/>
      </dsp:txXfrm>
    </dsp:sp>
    <dsp:sp modelId="{2D075E27-31F8-4D70-8179-2438CD5A7708}">
      <dsp:nvSpPr>
        <dsp:cNvPr id="0" name=""/>
        <dsp:cNvSpPr/>
      </dsp:nvSpPr>
      <dsp:spPr>
        <a:xfrm>
          <a:off x="6118223" y="2753831"/>
          <a:ext cx="2174996" cy="12809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Arial" panose="020B0604020202020204" pitchFamily="34" charset="0"/>
              <a:cs typeface="Arial" panose="020B0604020202020204" pitchFamily="34" charset="0"/>
            </a:rPr>
            <a:t>шпатели</a:t>
          </a:r>
          <a:endParaRPr lang="ru-RU" sz="1600" kern="1200" dirty="0"/>
        </a:p>
      </dsp:txBody>
      <dsp:txXfrm>
        <a:off x="6155741" y="2791349"/>
        <a:ext cx="2099960" cy="1205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916832"/>
            <a:ext cx="84969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Деятельность учителя-логопеда дошкольной образовательной организации. 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Роль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логопедического кабинета в организации коррекционно-логопедической работы.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260648"/>
            <a:ext cx="7632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152128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4661" y="4725144"/>
            <a:ext cx="3033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Чиянова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Д.В., 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учитель-логопед ЦПМПК</a:t>
            </a:r>
          </a:p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47864" y="623731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27 апреля 2022 г.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04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78516" y="476672"/>
            <a:ext cx="230425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Логопедический пункт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39484" y="476671"/>
            <a:ext cx="2304256" cy="7920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Логопедическая группа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4400" y="1338536"/>
            <a:ext cx="4392488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Оказывает помощь обучающимся, имеющим нарушения устной речи, в освоении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общеобразовательной программы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дошкольного образования или АООП дошкольного образования для детей с нарушением зрения, НОДА, РАС, ЗПР, у/о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6682" y="2593241"/>
            <a:ext cx="3312368" cy="3768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Фонетический дефект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7016" y="3166948"/>
            <a:ext cx="3312368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Фонетико-фонематическое нарушение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7066" y="4879534"/>
            <a:ext cx="3312318" cy="3704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Заикание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9000" y="3922874"/>
            <a:ext cx="3332936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Общее недоразвитие речи в случае отсутствия логопедической группы 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910580" y="3311507"/>
            <a:ext cx="1476164" cy="13504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Общее недоразвитие речи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– IV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уровня</a:t>
            </a:r>
            <a:r>
              <a:rPr lang="en-US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96732" y="5463570"/>
            <a:ext cx="3312318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Обучающиеся с ОВЗ (слабовидящие, НОДА, ЗПР, у/о, РАС)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160830" y="3311507"/>
            <a:ext cx="1584176" cy="13504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Общее недоразвитие речи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обучающихся с заиканием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Соединительная линия уступом 18"/>
          <p:cNvCxnSpPr>
            <a:stCxn id="3" idx="1"/>
            <a:endCxn id="8" idx="1"/>
          </p:cNvCxnSpPr>
          <p:nvPr/>
        </p:nvCxnSpPr>
        <p:spPr>
          <a:xfrm rot="10800000" flipV="1">
            <a:off x="796682" y="872715"/>
            <a:ext cx="381834" cy="1908967"/>
          </a:xfrm>
          <a:prstGeom prst="bentConnector3">
            <a:avLst>
              <a:gd name="adj1" fmla="val 253171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3" idx="1"/>
            <a:endCxn id="9" idx="1"/>
          </p:cNvCxnSpPr>
          <p:nvPr/>
        </p:nvCxnSpPr>
        <p:spPr>
          <a:xfrm rot="10800000" flipV="1">
            <a:off x="807016" y="872716"/>
            <a:ext cx="371500" cy="2582264"/>
          </a:xfrm>
          <a:prstGeom prst="bentConnector3">
            <a:avLst>
              <a:gd name="adj1" fmla="val 26062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оединительная линия уступом 22"/>
          <p:cNvCxnSpPr>
            <a:stCxn id="3" idx="1"/>
            <a:endCxn id="11" idx="1"/>
          </p:cNvCxnSpPr>
          <p:nvPr/>
        </p:nvCxnSpPr>
        <p:spPr>
          <a:xfrm rot="10800000" flipV="1">
            <a:off x="809000" y="872716"/>
            <a:ext cx="369516" cy="3410198"/>
          </a:xfrm>
          <a:prstGeom prst="bentConnector3">
            <a:avLst>
              <a:gd name="adj1" fmla="val 264705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Соединительная линия уступом 24"/>
          <p:cNvCxnSpPr>
            <a:stCxn id="3" idx="1"/>
            <a:endCxn id="10" idx="1"/>
          </p:cNvCxnSpPr>
          <p:nvPr/>
        </p:nvCxnSpPr>
        <p:spPr>
          <a:xfrm rot="10800000" flipV="1">
            <a:off x="807066" y="872715"/>
            <a:ext cx="371450" cy="4192025"/>
          </a:xfrm>
          <a:prstGeom prst="bentConnector3">
            <a:avLst>
              <a:gd name="adj1" fmla="val 26065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3" idx="1"/>
            <a:endCxn id="13" idx="1"/>
          </p:cNvCxnSpPr>
          <p:nvPr/>
        </p:nvCxnSpPr>
        <p:spPr>
          <a:xfrm rot="10800000" flipV="1">
            <a:off x="796732" y="872716"/>
            <a:ext cx="381784" cy="4914890"/>
          </a:xfrm>
          <a:prstGeom prst="bentConnector3">
            <a:avLst>
              <a:gd name="adj1" fmla="val 256302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528602" y="918704"/>
            <a:ext cx="0" cy="5415996"/>
          </a:xfrm>
          <a:prstGeom prst="line">
            <a:avLst/>
          </a:prstGeom>
          <a:ln w="57150" cmpd="dbl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4" idx="2"/>
            <a:endCxn id="12" idx="0"/>
          </p:cNvCxnSpPr>
          <p:nvPr/>
        </p:nvCxnSpPr>
        <p:spPr>
          <a:xfrm flipH="1">
            <a:off x="5648662" y="1268759"/>
            <a:ext cx="1142950" cy="20427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4" idx="2"/>
            <a:endCxn id="14" idx="0"/>
          </p:cNvCxnSpPr>
          <p:nvPr/>
        </p:nvCxnSpPr>
        <p:spPr>
          <a:xfrm>
            <a:off x="6791612" y="1268759"/>
            <a:ext cx="1161306" cy="20427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08004" y="1493922"/>
            <a:ext cx="4392488" cy="10926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300" dirty="0" smtClean="0">
                <a:latin typeface="Arial" pitchFamily="34" charset="0"/>
                <a:cs typeface="Arial" pitchFamily="34" charset="0"/>
              </a:rPr>
              <a:t>Оказывает помощь обучающимся, имеющим нарушения устной речи (первичного характера), в освоении примерной 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адаптированной основной образовательной программы дошкольного образования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для детей с ТНР</a:t>
            </a:r>
            <a:endParaRPr lang="ru-RU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3842" y="6111642"/>
            <a:ext cx="447360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ст.42 Федеральный закон от 29 декабря 2012 №273-ФЗ</a:t>
            </a:r>
          </a:p>
          <a:p>
            <a:pPr marL="171450" indent="-171450">
              <a:buFontTx/>
              <a:buChar char="-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Письмо Министерства образования РФ №2 от 14 декабря 2000 г.</a:t>
            </a:r>
          </a:p>
          <a:p>
            <a:pPr marL="171450" indent="-171450">
              <a:buFontTx/>
              <a:buChar char="-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Распоряжение Министерства просвещения РФ </a:t>
            </a:r>
          </a:p>
          <a:p>
            <a:r>
              <a:rPr lang="ru-RU" sz="1050" dirty="0" smtClean="0">
                <a:latin typeface="Arial" pitchFamily="34" charset="0"/>
                <a:cs typeface="Arial" pitchFamily="34" charset="0"/>
              </a:rPr>
              <a:t>     от 6 августа 2020 г. №Р-75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70396" y="6111642"/>
            <a:ext cx="4330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ru-RU" sz="1100" dirty="0" smtClean="0">
                <a:latin typeface="Arial" pitchFamily="34" charset="0"/>
                <a:cs typeface="Arial" pitchFamily="34" charset="0"/>
              </a:rPr>
              <a:t>ст.79 Федеральный закон от 29 декабря 2012 №273-ФЗ</a:t>
            </a:r>
          </a:p>
          <a:p>
            <a:pPr marL="171450" indent="-171450">
              <a:buFontTx/>
              <a:buChar char="-"/>
            </a:pPr>
            <a:r>
              <a:rPr lang="ru-RU" sz="1050" dirty="0" smtClean="0">
                <a:latin typeface="Arial" pitchFamily="34" charset="0"/>
                <a:cs typeface="Arial" pitchFamily="34" charset="0"/>
              </a:rPr>
              <a:t>АООП ДО детей с ТНР, одобрена 7 декабря 2017 г. Методическим советом Министерства образования и науки РФ</a:t>
            </a:r>
            <a:endParaRPr lang="ru-RU" sz="105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460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3648" y="18864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Количество штатных единиц учителей-логопедов дошкольной образовательной организации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42781474"/>
              </p:ext>
            </p:extLst>
          </p:nvPr>
        </p:nvGraphicFramePr>
        <p:xfrm>
          <a:off x="467544" y="896526"/>
          <a:ext cx="8496944" cy="555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805264"/>
            <a:ext cx="77768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Письмо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Министерства образования и науки РФ от 14 декабря 2000 г. № 2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- Распоряжение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Министерства просвещения РФ от 6 августа 2020 г. № Р-75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15716" y="691552"/>
            <a:ext cx="518457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Логопедическая диагностика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16288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2 раза в год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8256" y="2120862"/>
            <a:ext cx="331236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входная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 1 по 15 сентября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зачисления на логопедический пункт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29131" y="2120862"/>
            <a:ext cx="3315277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итоговая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 15 по 30  мая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выпуска детей прошедших логопедическую коррекцию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357142" y="1568864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172950" y="1628800"/>
            <a:ext cx="484632" cy="489204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67544" y="5661248"/>
            <a:ext cx="828092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542" y="422108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263" algn="just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Зачисление и отчисление детей на логопедические занятия на логопедическом пункте осуществляются на основании распорядительного акта руководителя организации, осуществляющей образовательную деятельность.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77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6661" y="260647"/>
            <a:ext cx="7051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Логопедические занятия проводятся в индивидуальной и (или) групповой/подгрупповой формах в специальных помещениях (кабинетах), отвечающих санитарно-гигиеническим требованиям (1 м² на 1 ребенка - </a:t>
            </a:r>
            <a:r>
              <a:rPr lang="ru-RU" sz="16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Главного государственного санитарного врача РФ </a:t>
            </a:r>
            <a:r>
              <a:rPr lang="ru-RU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от 28 сентября 2020 г. N 28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916832"/>
            <a:ext cx="648072" cy="4536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Периодичность логопедических занятий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1916832"/>
            <a:ext cx="216024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обучающихся с ОВЗ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(заключение ПМПК)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1901010"/>
            <a:ext cx="2376264" cy="6638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АООП ДО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детей с ТНР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1916832"/>
            <a:ext cx="194421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менее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2-х </a:t>
            </a:r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занятий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5538" y="2708920"/>
            <a:ext cx="2340638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других категорий детей с ОВЗ (слепые, слабовидящие, НОДА, ЗПР, РАС, у/о)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2711968"/>
            <a:ext cx="194421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1-2 занятия в неделю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03648" y="3861048"/>
            <a:ext cx="4752528" cy="1276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обучающихся с заключением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ПП – консилиума и (или) ПМПК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ст.42 Федеральный закон от 29 декабря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2012г. </a:t>
            </a:r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273-ФЗ)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16216" y="3964186"/>
            <a:ext cx="1944216" cy="1070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менее 2-х раз в неделю (наполняемость: 6-8 человек)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07298" y="5438245"/>
            <a:ext cx="7053134" cy="10028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обучающихся с высоким риском возникновения речевого нарушения определяется в соответствии с программой психолого-педагогического сопровождения утвержденной образовательной организацией</a:t>
            </a:r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99592" y="2564904"/>
            <a:ext cx="50405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899592" y="4247346"/>
            <a:ext cx="50405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899592" y="5687661"/>
            <a:ext cx="504056" cy="50405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563888" y="2102721"/>
            <a:ext cx="252028" cy="32057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573095" y="2980681"/>
            <a:ext cx="252028" cy="32057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6235134" y="2131188"/>
            <a:ext cx="252028" cy="32057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6235134" y="2980680"/>
            <a:ext cx="252028" cy="320573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6223259" y="4252790"/>
            <a:ext cx="252028" cy="32057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91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364" y="231031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Продолжительность логопедических занятий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412776"/>
            <a:ext cx="3168352" cy="576064"/>
          </a:xfrm>
          <a:prstGeom prst="rect">
            <a:avLst/>
          </a:prstGeom>
          <a:solidFill>
            <a:schemeClr val="bg1"/>
          </a:solidFill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1,5 лет до 3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204864"/>
            <a:ext cx="3168352" cy="57606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3 лет до 4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126124"/>
            <a:ext cx="3168352" cy="57606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4 лет до 5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3933056"/>
            <a:ext cx="3168352" cy="57606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5 лет до 6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3568" y="4869160"/>
            <a:ext cx="3168352" cy="57606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6 лет до 7 лет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1412776"/>
            <a:ext cx="31683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более 10 минут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20072" y="2204864"/>
            <a:ext cx="31683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более 15 минут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3126124"/>
            <a:ext cx="31683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более 20 минут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54629" y="3933056"/>
            <a:ext cx="31683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более 25 минут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54629" y="4869160"/>
            <a:ext cx="31683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более 30 минут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4211960" y="1561319"/>
            <a:ext cx="576064" cy="36004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228728" y="4041068"/>
            <a:ext cx="576064" cy="36004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228728" y="3251949"/>
            <a:ext cx="576064" cy="36004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228728" y="2312876"/>
            <a:ext cx="576064" cy="36004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4228728" y="4977172"/>
            <a:ext cx="576064" cy="360040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46348" y="5733256"/>
            <a:ext cx="8474124" cy="73866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indent="450850"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Количество и периодичность логопедических занятий групповых/подгрупповых и (или) индивидуальных формах, содержание коррекционной работы определяется учителем-логопедом с учетом выраженности речевого нарушения обучающихся, рекомендаций ПМПК,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ППк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115515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1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115515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791349" y="115515"/>
            <a:ext cx="7772400" cy="792088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Логопедический кабинет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9692" y="1052736"/>
            <a:ext cx="826405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Логопедический пункт обеспечивается специальным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оборудованием в соответствии:</a:t>
            </a:r>
          </a:p>
          <a:p>
            <a:pPr marL="285750" lvl="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П.3.4.14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Постановления главного санитарного врача РФ от 28 сентября 2020 г. №28 «Об утверждении санитарных правил СП 2.43648-20 «Санитарно-эпидемиологические требования к организации воспитания и обучения, отдыха и оздоровления детей и молодежи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itchFamily="34" charset="0"/>
                <a:cs typeface="Arial" pitchFamily="34" charset="0"/>
              </a:rPr>
              <a:t>п.3.2. раздел 3 программы АООП дошкольного образования для детей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ТНР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Письмо Министерства образования РФ № 2 от 14 декабря 2000 г. «Об организации логопедического пункта общеобразовательного учреждения»</a:t>
            </a:r>
          </a:p>
        </p:txBody>
      </p:sp>
      <p:pic>
        <p:nvPicPr>
          <p:cNvPr id="1028" name="Picture 4" descr="http://ddu536.minsk.edu.by/sm_full.aspx?guid=162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901" y="4077071"/>
            <a:ext cx="4208507" cy="236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97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1349" y="115515"/>
            <a:ext cx="7772400" cy="79208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Логопедический кабинет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208912" cy="4824536"/>
          </a:xfrm>
        </p:spPr>
        <p:txBody>
          <a:bodyPr>
            <a:normAutofit/>
          </a:bodyPr>
          <a:lstStyle/>
          <a:p>
            <a:pPr indent="457200" algn="just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Логопедические занятия на дошкольном логопедическом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пункте и в логопедической группе рекомендуется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 в логопедическом кабинете. </a:t>
            </a:r>
          </a:p>
          <a:p>
            <a:pPr indent="457200" algn="just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логопедического пункта выделяется кабинет, площадью отвечающий санитарно-гигиеническим нормам.</a:t>
            </a:r>
          </a:p>
          <a:p>
            <a:pPr indent="457200" algn="just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образования РФ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2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декабря 2000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«Об организации логопедического пункта общеобразовательного учреждения». Площадь учебных кабинетов без учёта площади, необходимой для расстановки дополнительной мебели (шкафы, тумбы 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др.)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хранения учебных пособий и оборудования рабочего места преподавателя, должна рассчитываться следующим образом: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менее 2,5 м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кв.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одного обучающегося при фронтальных формах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занятий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 менее 3,5 м  на одного обучающегося при организации групповых работ и индивидуальных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занятий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115515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2589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15711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27833" y="5229200"/>
            <a:ext cx="8336066" cy="15567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Обязательное наличие средств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санитарной обработки инструментов: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емкость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средняя 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малая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спиртовой раствор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ватные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диски (вата), ватные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палочки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салфетки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марля и т.п.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Оборудование логопедического кабинета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259860457"/>
              </p:ext>
            </p:extLst>
          </p:nvPr>
        </p:nvGraphicFramePr>
        <p:xfrm>
          <a:off x="373084" y="725773"/>
          <a:ext cx="8566141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370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0807" y="1291249"/>
            <a:ext cx="8543681" cy="555536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альбомы для обследования и коррекции звукопроизношения, слоговой структуры слова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наборы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наглядно-графической символики (по темам: звуки,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схемы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звуко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-слогового анализа и синтеза, схемы для составления предложений,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рассказов)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дидактические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пособия по развитию словарного запаса: обобщающие понятия (посуда, овощи и фрукты, дикие и домашние животные, транспорт, детёныши животных, одежда, обувь и т.п. ), целый предмет и его части, части тела человека и животных, слова-действия, признаки предметов, слова-антонимы, слова синонимы, слова с переносным значением и т.п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дидактические пособия по развитию грамматического строя речи по темам: согласование существительных с прилагательным, глаголами, числительными; глаголов  с местоимениями, простые и сложные предложения; однородные члены предложения, картинки с изображением предметов, объектов, обозначаемых родственные и однокоренные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словами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дидактические пособия по развитию связной речи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дидактические пособия по развитию оптико-пространственных ориентировок: листы цветные бумаги, плоскостные и объемные геометрические фигуры, настенные и настольные панно, модули, лабиринты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дидактические пособия по развитию моторно-графических навыков: пластилин, фломастеры, конструкторы, карандаши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―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дидактические пособия по обучению элементам грамоты, разрезная азбука, схемы слов, контур, силуэтные, объемные изображения букв, рабочие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тетради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51337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Оборудование логопедического кабинета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88427" y="808303"/>
            <a:ext cx="8064896" cy="78319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Дидактические материалы для обследования и коррекционной  работы:</a:t>
            </a:r>
          </a:p>
        </p:txBody>
      </p:sp>
    </p:spTree>
    <p:extLst>
      <p:ext uri="{BB962C8B-B14F-4D97-AF65-F5344CB8AC3E}">
        <p14:creationId xmlns:p14="http://schemas.microsoft.com/office/powerpoint/2010/main" val="3912599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398" y="1412776"/>
            <a:ext cx="8408073" cy="175432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―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звучащие игрушки</a:t>
            </a:r>
          </a:p>
          <a:p>
            <a:pPr marL="285750" indent="-285750">
              <a:buFont typeface="Arial" panose="020B0604020202020204" pitchFamily="34" charset="0"/>
              <a:buChar char="―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музыкальные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инструменты</a:t>
            </a:r>
          </a:p>
          <a:p>
            <a:pPr marL="285750" indent="-285750">
              <a:buFont typeface="Arial" panose="020B0604020202020204" pitchFamily="34" charset="0"/>
              <a:buChar char="―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предметные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картинки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―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обозначающие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низко и высоко частотные слова (чайник, щетка, шапка, пирамида, лампа, ракета, лодка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―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сюжетные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картинки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1" y="115515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8864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Оборудование логопедического кабинета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2519" y="1060921"/>
            <a:ext cx="7789490" cy="4086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Пособия для исследования и развития слуховых функций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2399" y="3603147"/>
            <a:ext cx="7769610" cy="40862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Пособия для исследования и развития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интеллекта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2519" y="4365104"/>
            <a:ext cx="7769610" cy="10215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Пособия для обследования и развития фонематических процессов, формирования навыков языкового анализа и синтеза, обучение грамоте</a:t>
            </a:r>
          </a:p>
        </p:txBody>
      </p:sp>
    </p:spTree>
    <p:extLst>
      <p:ext uri="{BB962C8B-B14F-4D97-AF65-F5344CB8AC3E}">
        <p14:creationId xmlns:p14="http://schemas.microsoft.com/office/powerpoint/2010/main" val="197159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1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8322" y="-144016"/>
            <a:ext cx="7870108" cy="8367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Нормативно-правовые документы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11560"/>
            <a:ext cx="8962441" cy="610242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Федеральный закон Российской Федерации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от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29 декабря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2012 г.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№</a:t>
            </a:r>
            <a:r>
              <a:rPr lang="en-GB" sz="1300" dirty="0">
                <a:latin typeface="Arial" pitchFamily="34" charset="0"/>
                <a:cs typeface="Arial" pitchFamily="34" charset="0"/>
              </a:rPr>
              <a:t> 273-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ФЗ «Об образовании в Российской Федерации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Приказ Министерства образования и науки Российской Федерации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от 20 сентября 2013 г. № 1082 «Об утверждении Положения о ПМПК»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Приказ Министерства просвещения РФ от 22 марта 2021 г.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№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115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«Об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образования»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Приказ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Министерства образования и науки Российской Федерации от 30 августа 2013 г. № 1014 </a:t>
            </a:r>
            <a:br>
              <a:rPr lang="ru-RU" sz="1300" dirty="0">
                <a:latin typeface="Arial" pitchFamily="34" charset="0"/>
                <a:cs typeface="Arial" pitchFamily="34" charset="0"/>
              </a:rPr>
            </a:br>
            <a:r>
              <a:rPr lang="ru-RU" sz="1300" dirty="0">
                <a:latin typeface="Arial" pitchFamily="34" charset="0"/>
                <a:cs typeface="Arial" pitchFamily="34" charset="0"/>
              </a:rPr>
              <a:t>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» с изменениями</a:t>
            </a:r>
            <a:endParaRPr lang="ru-RU" sz="13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Адаптированная основная образовательная программа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дошкольного образования для детей с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тяжелыми нарушениями речи. Одобрена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7 декабря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2017 г. Методическим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советом Министерства образования и науки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РФ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Письмо Министерства образования и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науки Российской Федерации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от 14 декабря 2000 г. № 2 «Об организации работы логопедического пункта образовательного учреждения»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Письмо Министерства просвещения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от 14 сентября 2020 г. № ДГ-1484/07 «О направлении разъяснений»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Распоряжение Министерства просвещения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Российской Федерации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 от 6 августа 2020 г. № Р-75 «Об утверждении примерного Положения об оказании логопедической помощи в организациях, осуществляющих образовательную деятельность»</a:t>
            </a:r>
            <a:endParaRPr lang="ru-RU" sz="1300" dirty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Распоряжение об утверждении примерного положения о психолого-педагогическом консилиуме образовательной организации, утвержденное распоряжением Министерства просвещения Российской Федерации от 9 сентября 2019 г. №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Р-93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Постановление Главного государственного санитарного врача РФ от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28 сентября 2020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г.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№ 28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"Об утверждении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СП 2.4.3648-20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"Санитарно-эпидемиологические требования к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организациям, воспитания и обучения, отдыха и оздоровления детей и молодежи»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‒"/>
            </a:pPr>
            <a:r>
              <a:rPr lang="ru-RU" sz="1300" dirty="0" smtClean="0">
                <a:latin typeface="Arial" pitchFamily="34" charset="0"/>
                <a:cs typeface="Arial" pitchFamily="34" charset="0"/>
              </a:rPr>
              <a:t>Письмо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Департамента образования и науки Курганской области от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14 сентября 2020г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1300" dirty="0" smtClean="0">
                <a:latin typeface="Arial" pitchFamily="34" charset="0"/>
                <a:cs typeface="Arial" pitchFamily="34" charset="0"/>
              </a:rPr>
              <a:t>№ исх. 08-03978/20</a:t>
            </a:r>
          </a:p>
        </p:txBody>
      </p:sp>
    </p:spTree>
    <p:extLst>
      <p:ext uri="{BB962C8B-B14F-4D97-AF65-F5344CB8AC3E}">
        <p14:creationId xmlns:p14="http://schemas.microsoft.com/office/powerpoint/2010/main" val="111917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7744" y="336499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35596" y="4005064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07704" y="1215460"/>
            <a:ext cx="54726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</a:p>
          <a:p>
            <a:pPr algn="ctr"/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6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1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62914" y="5301208"/>
            <a:ext cx="6742733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представляет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руководителю дошкольной образовательной организации ежегодный отчет о количестве обучающихся, имеющих нарушения в развитии устной речи, в образовательном учреждении и результатах коррекционной работы на логопедическом пункте по форме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27584" y="11663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Деятельность учителя-логопеда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3728" y="764704"/>
            <a:ext cx="676875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проводит занятия с обучающимися по исправлению различных нарушений устной речи. В ходе занятий осуществляется работа по предупреждению неуспеваемости по родному языку, обусловленной первичным речевым нарушением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36895" y="1988840"/>
            <a:ext cx="6768752" cy="107721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осуществляет взаимодействие с другими специалистами дошкольной образовательной организации по вопросам освоения обучающимися образовательных программ (особенно по родному языку)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149747" y="3268628"/>
            <a:ext cx="6769601" cy="132343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поддерживает связь с другими дошкольными образовательными учреждениями, со специальными (коррекционными) образовательными учреждениями для обучающихся, воспитанников с отклонениями в развитии, логопедами и врачами-специалистами детских поликлиник и психолого-медико-педагогических комиссий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156109" y="4816442"/>
            <a:ext cx="6769600" cy="33855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участвует в работе методических объединений учителей-логопедов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8630" y="3056285"/>
            <a:ext cx="1457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Учитель-логопед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 стрелкой 13"/>
          <p:cNvCxnSpPr>
            <a:stCxn id="12" idx="3"/>
            <a:endCxn id="8" idx="1"/>
          </p:cNvCxnSpPr>
          <p:nvPr/>
        </p:nvCxnSpPr>
        <p:spPr>
          <a:xfrm flipV="1">
            <a:off x="1556538" y="1303313"/>
            <a:ext cx="567190" cy="21684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2" idx="3"/>
            <a:endCxn id="9" idx="1"/>
          </p:cNvCxnSpPr>
          <p:nvPr/>
        </p:nvCxnSpPr>
        <p:spPr>
          <a:xfrm flipV="1">
            <a:off x="1556538" y="2527449"/>
            <a:ext cx="580357" cy="944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2" idx="3"/>
            <a:endCxn id="10" idx="1"/>
          </p:cNvCxnSpPr>
          <p:nvPr/>
        </p:nvCxnSpPr>
        <p:spPr>
          <a:xfrm>
            <a:off x="1556538" y="3471784"/>
            <a:ext cx="593209" cy="458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2" idx="3"/>
            <a:endCxn id="11" idx="1"/>
          </p:cNvCxnSpPr>
          <p:nvPr/>
        </p:nvCxnSpPr>
        <p:spPr>
          <a:xfrm>
            <a:off x="1556538" y="3471784"/>
            <a:ext cx="599571" cy="1513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2" idx="3"/>
            <a:endCxn id="6" idx="1"/>
          </p:cNvCxnSpPr>
          <p:nvPr/>
        </p:nvCxnSpPr>
        <p:spPr>
          <a:xfrm>
            <a:off x="1556538" y="3471784"/>
            <a:ext cx="606376" cy="2491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17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2552" y="683568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49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В рабочее время учителя-логопеда включается непосредственно педагогическая работа с обучающимися из расчета 20 часов в неделю за ставку заработной платы, а также другая педагогическая работа, предусмотренная трудовыми (должностными) обязанностями и (или)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индивидуальным планом,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методическая, подготовительная, организационная и иная (разъяснения в письме Министерства просвещения от 14 сентября 2020 г. № ДГ-1484/07 «О направлении разъяснений»).</a:t>
            </a:r>
          </a:p>
          <a:p>
            <a:pPr indent="534988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5349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Консультативная деятельность учителя-логопеда (учителей-логопедов) заключается в формировании единой стратегии эффективного преодоления речевых особенностей обучающихся при совместной работе всех участников образовательного процесса (административных и педагогических работников организации, родителей (законных представителей)), которая предполагает информирование о задачах, специфике, особенностях организации коррекционно-развивающей работы учителя-логопеда с обучающимся</a:t>
            </a:r>
            <a:r>
              <a:rPr lang="ru-RU" dirty="0" smtClean="0"/>
              <a:t>.</a:t>
            </a:r>
          </a:p>
          <a:p>
            <a:pPr indent="534988" algn="just"/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68421651"/>
              </p:ext>
            </p:extLst>
          </p:nvPr>
        </p:nvGraphicFramePr>
        <p:xfrm>
          <a:off x="604580" y="4889241"/>
          <a:ext cx="799288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116632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Деятельность учителя-логопеда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5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1505" y="116126"/>
            <a:ext cx="8156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Категории детей дошкольного возраста с нарушениями речи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71416" y="1556792"/>
            <a:ext cx="8317680" cy="42484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355600"/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Нарушения в речевом развитии детей имеют различные формы и степень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выраженности: </a:t>
            </a:r>
          </a:p>
          <a:p>
            <a:pPr lvl="0"/>
            <a:endParaRPr lang="ru-RU" dirty="0"/>
          </a:p>
          <a:p>
            <a:pPr marL="263525" lvl="1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гр.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дошкольники с недостатками произношения фонем (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фонетический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дефект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  <a:p>
            <a:pPr marL="263525" lvl="1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гр.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дошкольники, у которых наряду с дефектами произношения имеется недостаточность фонематического слуха (фонетико-фонематический дефект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63525" lvl="1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гр.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дошкольники нарушениями произношения на фоне нарушения всех языковых средств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общения (общее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недоразвитие речи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63525" lvl="1" indent="-171450"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 </a:t>
            </a:r>
            <a:r>
              <a:rPr lang="ru-RU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гр. </a:t>
            </a:r>
            <a:r>
              <a:rPr lang="ru-R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дошкольники с нарушением темпо-ритмической стороны речи (заикание)</a:t>
            </a:r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77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22689" y="1412776"/>
            <a:ext cx="8428891" cy="4905248"/>
          </a:xfrm>
        </p:spPr>
        <p:txBody>
          <a:bodyPr>
            <a:noAutofit/>
          </a:bodyPr>
          <a:lstStyle/>
          <a:p>
            <a:pPr indent="457200" algn="just"/>
            <a:r>
              <a:rPr 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группа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обучающиеся, с недостатками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произношения фонем (звуков) – 50-60% всех обучающихся с нарушениями развития языковых средств.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Неправильное произношение фонем выражается у них преимущественно в искаженном произношении ряда звуков (велярное, </a:t>
            </a:r>
            <a:r>
              <a:rPr lang="ru-RU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увелярное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одноударное «р», межзубные, боковые свистящие, губные или щечные шипящие и пр.).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Суть данных недостатков звукопроизношения состоит в том, что у детей под влиянием различных причин складывается, а потом и закрепляется неправильное, преимущественно искаженное </a:t>
            </a:r>
            <a:r>
              <a:rPr lang="ru-RU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артикулирование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звуков.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большинства детей этой группы имеет место неправильное произношение только одной фонемы, у некоторых дефекты распространяются на звуки одной фонематической группы, и лишь у отдельных обучающихся нарушено произношение звуков, относящихся к двум или трем фонематическим группам.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Эти обучающиеся, несмотря на наличие нарушения звукопроизношения, имеют определенный запас более или менее устойчивых представлений о звуковом составе слова, правильно соотносят звуки и буквы и не допускают в письменных работах ошибок, связанных с недостатками произношения звуков.</a:t>
            </a:r>
          </a:p>
          <a:p>
            <a:pPr indent="457200" algn="just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352" y="129965"/>
            <a:ext cx="8156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Категории детей дошкольного возраста с нарушениями речи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8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67544" y="1124744"/>
            <a:ext cx="8136904" cy="5472608"/>
          </a:xfrm>
        </p:spPr>
        <p:txBody>
          <a:bodyPr>
            <a:normAutofit/>
          </a:bodyPr>
          <a:lstStyle/>
          <a:p>
            <a:pPr indent="457200" algn="just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группа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обучающиеся, у которых, наряду с дефектами звукопроизношения, имеются недостаточность фонематического восприятия, носящая относительно нестойкий характер (20-25 % всех детей с нарушениями в развитии языковых средств).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Типичными для произношения этих обучающихся является замены и смешение фонем, сходных по звучанию или артикуляции (шипящих и свистящих, звонких и глухих, твердых и мягких).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Такие нарушения звукопроизношения, которые выражаются в смешении и замене фонем, в отличие от недостатков, выражающихся в искаженном произнесении фонем, следует относить к фонематическим дефектам.</a:t>
            </a:r>
          </a:p>
          <a:p>
            <a:pPr indent="457200" algn="just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группа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обучающихся, у которых нарушение произношения выступает на фоне общего недоразвития речи (10-20 % обучающихся, имеющихся нарушения в развитии языковых средств). </a:t>
            </a:r>
          </a:p>
          <a:p>
            <a:pPr indent="457200" algn="just"/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 них имеются нарушения в формировании всех компонентов речевой системы:</a:t>
            </a:r>
          </a:p>
          <a:p>
            <a:pPr marL="285750" indent="-285750" algn="just">
              <a:buFont typeface="Symbol" pitchFamily="18" charset="2"/>
              <a:buChar char=""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звукового (включая процессы </a:t>
            </a:r>
            <a:r>
              <a:rPr lang="ru-RU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фонеобразования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algn="just">
              <a:buFont typeface="Symbol" pitchFamily="18" charset="2"/>
              <a:buChar char=""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лексического</a:t>
            </a:r>
          </a:p>
          <a:p>
            <a:pPr marL="285750" indent="-285750" algn="just">
              <a:buFont typeface="Symbol" pitchFamily="18" charset="2"/>
              <a:buChar char=""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грамматического</a:t>
            </a:r>
          </a:p>
          <a:p>
            <a:pPr indent="450850" algn="just"/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группа 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заикание, нарушение темпо-ритмической организации речи, обусловленная судорожным состоянием мышц речевого аппарата</a:t>
            </a:r>
          </a:p>
          <a:p>
            <a:pPr indent="457200" algn="just"/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indent="457200" algn="just"/>
            <a:endParaRPr 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87352" y="129965"/>
            <a:ext cx="8156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Категории детей дошкольного возраста с нарушениями речи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71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18864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Тяжелые нарушения речи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97362" y="1268760"/>
            <a:ext cx="134788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дислалия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97362" y="2109695"/>
            <a:ext cx="1471044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ринолалия</a:t>
            </a:r>
            <a:endParaRPr lang="ru-RU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97362" y="2922622"/>
            <a:ext cx="1414939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дизартрия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97362" y="3692673"/>
            <a:ext cx="1050288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алалия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97362" y="4310411"/>
            <a:ext cx="228600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детская афазия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97362" y="5081367"/>
            <a:ext cx="4048830" cy="40011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неврозоподобное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заикание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2460958"/>
            <a:ext cx="3168352" cy="132343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ТНР выявляется у детей дошкольного возраста со следующими нарушениями</a:t>
            </a:r>
          </a:p>
        </p:txBody>
      </p:sp>
      <p:cxnSp>
        <p:nvCxnSpPr>
          <p:cNvPr id="13" name="Прямая со стрелкой 12"/>
          <p:cNvCxnSpPr>
            <a:stCxn id="11" idx="3"/>
            <a:endCxn id="3" idx="1"/>
          </p:cNvCxnSpPr>
          <p:nvPr/>
        </p:nvCxnSpPr>
        <p:spPr>
          <a:xfrm flipV="1">
            <a:off x="3491880" y="1468815"/>
            <a:ext cx="705482" cy="16538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3"/>
            <a:endCxn id="4" idx="1"/>
          </p:cNvCxnSpPr>
          <p:nvPr/>
        </p:nvCxnSpPr>
        <p:spPr>
          <a:xfrm flipV="1">
            <a:off x="3491880" y="2309750"/>
            <a:ext cx="705482" cy="812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1" idx="3"/>
            <a:endCxn id="6" idx="1"/>
          </p:cNvCxnSpPr>
          <p:nvPr/>
        </p:nvCxnSpPr>
        <p:spPr>
          <a:xfrm flipV="1">
            <a:off x="3491880" y="3122677"/>
            <a:ext cx="70548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1" idx="3"/>
            <a:endCxn id="8" idx="1"/>
          </p:cNvCxnSpPr>
          <p:nvPr/>
        </p:nvCxnSpPr>
        <p:spPr>
          <a:xfrm>
            <a:off x="3491880" y="3122678"/>
            <a:ext cx="705482" cy="77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1" idx="3"/>
            <a:endCxn id="9" idx="1"/>
          </p:cNvCxnSpPr>
          <p:nvPr/>
        </p:nvCxnSpPr>
        <p:spPr>
          <a:xfrm>
            <a:off x="3491880" y="3122678"/>
            <a:ext cx="705482" cy="13877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1" idx="3"/>
            <a:endCxn id="10" idx="1"/>
          </p:cNvCxnSpPr>
          <p:nvPr/>
        </p:nvCxnSpPr>
        <p:spPr>
          <a:xfrm>
            <a:off x="3491880" y="3122678"/>
            <a:ext cx="705482" cy="21587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367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7352" y="129965"/>
            <a:ext cx="8156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Организация логопедической помощи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29917" y="1988840"/>
            <a:ext cx="3890568" cy="432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Тяжелые нарушения речи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907704" y="3762745"/>
            <a:ext cx="2091237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логопедический пункт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322222" y="3762745"/>
            <a:ext cx="2058089" cy="792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логопедическая группа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2861206" y="3501008"/>
            <a:ext cx="403263" cy="261736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9269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557888" y="2802940"/>
            <a:ext cx="6192688" cy="6980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организационные формы оказания логопедической помощи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093112" y="3501008"/>
            <a:ext cx="330431" cy="261737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4150176" y="2420864"/>
            <a:ext cx="504056" cy="392606"/>
          </a:xfrm>
          <a:prstGeom prst="downArrow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15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1264</TotalTime>
  <Words>2064</Words>
  <Application>Microsoft Office PowerPoint</Application>
  <PresentationFormat>Экран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Нормативно-правовые 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Логопедический кабинет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92</cp:revision>
  <cp:lastPrinted>2022-04-13T08:34:49Z</cp:lastPrinted>
  <dcterms:created xsi:type="dcterms:W3CDTF">2020-09-14T03:19:20Z</dcterms:created>
  <dcterms:modified xsi:type="dcterms:W3CDTF">2022-04-13T09:34:15Z</dcterms:modified>
</cp:coreProperties>
</file>