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80" r:id="rId3"/>
    <p:sldId id="281" r:id="rId4"/>
    <p:sldId id="282" r:id="rId5"/>
    <p:sldId id="258" r:id="rId6"/>
    <p:sldId id="260" r:id="rId7"/>
    <p:sldId id="265" r:id="rId8"/>
    <p:sldId id="266" r:id="rId9"/>
    <p:sldId id="261" r:id="rId10"/>
    <p:sldId id="263" r:id="rId11"/>
    <p:sldId id="277" r:id="rId12"/>
    <p:sldId id="267" r:id="rId13"/>
    <p:sldId id="293" r:id="rId14"/>
    <p:sldId id="268" r:id="rId15"/>
    <p:sldId id="270" r:id="rId16"/>
    <p:sldId id="271" r:id="rId17"/>
    <p:sldId id="272" r:id="rId18"/>
    <p:sldId id="274" r:id="rId19"/>
    <p:sldId id="285" r:id="rId20"/>
    <p:sldId id="283" r:id="rId21"/>
    <p:sldId id="286" r:id="rId22"/>
    <p:sldId id="288" r:id="rId23"/>
    <p:sldId id="289" r:id="rId24"/>
    <p:sldId id="291" r:id="rId25"/>
    <p:sldId id="273" r:id="rId26"/>
    <p:sldId id="284" r:id="rId27"/>
    <p:sldId id="294" r:id="rId28"/>
    <p:sldId id="292" r:id="rId29"/>
    <p:sldId id="27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160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507AD0-C232-46D0-BE49-E5F75FB9AE0C}" type="doc">
      <dgm:prSet loTypeId="urn:microsoft.com/office/officeart/2005/8/layout/process4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ru-RU"/>
        </a:p>
      </dgm:t>
    </dgm:pt>
    <dgm:pt modelId="{F84AAD03-C194-4251-8A05-0A3B232E0700}">
      <dgm:prSet phldrT="[Текст]" custT="1"/>
      <dgm:spPr/>
      <dgm:t>
        <a:bodyPr/>
        <a:lstStyle/>
        <a:p>
          <a:r>
            <a:rPr lang="ru-RU" sz="2000" b="1" dirty="0" smtClean="0">
              <a:latin typeface="Arial" pitchFamily="34" charset="0"/>
              <a:cs typeface="Arial" pitchFamily="34" charset="0"/>
            </a:rPr>
            <a:t>Обучающиеся с тяжелыми нарушениями речи (далее – ТНР) представляют собой сложную разнородную группу, характеризующуюся</a:t>
          </a:r>
          <a:endParaRPr lang="ru-RU" sz="2000" b="1" dirty="0"/>
        </a:p>
      </dgm:t>
    </dgm:pt>
    <dgm:pt modelId="{4923F132-ED0B-4568-ACF6-5CB4FE193711}" type="parTrans" cxnId="{8F5C9A8E-DB01-4C84-B9D3-C6D61A2DF5FF}">
      <dgm:prSet/>
      <dgm:spPr/>
      <dgm:t>
        <a:bodyPr/>
        <a:lstStyle/>
        <a:p>
          <a:endParaRPr lang="ru-RU" sz="1800"/>
        </a:p>
      </dgm:t>
    </dgm:pt>
    <dgm:pt modelId="{B0FDA2D9-FBCA-494B-9FBD-AA8315E3B089}" type="sibTrans" cxnId="{8F5C9A8E-DB01-4C84-B9D3-C6D61A2DF5FF}">
      <dgm:prSet/>
      <dgm:spPr/>
      <dgm:t>
        <a:bodyPr/>
        <a:lstStyle/>
        <a:p>
          <a:endParaRPr lang="ru-RU" sz="1800"/>
        </a:p>
      </dgm:t>
    </dgm:pt>
    <dgm:pt modelId="{E04D4A2D-56B6-4B4B-AE5B-43A418EE91D7}">
      <dgm:prSet phldrT="[Текст]" custT="1"/>
      <dgm:spPr/>
      <dgm:t>
        <a:bodyPr/>
        <a:lstStyle/>
        <a:p>
          <a:r>
            <a:rPr lang="ru-RU" sz="1800" dirty="0" smtClean="0">
              <a:latin typeface="Arial" pitchFamily="34" charset="0"/>
              <a:cs typeface="Arial" pitchFamily="34" charset="0"/>
            </a:rPr>
            <a:t>Разной степенью речевого нарушения</a:t>
          </a:r>
          <a:endParaRPr lang="ru-RU" sz="1800" dirty="0"/>
        </a:p>
      </dgm:t>
    </dgm:pt>
    <dgm:pt modelId="{38A5D3E0-AEF7-48F4-91E4-204E90EC7396}" type="parTrans" cxnId="{98FD2FAB-C84D-48F2-A7EE-8B2A090CA453}">
      <dgm:prSet/>
      <dgm:spPr/>
      <dgm:t>
        <a:bodyPr/>
        <a:lstStyle/>
        <a:p>
          <a:endParaRPr lang="ru-RU" sz="1800"/>
        </a:p>
      </dgm:t>
    </dgm:pt>
    <dgm:pt modelId="{5F3DF263-D101-48A3-AB61-672E815902C3}" type="sibTrans" cxnId="{98FD2FAB-C84D-48F2-A7EE-8B2A090CA453}">
      <dgm:prSet/>
      <dgm:spPr/>
      <dgm:t>
        <a:bodyPr/>
        <a:lstStyle/>
        <a:p>
          <a:endParaRPr lang="ru-RU" sz="1800"/>
        </a:p>
      </dgm:t>
    </dgm:pt>
    <dgm:pt modelId="{97EACF70-EE62-40C1-8881-180C77967933}">
      <dgm:prSet phldrT="[Текст]" custT="1"/>
      <dgm:spPr/>
      <dgm:t>
        <a:bodyPr/>
        <a:lstStyle/>
        <a:p>
          <a:r>
            <a:rPr lang="ru-RU" sz="1800" dirty="0" smtClean="0">
              <a:latin typeface="Arial" pitchFamily="34" charset="0"/>
              <a:cs typeface="Arial" pitchFamily="34" charset="0"/>
            </a:rPr>
            <a:t>Механизмом нарушения</a:t>
          </a:r>
          <a:endParaRPr lang="ru-RU" sz="1800" dirty="0"/>
        </a:p>
      </dgm:t>
    </dgm:pt>
    <dgm:pt modelId="{63047DCB-1E6C-442F-B86F-EA53E1848918}" type="parTrans" cxnId="{2718B4C7-9BC3-4E41-ABC6-BC9F49FF72D6}">
      <dgm:prSet/>
      <dgm:spPr/>
      <dgm:t>
        <a:bodyPr/>
        <a:lstStyle/>
        <a:p>
          <a:endParaRPr lang="ru-RU" sz="1800"/>
        </a:p>
      </dgm:t>
    </dgm:pt>
    <dgm:pt modelId="{6A3EE815-2072-43A6-A8E3-F7AE6FC4E711}" type="sibTrans" cxnId="{2718B4C7-9BC3-4E41-ABC6-BC9F49FF72D6}">
      <dgm:prSet/>
      <dgm:spPr/>
      <dgm:t>
        <a:bodyPr/>
        <a:lstStyle/>
        <a:p>
          <a:endParaRPr lang="ru-RU" sz="1800"/>
        </a:p>
      </dgm:t>
    </dgm:pt>
    <dgm:pt modelId="{441C82E3-4E90-4312-96D9-7BAA4EB2DC86}">
      <dgm:prSet phldrT="[Текст]" custT="1"/>
      <dgm:spPr/>
      <dgm:t>
        <a:bodyPr/>
        <a:lstStyle/>
        <a:p>
          <a:r>
            <a:rPr lang="ru-RU" sz="1800" dirty="0" smtClean="0">
              <a:latin typeface="Arial" pitchFamily="34" charset="0"/>
              <a:cs typeface="Arial" pitchFamily="34" charset="0"/>
            </a:rPr>
            <a:t>Временем возникновения нарушения</a:t>
          </a:r>
        </a:p>
      </dgm:t>
    </dgm:pt>
    <dgm:pt modelId="{13D34544-C266-44A7-8141-90227FE6CD8F}" type="parTrans" cxnId="{62BCE2C4-6279-4A4D-8A49-A25E3264B0B1}">
      <dgm:prSet/>
      <dgm:spPr/>
      <dgm:t>
        <a:bodyPr/>
        <a:lstStyle/>
        <a:p>
          <a:endParaRPr lang="ru-RU" sz="1800"/>
        </a:p>
      </dgm:t>
    </dgm:pt>
    <dgm:pt modelId="{B30A5903-8854-417E-9710-93C4B6D08B7A}" type="sibTrans" cxnId="{62BCE2C4-6279-4A4D-8A49-A25E3264B0B1}">
      <dgm:prSet/>
      <dgm:spPr/>
      <dgm:t>
        <a:bodyPr/>
        <a:lstStyle/>
        <a:p>
          <a:endParaRPr lang="ru-RU" sz="1800"/>
        </a:p>
      </dgm:t>
    </dgm:pt>
    <dgm:pt modelId="{267F226B-E5DF-4E68-BA3E-337F964EF824}">
      <dgm:prSet phldrT="[Текст]" custT="1"/>
      <dgm:spPr/>
      <dgm:t>
        <a:bodyPr/>
        <a:lstStyle/>
        <a:p>
          <a:r>
            <a:rPr lang="ru-RU" sz="1800" dirty="0" smtClean="0">
              <a:latin typeface="Arial" pitchFamily="34" charset="0"/>
              <a:cs typeface="Arial" pitchFamily="34" charset="0"/>
            </a:rPr>
            <a:t>Разнообразным уровнем психофизического развития обучающегося</a:t>
          </a:r>
        </a:p>
      </dgm:t>
    </dgm:pt>
    <dgm:pt modelId="{8ECEAAFC-9361-4E98-8A59-3EFB3BA1D154}" type="parTrans" cxnId="{01856F82-4B63-4F79-B3AA-9A40EA375B76}">
      <dgm:prSet/>
      <dgm:spPr/>
      <dgm:t>
        <a:bodyPr/>
        <a:lstStyle/>
        <a:p>
          <a:endParaRPr lang="ru-RU" sz="1800"/>
        </a:p>
      </dgm:t>
    </dgm:pt>
    <dgm:pt modelId="{D46BEE14-4FB7-40AB-95DF-9D2FC555A1C2}" type="sibTrans" cxnId="{01856F82-4B63-4F79-B3AA-9A40EA375B76}">
      <dgm:prSet/>
      <dgm:spPr/>
      <dgm:t>
        <a:bodyPr/>
        <a:lstStyle/>
        <a:p>
          <a:endParaRPr lang="ru-RU" sz="1800"/>
        </a:p>
      </dgm:t>
    </dgm:pt>
    <dgm:pt modelId="{ED105112-8A5C-4929-8963-EE374F019ABB}" type="pres">
      <dgm:prSet presAssocID="{C8507AD0-C232-46D0-BE49-E5F75FB9AE0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1AB119-F938-44A2-991D-AF94C7F87BE7}" type="pres">
      <dgm:prSet presAssocID="{F84AAD03-C194-4251-8A05-0A3B232E0700}" presName="boxAndChildren" presStyleCnt="0"/>
      <dgm:spPr/>
    </dgm:pt>
    <dgm:pt modelId="{639026E7-BB2C-457E-B39E-F95F9736932C}" type="pres">
      <dgm:prSet presAssocID="{F84AAD03-C194-4251-8A05-0A3B232E0700}" presName="parentTextBox" presStyleLbl="node1" presStyleIdx="0" presStyleCnt="1"/>
      <dgm:spPr/>
      <dgm:t>
        <a:bodyPr/>
        <a:lstStyle/>
        <a:p>
          <a:endParaRPr lang="ru-RU"/>
        </a:p>
      </dgm:t>
    </dgm:pt>
    <dgm:pt modelId="{1DD1520C-2887-4E75-AA0C-E5A32C2C9C33}" type="pres">
      <dgm:prSet presAssocID="{F84AAD03-C194-4251-8A05-0A3B232E0700}" presName="entireBox" presStyleLbl="node1" presStyleIdx="0" presStyleCnt="1"/>
      <dgm:spPr/>
      <dgm:t>
        <a:bodyPr/>
        <a:lstStyle/>
        <a:p>
          <a:endParaRPr lang="ru-RU"/>
        </a:p>
      </dgm:t>
    </dgm:pt>
    <dgm:pt modelId="{8D36CD6F-3360-490F-A0C3-C1E7BAF57AA8}" type="pres">
      <dgm:prSet presAssocID="{F84AAD03-C194-4251-8A05-0A3B232E0700}" presName="descendantBox" presStyleCnt="0"/>
      <dgm:spPr/>
    </dgm:pt>
    <dgm:pt modelId="{1D615431-237A-4732-BBF6-F4157F731924}" type="pres">
      <dgm:prSet presAssocID="{E04D4A2D-56B6-4B4B-AE5B-43A418EE91D7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692BAB-E86F-42D9-98D4-AA8986990531}" type="pres">
      <dgm:prSet presAssocID="{97EACF70-EE62-40C1-8881-180C77967933}" presName="childTextBox" presStyleLbl="fgAccFollowNode1" presStyleIdx="1" presStyleCnt="4" custScaleX="924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2E6D78-409A-4106-9E7F-B138DCA08F39}" type="pres">
      <dgm:prSet presAssocID="{441C82E3-4E90-4312-96D9-7BAA4EB2DC86}" presName="childTextBox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ECE28C-631C-47D3-8A10-9000CE6910E8}" type="pres">
      <dgm:prSet presAssocID="{267F226B-E5DF-4E68-BA3E-337F964EF824}" presName="childTextBox" presStyleLbl="fgAccFollowNode1" presStyleIdx="3" presStyleCnt="4" custScaleX="1243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5C9A8E-DB01-4C84-B9D3-C6D61A2DF5FF}" srcId="{C8507AD0-C232-46D0-BE49-E5F75FB9AE0C}" destId="{F84AAD03-C194-4251-8A05-0A3B232E0700}" srcOrd="0" destOrd="0" parTransId="{4923F132-ED0B-4568-ACF6-5CB4FE193711}" sibTransId="{B0FDA2D9-FBCA-494B-9FBD-AA8315E3B089}"/>
    <dgm:cxn modelId="{2718B4C7-9BC3-4E41-ABC6-BC9F49FF72D6}" srcId="{F84AAD03-C194-4251-8A05-0A3B232E0700}" destId="{97EACF70-EE62-40C1-8881-180C77967933}" srcOrd="1" destOrd="0" parTransId="{63047DCB-1E6C-442F-B86F-EA53E1848918}" sibTransId="{6A3EE815-2072-43A6-A8E3-F7AE6FC4E711}"/>
    <dgm:cxn modelId="{5DE3742F-D052-4A21-98F5-F12FEFD7DE40}" type="presOf" srcId="{E04D4A2D-56B6-4B4B-AE5B-43A418EE91D7}" destId="{1D615431-237A-4732-BBF6-F4157F731924}" srcOrd="0" destOrd="0" presId="urn:microsoft.com/office/officeart/2005/8/layout/process4"/>
    <dgm:cxn modelId="{62BCE2C4-6279-4A4D-8A49-A25E3264B0B1}" srcId="{F84AAD03-C194-4251-8A05-0A3B232E0700}" destId="{441C82E3-4E90-4312-96D9-7BAA4EB2DC86}" srcOrd="2" destOrd="0" parTransId="{13D34544-C266-44A7-8141-90227FE6CD8F}" sibTransId="{B30A5903-8854-417E-9710-93C4B6D08B7A}"/>
    <dgm:cxn modelId="{C5CDB642-196C-4CE3-BA61-746A69FFD835}" type="presOf" srcId="{C8507AD0-C232-46D0-BE49-E5F75FB9AE0C}" destId="{ED105112-8A5C-4929-8963-EE374F019ABB}" srcOrd="0" destOrd="0" presId="urn:microsoft.com/office/officeart/2005/8/layout/process4"/>
    <dgm:cxn modelId="{F6B23F26-DF65-4514-871A-5E7879D80E48}" type="presOf" srcId="{441C82E3-4E90-4312-96D9-7BAA4EB2DC86}" destId="{142E6D78-409A-4106-9E7F-B138DCA08F39}" srcOrd="0" destOrd="0" presId="urn:microsoft.com/office/officeart/2005/8/layout/process4"/>
    <dgm:cxn modelId="{3C9CB8BA-A586-4BF4-8875-6B3BF59A2937}" type="presOf" srcId="{97EACF70-EE62-40C1-8881-180C77967933}" destId="{01692BAB-E86F-42D9-98D4-AA8986990531}" srcOrd="0" destOrd="0" presId="urn:microsoft.com/office/officeart/2005/8/layout/process4"/>
    <dgm:cxn modelId="{1924519A-B870-438C-86FE-B0A924FB71FE}" type="presOf" srcId="{267F226B-E5DF-4E68-BA3E-337F964EF824}" destId="{77ECE28C-631C-47D3-8A10-9000CE6910E8}" srcOrd="0" destOrd="0" presId="urn:microsoft.com/office/officeart/2005/8/layout/process4"/>
    <dgm:cxn modelId="{01856F82-4B63-4F79-B3AA-9A40EA375B76}" srcId="{F84AAD03-C194-4251-8A05-0A3B232E0700}" destId="{267F226B-E5DF-4E68-BA3E-337F964EF824}" srcOrd="3" destOrd="0" parTransId="{8ECEAAFC-9361-4E98-8A59-3EFB3BA1D154}" sibTransId="{D46BEE14-4FB7-40AB-95DF-9D2FC555A1C2}"/>
    <dgm:cxn modelId="{21F2CB26-359C-4113-930B-E3397555D3EF}" type="presOf" srcId="{F84AAD03-C194-4251-8A05-0A3B232E0700}" destId="{639026E7-BB2C-457E-B39E-F95F9736932C}" srcOrd="0" destOrd="0" presId="urn:microsoft.com/office/officeart/2005/8/layout/process4"/>
    <dgm:cxn modelId="{98FD2FAB-C84D-48F2-A7EE-8B2A090CA453}" srcId="{F84AAD03-C194-4251-8A05-0A3B232E0700}" destId="{E04D4A2D-56B6-4B4B-AE5B-43A418EE91D7}" srcOrd="0" destOrd="0" parTransId="{38A5D3E0-AEF7-48F4-91E4-204E90EC7396}" sibTransId="{5F3DF263-D101-48A3-AB61-672E815902C3}"/>
    <dgm:cxn modelId="{8A0B0C5B-9E70-407A-BB95-AD0E85D9DC1C}" type="presOf" srcId="{F84AAD03-C194-4251-8A05-0A3B232E0700}" destId="{1DD1520C-2887-4E75-AA0C-E5A32C2C9C33}" srcOrd="1" destOrd="0" presId="urn:microsoft.com/office/officeart/2005/8/layout/process4"/>
    <dgm:cxn modelId="{002D1374-E965-423B-911D-B3994C38CB67}" type="presParOf" srcId="{ED105112-8A5C-4929-8963-EE374F019ABB}" destId="{A41AB119-F938-44A2-991D-AF94C7F87BE7}" srcOrd="0" destOrd="0" presId="urn:microsoft.com/office/officeart/2005/8/layout/process4"/>
    <dgm:cxn modelId="{243D92E3-BB3E-41EF-B4CC-F1783929BE3A}" type="presParOf" srcId="{A41AB119-F938-44A2-991D-AF94C7F87BE7}" destId="{639026E7-BB2C-457E-B39E-F95F9736932C}" srcOrd="0" destOrd="0" presId="urn:microsoft.com/office/officeart/2005/8/layout/process4"/>
    <dgm:cxn modelId="{F77BB69C-959A-413C-BA6A-70727E64C5CF}" type="presParOf" srcId="{A41AB119-F938-44A2-991D-AF94C7F87BE7}" destId="{1DD1520C-2887-4E75-AA0C-E5A32C2C9C33}" srcOrd="1" destOrd="0" presId="urn:microsoft.com/office/officeart/2005/8/layout/process4"/>
    <dgm:cxn modelId="{798E2EDE-8C2B-4453-88E4-F6074B24F531}" type="presParOf" srcId="{A41AB119-F938-44A2-991D-AF94C7F87BE7}" destId="{8D36CD6F-3360-490F-A0C3-C1E7BAF57AA8}" srcOrd="2" destOrd="0" presId="urn:microsoft.com/office/officeart/2005/8/layout/process4"/>
    <dgm:cxn modelId="{6ADC3BEF-24A6-47DC-B621-50F0BA22EE19}" type="presParOf" srcId="{8D36CD6F-3360-490F-A0C3-C1E7BAF57AA8}" destId="{1D615431-237A-4732-BBF6-F4157F731924}" srcOrd="0" destOrd="0" presId="urn:microsoft.com/office/officeart/2005/8/layout/process4"/>
    <dgm:cxn modelId="{54F4A702-4FD4-45B9-9AFB-5E77AE16361A}" type="presParOf" srcId="{8D36CD6F-3360-490F-A0C3-C1E7BAF57AA8}" destId="{01692BAB-E86F-42D9-98D4-AA8986990531}" srcOrd="1" destOrd="0" presId="urn:microsoft.com/office/officeart/2005/8/layout/process4"/>
    <dgm:cxn modelId="{06263C66-4B87-477E-A54F-0A5D02BBD28C}" type="presParOf" srcId="{8D36CD6F-3360-490F-A0C3-C1E7BAF57AA8}" destId="{142E6D78-409A-4106-9E7F-B138DCA08F39}" srcOrd="2" destOrd="0" presId="urn:microsoft.com/office/officeart/2005/8/layout/process4"/>
    <dgm:cxn modelId="{171B9495-630E-4A98-8C75-826B975D17C7}" type="presParOf" srcId="{8D36CD6F-3360-490F-A0C3-C1E7BAF57AA8}" destId="{77ECE28C-631C-47D3-8A10-9000CE6910E8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B2681C-B242-4617-BCE9-DE43CE33984E}" type="doc">
      <dgm:prSet loTypeId="urn:microsoft.com/office/officeart/2008/layout/LinedList" loCatId="list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ru-RU"/>
        </a:p>
      </dgm:t>
    </dgm:pt>
    <dgm:pt modelId="{50BB1C57-552A-46C9-981F-35C503F728B1}">
      <dgm:prSet phldrT="[Текст]" phldr="1"/>
      <dgm:spPr/>
      <dgm:t>
        <a:bodyPr/>
        <a:lstStyle/>
        <a:p>
          <a:pPr algn="just"/>
          <a:endParaRPr lang="ru-RU" dirty="0">
            <a:latin typeface="Arial" pitchFamily="34" charset="0"/>
            <a:cs typeface="Arial" pitchFamily="34" charset="0"/>
          </a:endParaRPr>
        </a:p>
      </dgm:t>
    </dgm:pt>
    <dgm:pt modelId="{ED8AD524-688E-4986-91A3-99E7EFDAEEF4}" type="parTrans" cxnId="{45C4E182-D023-4DD7-9EB9-91C6424DB9A0}">
      <dgm:prSet/>
      <dgm:spPr/>
      <dgm:t>
        <a:bodyPr/>
        <a:lstStyle/>
        <a:p>
          <a:pPr algn="just"/>
          <a:endParaRPr lang="ru-RU">
            <a:latin typeface="Arial" pitchFamily="34" charset="0"/>
            <a:cs typeface="Arial" pitchFamily="34" charset="0"/>
          </a:endParaRPr>
        </a:p>
      </dgm:t>
    </dgm:pt>
    <dgm:pt modelId="{E1EA7ACD-9494-4445-A542-DE923E5B2D4C}" type="sibTrans" cxnId="{45C4E182-D023-4DD7-9EB9-91C6424DB9A0}">
      <dgm:prSet/>
      <dgm:spPr/>
      <dgm:t>
        <a:bodyPr/>
        <a:lstStyle/>
        <a:p>
          <a:pPr algn="just"/>
          <a:endParaRPr lang="ru-RU">
            <a:latin typeface="Arial" pitchFamily="34" charset="0"/>
            <a:cs typeface="Arial" pitchFamily="34" charset="0"/>
          </a:endParaRPr>
        </a:p>
      </dgm:t>
    </dgm:pt>
    <dgm:pt modelId="{77CA8A59-67E9-4C0D-A5EE-E2C933831A1B}">
      <dgm:prSet phldrT="[Текст]"/>
      <dgm:spPr/>
      <dgm:t>
        <a:bodyPr/>
        <a:lstStyle/>
        <a:p>
          <a:pPr algn="just"/>
          <a:r>
            <a:rPr lang="ru-RU" dirty="0" smtClean="0">
              <a:latin typeface="Arial" pitchFamily="34" charset="0"/>
              <a:cs typeface="Arial" pitchFamily="34" charset="0"/>
            </a:rPr>
            <a:t>1. Необходимость выявления речевых нарушений в раннем периоде развития и назначение логопедической помощи на этапе обнаружения первых признаков отклонения речевого развития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30DB8016-DC0E-4234-88D7-8CD29859BE30}" type="parTrans" cxnId="{AA1EECB5-DABC-4E88-A5A4-A83709611C47}">
      <dgm:prSet/>
      <dgm:spPr/>
      <dgm:t>
        <a:bodyPr/>
        <a:lstStyle/>
        <a:p>
          <a:pPr algn="just"/>
          <a:endParaRPr lang="ru-RU">
            <a:latin typeface="Arial" pitchFamily="34" charset="0"/>
            <a:cs typeface="Arial" pitchFamily="34" charset="0"/>
          </a:endParaRPr>
        </a:p>
      </dgm:t>
    </dgm:pt>
    <dgm:pt modelId="{331CEEB5-189A-4315-81D0-5876F2B6C32A}" type="sibTrans" cxnId="{AA1EECB5-DABC-4E88-A5A4-A83709611C47}">
      <dgm:prSet/>
      <dgm:spPr/>
      <dgm:t>
        <a:bodyPr/>
        <a:lstStyle/>
        <a:p>
          <a:pPr algn="just"/>
          <a:endParaRPr lang="ru-RU">
            <a:latin typeface="Arial" pitchFamily="34" charset="0"/>
            <a:cs typeface="Arial" pitchFamily="34" charset="0"/>
          </a:endParaRPr>
        </a:p>
      </dgm:t>
    </dgm:pt>
    <dgm:pt modelId="{CFE75E41-0A4E-4B1B-B8A1-E27A6D8FF70B}">
      <dgm:prSet phldrT="[Текст]"/>
      <dgm:spPr/>
      <dgm:t>
        <a:bodyPr/>
        <a:lstStyle/>
        <a:p>
          <a:pPr algn="just"/>
          <a:r>
            <a:rPr lang="ru-RU" dirty="0" smtClean="0">
              <a:latin typeface="Arial" pitchFamily="34" charset="0"/>
              <a:cs typeface="Arial" pitchFamily="34" charset="0"/>
            </a:rPr>
            <a:t>2. Организация логопедической коррекции в соответствии с выявленным нарушением перед началом обучения в школе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033F145F-C67C-43CC-9241-386926483601}" type="parTrans" cxnId="{44F94651-9015-40D7-AAB4-107901369527}">
      <dgm:prSet/>
      <dgm:spPr/>
      <dgm:t>
        <a:bodyPr/>
        <a:lstStyle/>
        <a:p>
          <a:pPr algn="just"/>
          <a:endParaRPr lang="ru-RU">
            <a:latin typeface="Arial" pitchFamily="34" charset="0"/>
            <a:cs typeface="Arial" pitchFamily="34" charset="0"/>
          </a:endParaRPr>
        </a:p>
      </dgm:t>
    </dgm:pt>
    <dgm:pt modelId="{31FABDF8-21F6-4CA1-ADAB-16CA8C81E08E}" type="sibTrans" cxnId="{44F94651-9015-40D7-AAB4-107901369527}">
      <dgm:prSet/>
      <dgm:spPr/>
      <dgm:t>
        <a:bodyPr/>
        <a:lstStyle/>
        <a:p>
          <a:pPr algn="just"/>
          <a:endParaRPr lang="ru-RU">
            <a:latin typeface="Arial" pitchFamily="34" charset="0"/>
            <a:cs typeface="Arial" pitchFamily="34" charset="0"/>
          </a:endParaRPr>
        </a:p>
      </dgm:t>
    </dgm:pt>
    <dgm:pt modelId="{9A7E1928-1C52-4F26-A1C3-AFE21B084FCD}">
      <dgm:prSet phldrT="[Текст]"/>
      <dgm:spPr/>
      <dgm:t>
        <a:bodyPr/>
        <a:lstStyle/>
        <a:p>
          <a:pPr algn="just"/>
          <a:r>
            <a:rPr lang="ru-RU" dirty="0" smtClean="0">
              <a:latin typeface="Arial" pitchFamily="34" charset="0"/>
              <a:cs typeface="Arial" pitchFamily="34" charset="0"/>
            </a:rPr>
            <a:t>3. Получение начального общего образования в условиях образовательной организации общего и специального типа, адекватного образовательным потребностям обучающегося и степени выраженности его речевого недоразвития</a:t>
          </a:r>
        </a:p>
      </dgm:t>
    </dgm:pt>
    <dgm:pt modelId="{5BBBF464-EA74-4E29-9F50-67C24B89B829}" type="parTrans" cxnId="{227F72FD-2AA1-4926-B41B-0A8B4134DB78}">
      <dgm:prSet/>
      <dgm:spPr/>
      <dgm:t>
        <a:bodyPr/>
        <a:lstStyle/>
        <a:p>
          <a:pPr algn="just"/>
          <a:endParaRPr lang="ru-RU">
            <a:latin typeface="Arial" pitchFamily="34" charset="0"/>
            <a:cs typeface="Arial" pitchFamily="34" charset="0"/>
          </a:endParaRPr>
        </a:p>
      </dgm:t>
    </dgm:pt>
    <dgm:pt modelId="{077E0F01-3DF4-4B1D-90DA-6FDD341236D4}" type="sibTrans" cxnId="{227F72FD-2AA1-4926-B41B-0A8B4134DB78}">
      <dgm:prSet/>
      <dgm:spPr/>
      <dgm:t>
        <a:bodyPr/>
        <a:lstStyle/>
        <a:p>
          <a:pPr algn="just"/>
          <a:endParaRPr lang="ru-RU">
            <a:latin typeface="Arial" pitchFamily="34" charset="0"/>
            <a:cs typeface="Arial" pitchFamily="34" charset="0"/>
          </a:endParaRPr>
        </a:p>
      </dgm:t>
    </dgm:pt>
    <dgm:pt modelId="{0A273BE4-01E2-4168-A732-60F2FB2F4222}">
      <dgm:prSet phldrT="[Текст]"/>
      <dgm:spPr/>
      <dgm:t>
        <a:bodyPr/>
        <a:lstStyle/>
        <a:p>
          <a:pPr algn="just"/>
          <a:r>
            <a:rPr lang="ru-RU" dirty="0" smtClean="0">
              <a:latin typeface="Arial" pitchFamily="34" charset="0"/>
              <a:cs typeface="Arial" pitchFamily="34" charset="0"/>
            </a:rPr>
            <a:t>8. Индивидуальные темп обучения и продвижения в образовательном пространстве для разных категорий обучающихся с ТНР</a:t>
          </a:r>
        </a:p>
      </dgm:t>
    </dgm:pt>
    <dgm:pt modelId="{E613585E-717B-49EB-84F0-5AF45FBAA07F}" type="parTrans" cxnId="{DC7CA6C6-C847-4F54-BFCF-9C50AB5C20F8}">
      <dgm:prSet/>
      <dgm:spPr/>
      <dgm:t>
        <a:bodyPr/>
        <a:lstStyle/>
        <a:p>
          <a:pPr algn="just"/>
          <a:endParaRPr lang="ru-RU">
            <a:latin typeface="Arial" pitchFamily="34" charset="0"/>
            <a:cs typeface="Arial" pitchFamily="34" charset="0"/>
          </a:endParaRPr>
        </a:p>
      </dgm:t>
    </dgm:pt>
    <dgm:pt modelId="{A841810B-6A5F-4B30-98C3-7E6809DEEE4D}" type="sibTrans" cxnId="{DC7CA6C6-C847-4F54-BFCF-9C50AB5C20F8}">
      <dgm:prSet/>
      <dgm:spPr/>
      <dgm:t>
        <a:bodyPr/>
        <a:lstStyle/>
        <a:p>
          <a:pPr algn="just"/>
          <a:endParaRPr lang="ru-RU">
            <a:latin typeface="Arial" pitchFamily="34" charset="0"/>
            <a:cs typeface="Arial" pitchFamily="34" charset="0"/>
          </a:endParaRPr>
        </a:p>
      </dgm:t>
    </dgm:pt>
    <dgm:pt modelId="{3D5D7BAB-B247-4BDB-B9B2-E89C1E1954F4}">
      <dgm:prSet phldrT="[Текст]"/>
      <dgm:spPr/>
      <dgm:t>
        <a:bodyPr/>
        <a:lstStyle/>
        <a:p>
          <a:pPr algn="just"/>
          <a:r>
            <a:rPr lang="ru-RU" dirty="0" smtClean="0">
              <a:latin typeface="Arial" pitchFamily="34" charset="0"/>
              <a:cs typeface="Arial" pitchFamily="34" charset="0"/>
            </a:rPr>
            <a:t>4. Обязательность непрерывно коррекционно-развивающегося процесса</a:t>
          </a:r>
        </a:p>
      </dgm:t>
    </dgm:pt>
    <dgm:pt modelId="{EA3A90BF-D5E0-4108-8CE9-55E493675273}" type="parTrans" cxnId="{C0C0F6B8-8D9B-4A88-A068-EB875C4C72BB}">
      <dgm:prSet/>
      <dgm:spPr/>
      <dgm:t>
        <a:bodyPr/>
        <a:lstStyle/>
        <a:p>
          <a:pPr algn="just"/>
          <a:endParaRPr lang="ru-RU">
            <a:latin typeface="Arial" pitchFamily="34" charset="0"/>
            <a:cs typeface="Arial" pitchFamily="34" charset="0"/>
          </a:endParaRPr>
        </a:p>
      </dgm:t>
    </dgm:pt>
    <dgm:pt modelId="{442AAC97-7559-45CA-9075-D5AA6F4FF9EB}" type="sibTrans" cxnId="{C0C0F6B8-8D9B-4A88-A068-EB875C4C72BB}">
      <dgm:prSet/>
      <dgm:spPr/>
      <dgm:t>
        <a:bodyPr/>
        <a:lstStyle/>
        <a:p>
          <a:pPr algn="just"/>
          <a:endParaRPr lang="ru-RU">
            <a:latin typeface="Arial" pitchFamily="34" charset="0"/>
            <a:cs typeface="Arial" pitchFamily="34" charset="0"/>
          </a:endParaRPr>
        </a:p>
      </dgm:t>
    </dgm:pt>
    <dgm:pt modelId="{4E8B7A96-FF8F-460D-9794-B8777594228C}">
      <dgm:prSet phldrT="[Текст]"/>
      <dgm:spPr/>
      <dgm:t>
        <a:bodyPr/>
        <a:lstStyle/>
        <a:p>
          <a:pPr algn="just"/>
          <a:r>
            <a:rPr lang="ru-RU" dirty="0" smtClean="0">
              <a:latin typeface="Arial" pitchFamily="34" charset="0"/>
              <a:cs typeface="Arial" pitchFamily="34" charset="0"/>
            </a:rPr>
            <a:t>5. Создание условий в образовательной среде, нормализующих состояние высших психических функций обучающегося с ТНР через обеспечение комплексного изучения ребенка с ТНР</a:t>
          </a:r>
        </a:p>
      </dgm:t>
    </dgm:pt>
    <dgm:pt modelId="{48D7A9CB-AF3E-4F88-8D70-62A5282292E9}" type="parTrans" cxnId="{3919690D-3F5E-47FC-B22F-FB04C24DE64F}">
      <dgm:prSet/>
      <dgm:spPr/>
      <dgm:t>
        <a:bodyPr/>
        <a:lstStyle/>
        <a:p>
          <a:pPr algn="just"/>
          <a:endParaRPr lang="ru-RU">
            <a:latin typeface="Arial" pitchFamily="34" charset="0"/>
            <a:cs typeface="Arial" pitchFamily="34" charset="0"/>
          </a:endParaRPr>
        </a:p>
      </dgm:t>
    </dgm:pt>
    <dgm:pt modelId="{ECDB13E4-8DA6-47DA-A930-F199B9B06944}" type="sibTrans" cxnId="{3919690D-3F5E-47FC-B22F-FB04C24DE64F}">
      <dgm:prSet/>
      <dgm:spPr/>
      <dgm:t>
        <a:bodyPr/>
        <a:lstStyle/>
        <a:p>
          <a:pPr algn="just"/>
          <a:endParaRPr lang="ru-RU">
            <a:latin typeface="Arial" pitchFamily="34" charset="0"/>
            <a:cs typeface="Arial" pitchFamily="34" charset="0"/>
          </a:endParaRPr>
        </a:p>
      </dgm:t>
    </dgm:pt>
    <dgm:pt modelId="{C94EFC72-BC58-4AA1-BBC7-E23241A25815}">
      <dgm:prSet phldrT="[Текст]"/>
      <dgm:spPr/>
      <dgm:t>
        <a:bodyPr/>
        <a:lstStyle/>
        <a:p>
          <a:pPr algn="just"/>
          <a:r>
            <a:rPr lang="ru-RU" dirty="0" smtClean="0">
              <a:latin typeface="Arial" pitchFamily="34" charset="0"/>
              <a:cs typeface="Arial" pitchFamily="34" charset="0"/>
            </a:rPr>
            <a:t>6. Возможность адаптации общеразвивающей программы при изучении содержания учебных предметов по всем предметным областям с учетом коррекции речевых нарушений обучающихся </a:t>
          </a:r>
        </a:p>
      </dgm:t>
    </dgm:pt>
    <dgm:pt modelId="{136F2B94-7C4A-414F-89EC-CBFD5C63E115}" type="parTrans" cxnId="{9E4D859A-0637-40E2-AA29-5F5E6D9A91C0}">
      <dgm:prSet/>
      <dgm:spPr/>
      <dgm:t>
        <a:bodyPr/>
        <a:lstStyle/>
        <a:p>
          <a:pPr algn="just"/>
          <a:endParaRPr lang="ru-RU">
            <a:latin typeface="Arial" pitchFamily="34" charset="0"/>
            <a:cs typeface="Arial" pitchFamily="34" charset="0"/>
          </a:endParaRPr>
        </a:p>
      </dgm:t>
    </dgm:pt>
    <dgm:pt modelId="{0B42B05E-758D-4D7B-BAA5-BB76E9243500}" type="sibTrans" cxnId="{9E4D859A-0637-40E2-AA29-5F5E6D9A91C0}">
      <dgm:prSet/>
      <dgm:spPr/>
      <dgm:t>
        <a:bodyPr/>
        <a:lstStyle/>
        <a:p>
          <a:pPr algn="just"/>
          <a:endParaRPr lang="ru-RU">
            <a:latin typeface="Arial" pitchFamily="34" charset="0"/>
            <a:cs typeface="Arial" pitchFamily="34" charset="0"/>
          </a:endParaRPr>
        </a:p>
      </dgm:t>
    </dgm:pt>
    <dgm:pt modelId="{FD8F7E2A-769E-483B-AF84-FB7BFD3A9549}">
      <dgm:prSet phldrT="[Текст]"/>
      <dgm:spPr/>
      <dgm:t>
        <a:bodyPr/>
        <a:lstStyle/>
        <a:p>
          <a:pPr algn="just"/>
          <a:r>
            <a:rPr lang="ru-RU" dirty="0" smtClean="0">
              <a:latin typeface="Arial" pitchFamily="34" charset="0"/>
              <a:cs typeface="Arial" pitchFamily="34" charset="0"/>
            </a:rPr>
            <a:t>7. Гибкое варьирование организации процесса обучения путем расширения или сокращения отдельных предметных областей, изменения количества учебных часов и использования соответствующих методик и технологий</a:t>
          </a:r>
        </a:p>
      </dgm:t>
    </dgm:pt>
    <dgm:pt modelId="{4F3241F8-CF52-4E06-A7F0-A71D3F05844D}" type="parTrans" cxnId="{DDAB7407-DBE7-4B61-80FC-02862D1B5CA9}">
      <dgm:prSet/>
      <dgm:spPr/>
      <dgm:t>
        <a:bodyPr/>
        <a:lstStyle/>
        <a:p>
          <a:pPr algn="just"/>
          <a:endParaRPr lang="ru-RU">
            <a:latin typeface="Arial" pitchFamily="34" charset="0"/>
            <a:cs typeface="Arial" pitchFamily="34" charset="0"/>
          </a:endParaRPr>
        </a:p>
      </dgm:t>
    </dgm:pt>
    <dgm:pt modelId="{EF76575D-AB88-4726-A05E-6E780018FEA3}" type="sibTrans" cxnId="{DDAB7407-DBE7-4B61-80FC-02862D1B5CA9}">
      <dgm:prSet/>
      <dgm:spPr/>
      <dgm:t>
        <a:bodyPr/>
        <a:lstStyle/>
        <a:p>
          <a:pPr algn="just"/>
          <a:endParaRPr lang="ru-RU">
            <a:latin typeface="Arial" pitchFamily="34" charset="0"/>
            <a:cs typeface="Arial" pitchFamily="34" charset="0"/>
          </a:endParaRPr>
        </a:p>
      </dgm:t>
    </dgm:pt>
    <dgm:pt modelId="{DFA7FE0A-B96F-47A7-9F9E-668E8EADAA7A}">
      <dgm:prSet phldrT="[Текст]"/>
      <dgm:spPr/>
      <dgm:t>
        <a:bodyPr/>
        <a:lstStyle/>
        <a:p>
          <a:pPr algn="just"/>
          <a:r>
            <a:rPr lang="ru-RU" dirty="0" smtClean="0">
              <a:latin typeface="Arial" pitchFamily="34" charset="0"/>
              <a:cs typeface="Arial" pitchFamily="34" charset="0"/>
            </a:rPr>
            <a:t>9. Основным направлением в специальном сопровождении образовательного процесса является удовлетворение особых образовательных потребностей обучающихся с ТНР</a:t>
          </a:r>
        </a:p>
      </dgm:t>
    </dgm:pt>
    <dgm:pt modelId="{CBBD6096-42DD-425D-BDF7-D5B43AF973A8}" type="parTrans" cxnId="{D7E29C85-A4E8-4AA0-B9B1-B6FD480E7739}">
      <dgm:prSet/>
      <dgm:spPr/>
      <dgm:t>
        <a:bodyPr/>
        <a:lstStyle/>
        <a:p>
          <a:endParaRPr lang="ru-RU"/>
        </a:p>
      </dgm:t>
    </dgm:pt>
    <dgm:pt modelId="{85C56F41-58BF-4A74-9F4D-264511DB992C}" type="sibTrans" cxnId="{D7E29C85-A4E8-4AA0-B9B1-B6FD480E7739}">
      <dgm:prSet/>
      <dgm:spPr/>
      <dgm:t>
        <a:bodyPr/>
        <a:lstStyle/>
        <a:p>
          <a:endParaRPr lang="ru-RU"/>
        </a:p>
      </dgm:t>
    </dgm:pt>
    <dgm:pt modelId="{CCD1F252-E505-4791-A740-7532F73E643F}" type="pres">
      <dgm:prSet presAssocID="{3BB2681C-B242-4617-BCE9-DE43CE33984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6491996-8A26-4C9F-BBF3-FFF6D9D6B16E}" type="pres">
      <dgm:prSet presAssocID="{50BB1C57-552A-46C9-981F-35C503F728B1}" presName="thickLine" presStyleLbl="alignNode1" presStyleIdx="0" presStyleCnt="1"/>
      <dgm:spPr/>
    </dgm:pt>
    <dgm:pt modelId="{E6F4182D-02C4-46D8-A611-12E4DEAA4C63}" type="pres">
      <dgm:prSet presAssocID="{50BB1C57-552A-46C9-981F-35C503F728B1}" presName="horz1" presStyleCnt="0"/>
      <dgm:spPr/>
    </dgm:pt>
    <dgm:pt modelId="{219EA19A-0734-4A50-886C-0223D9CF4832}" type="pres">
      <dgm:prSet presAssocID="{50BB1C57-552A-46C9-981F-35C503F728B1}" presName="tx1" presStyleLbl="revTx" presStyleIdx="0" presStyleCnt="10" custScaleX="52751"/>
      <dgm:spPr/>
      <dgm:t>
        <a:bodyPr/>
        <a:lstStyle/>
        <a:p>
          <a:endParaRPr lang="ru-RU"/>
        </a:p>
      </dgm:t>
    </dgm:pt>
    <dgm:pt modelId="{71BDF2BD-395D-4613-A9BA-4DF916F68433}" type="pres">
      <dgm:prSet presAssocID="{50BB1C57-552A-46C9-981F-35C503F728B1}" presName="vert1" presStyleCnt="0"/>
      <dgm:spPr/>
    </dgm:pt>
    <dgm:pt modelId="{0FEA6729-88A1-495F-A490-ACA9971F6B31}" type="pres">
      <dgm:prSet presAssocID="{77CA8A59-67E9-4C0D-A5EE-E2C933831A1B}" presName="vertSpace2a" presStyleCnt="0"/>
      <dgm:spPr/>
    </dgm:pt>
    <dgm:pt modelId="{BD48ADA5-A251-4B59-B241-D0067BEC6E28}" type="pres">
      <dgm:prSet presAssocID="{77CA8A59-67E9-4C0D-A5EE-E2C933831A1B}" presName="horz2" presStyleCnt="0"/>
      <dgm:spPr/>
    </dgm:pt>
    <dgm:pt modelId="{5C05A231-1EF3-4555-928C-FCFA4BD6EC4B}" type="pres">
      <dgm:prSet presAssocID="{77CA8A59-67E9-4C0D-A5EE-E2C933831A1B}" presName="horzSpace2" presStyleCnt="0"/>
      <dgm:spPr/>
    </dgm:pt>
    <dgm:pt modelId="{949599BB-9650-4AA3-8D68-1551465051E9}" type="pres">
      <dgm:prSet presAssocID="{77CA8A59-67E9-4C0D-A5EE-E2C933831A1B}" presName="tx2" presStyleLbl="revTx" presStyleIdx="1" presStyleCnt="10"/>
      <dgm:spPr/>
      <dgm:t>
        <a:bodyPr/>
        <a:lstStyle/>
        <a:p>
          <a:endParaRPr lang="ru-RU"/>
        </a:p>
      </dgm:t>
    </dgm:pt>
    <dgm:pt modelId="{15CD114B-8213-468D-9838-6ACC3E4F545B}" type="pres">
      <dgm:prSet presAssocID="{77CA8A59-67E9-4C0D-A5EE-E2C933831A1B}" presName="vert2" presStyleCnt="0"/>
      <dgm:spPr/>
    </dgm:pt>
    <dgm:pt modelId="{8974FB80-ACA8-4329-9131-197EFFA6B0BF}" type="pres">
      <dgm:prSet presAssocID="{77CA8A59-67E9-4C0D-A5EE-E2C933831A1B}" presName="thinLine2b" presStyleLbl="callout" presStyleIdx="0" presStyleCnt="9"/>
      <dgm:spPr/>
    </dgm:pt>
    <dgm:pt modelId="{2DD0E3E9-C203-423B-A6AC-BE0F0B932FCF}" type="pres">
      <dgm:prSet presAssocID="{77CA8A59-67E9-4C0D-A5EE-E2C933831A1B}" presName="vertSpace2b" presStyleCnt="0"/>
      <dgm:spPr/>
    </dgm:pt>
    <dgm:pt modelId="{7D478ECC-D9D6-48E1-A124-900EDA6DB246}" type="pres">
      <dgm:prSet presAssocID="{CFE75E41-0A4E-4B1B-B8A1-E27A6D8FF70B}" presName="horz2" presStyleCnt="0"/>
      <dgm:spPr/>
    </dgm:pt>
    <dgm:pt modelId="{08BBF8BE-D42B-4353-975F-01C2B7AFD183}" type="pres">
      <dgm:prSet presAssocID="{CFE75E41-0A4E-4B1B-B8A1-E27A6D8FF70B}" presName="horzSpace2" presStyleCnt="0"/>
      <dgm:spPr/>
    </dgm:pt>
    <dgm:pt modelId="{5B6F254D-10AA-46FF-91A1-A56E35F55C44}" type="pres">
      <dgm:prSet presAssocID="{CFE75E41-0A4E-4B1B-B8A1-E27A6D8FF70B}" presName="tx2" presStyleLbl="revTx" presStyleIdx="2" presStyleCnt="10"/>
      <dgm:spPr/>
      <dgm:t>
        <a:bodyPr/>
        <a:lstStyle/>
        <a:p>
          <a:endParaRPr lang="ru-RU"/>
        </a:p>
      </dgm:t>
    </dgm:pt>
    <dgm:pt modelId="{DB32C14D-3076-4CD3-8C47-60A0FEBC8DF8}" type="pres">
      <dgm:prSet presAssocID="{CFE75E41-0A4E-4B1B-B8A1-E27A6D8FF70B}" presName="vert2" presStyleCnt="0"/>
      <dgm:spPr/>
    </dgm:pt>
    <dgm:pt modelId="{D472F6F1-3F81-47F2-B97C-A3F32EA89C9B}" type="pres">
      <dgm:prSet presAssocID="{CFE75E41-0A4E-4B1B-B8A1-E27A6D8FF70B}" presName="thinLine2b" presStyleLbl="callout" presStyleIdx="1" presStyleCnt="9"/>
      <dgm:spPr/>
    </dgm:pt>
    <dgm:pt modelId="{8825F097-2FCD-4AAA-BF1D-DCFD2A92B497}" type="pres">
      <dgm:prSet presAssocID="{CFE75E41-0A4E-4B1B-B8A1-E27A6D8FF70B}" presName="vertSpace2b" presStyleCnt="0"/>
      <dgm:spPr/>
    </dgm:pt>
    <dgm:pt modelId="{653DF82D-AFE8-4457-9FA2-2828126DE085}" type="pres">
      <dgm:prSet presAssocID="{9A7E1928-1C52-4F26-A1C3-AFE21B084FCD}" presName="horz2" presStyleCnt="0"/>
      <dgm:spPr/>
    </dgm:pt>
    <dgm:pt modelId="{36665911-8BCF-4B20-9C76-9872A1B0ECD6}" type="pres">
      <dgm:prSet presAssocID="{9A7E1928-1C52-4F26-A1C3-AFE21B084FCD}" presName="horzSpace2" presStyleCnt="0"/>
      <dgm:spPr/>
    </dgm:pt>
    <dgm:pt modelId="{C90A5966-690F-4E89-AC85-A12C0B46B264}" type="pres">
      <dgm:prSet presAssocID="{9A7E1928-1C52-4F26-A1C3-AFE21B084FCD}" presName="tx2" presStyleLbl="revTx" presStyleIdx="3" presStyleCnt="10"/>
      <dgm:spPr/>
      <dgm:t>
        <a:bodyPr/>
        <a:lstStyle/>
        <a:p>
          <a:endParaRPr lang="ru-RU"/>
        </a:p>
      </dgm:t>
    </dgm:pt>
    <dgm:pt modelId="{4B0C63C8-2F6A-4003-A311-CF3E078CBB15}" type="pres">
      <dgm:prSet presAssocID="{9A7E1928-1C52-4F26-A1C3-AFE21B084FCD}" presName="vert2" presStyleCnt="0"/>
      <dgm:spPr/>
    </dgm:pt>
    <dgm:pt modelId="{549BD040-BD06-4BA2-8D90-9A47EFEB07ED}" type="pres">
      <dgm:prSet presAssocID="{9A7E1928-1C52-4F26-A1C3-AFE21B084FCD}" presName="thinLine2b" presStyleLbl="callout" presStyleIdx="2" presStyleCnt="9"/>
      <dgm:spPr/>
    </dgm:pt>
    <dgm:pt modelId="{66D93A07-E5D4-478C-B482-55A89E14F073}" type="pres">
      <dgm:prSet presAssocID="{9A7E1928-1C52-4F26-A1C3-AFE21B084FCD}" presName="vertSpace2b" presStyleCnt="0"/>
      <dgm:spPr/>
    </dgm:pt>
    <dgm:pt modelId="{531D16F9-ECB6-4A7B-9F93-139842456D2D}" type="pres">
      <dgm:prSet presAssocID="{3D5D7BAB-B247-4BDB-B9B2-E89C1E1954F4}" presName="horz2" presStyleCnt="0"/>
      <dgm:spPr/>
    </dgm:pt>
    <dgm:pt modelId="{87615B83-A162-44FD-A2FC-CD45B5C83AEE}" type="pres">
      <dgm:prSet presAssocID="{3D5D7BAB-B247-4BDB-B9B2-E89C1E1954F4}" presName="horzSpace2" presStyleCnt="0"/>
      <dgm:spPr/>
    </dgm:pt>
    <dgm:pt modelId="{8F348E5B-67EB-4DFD-A464-477475209C95}" type="pres">
      <dgm:prSet presAssocID="{3D5D7BAB-B247-4BDB-B9B2-E89C1E1954F4}" presName="tx2" presStyleLbl="revTx" presStyleIdx="4" presStyleCnt="10" custScaleY="49385"/>
      <dgm:spPr/>
      <dgm:t>
        <a:bodyPr/>
        <a:lstStyle/>
        <a:p>
          <a:endParaRPr lang="ru-RU"/>
        </a:p>
      </dgm:t>
    </dgm:pt>
    <dgm:pt modelId="{40D34893-4595-452A-93C9-E3E8654C2EE2}" type="pres">
      <dgm:prSet presAssocID="{3D5D7BAB-B247-4BDB-B9B2-E89C1E1954F4}" presName="vert2" presStyleCnt="0"/>
      <dgm:spPr/>
    </dgm:pt>
    <dgm:pt modelId="{060DE3CF-4626-43BC-84B6-5DEBA0767085}" type="pres">
      <dgm:prSet presAssocID="{3D5D7BAB-B247-4BDB-B9B2-E89C1E1954F4}" presName="thinLine2b" presStyleLbl="callout" presStyleIdx="3" presStyleCnt="9"/>
      <dgm:spPr/>
    </dgm:pt>
    <dgm:pt modelId="{1CA65822-12FD-4373-B15D-88CBB78D77BC}" type="pres">
      <dgm:prSet presAssocID="{3D5D7BAB-B247-4BDB-B9B2-E89C1E1954F4}" presName="vertSpace2b" presStyleCnt="0"/>
      <dgm:spPr/>
    </dgm:pt>
    <dgm:pt modelId="{388B0B3C-1A24-4404-B403-A7075D8B5DDD}" type="pres">
      <dgm:prSet presAssocID="{4E8B7A96-FF8F-460D-9794-B8777594228C}" presName="horz2" presStyleCnt="0"/>
      <dgm:spPr/>
    </dgm:pt>
    <dgm:pt modelId="{0238BD6A-3486-41E1-A671-D19BDFD78622}" type="pres">
      <dgm:prSet presAssocID="{4E8B7A96-FF8F-460D-9794-B8777594228C}" presName="horzSpace2" presStyleCnt="0"/>
      <dgm:spPr/>
    </dgm:pt>
    <dgm:pt modelId="{0E56FE96-1B63-4B8D-803B-CD95D3E5F696}" type="pres">
      <dgm:prSet presAssocID="{4E8B7A96-FF8F-460D-9794-B8777594228C}" presName="tx2" presStyleLbl="revTx" presStyleIdx="5" presStyleCnt="10"/>
      <dgm:spPr/>
      <dgm:t>
        <a:bodyPr/>
        <a:lstStyle/>
        <a:p>
          <a:endParaRPr lang="ru-RU"/>
        </a:p>
      </dgm:t>
    </dgm:pt>
    <dgm:pt modelId="{4626AFD7-F0CF-4E83-9E80-F03855082555}" type="pres">
      <dgm:prSet presAssocID="{4E8B7A96-FF8F-460D-9794-B8777594228C}" presName="vert2" presStyleCnt="0"/>
      <dgm:spPr/>
    </dgm:pt>
    <dgm:pt modelId="{EB945A8B-9FD1-4CF8-BBF2-9346588C9714}" type="pres">
      <dgm:prSet presAssocID="{4E8B7A96-FF8F-460D-9794-B8777594228C}" presName="thinLine2b" presStyleLbl="callout" presStyleIdx="4" presStyleCnt="9"/>
      <dgm:spPr/>
    </dgm:pt>
    <dgm:pt modelId="{74E33595-D600-4F5E-A8F2-E40131903BD5}" type="pres">
      <dgm:prSet presAssocID="{4E8B7A96-FF8F-460D-9794-B8777594228C}" presName="vertSpace2b" presStyleCnt="0"/>
      <dgm:spPr/>
    </dgm:pt>
    <dgm:pt modelId="{D8C70C76-72E0-4838-95BF-DD395D7CCBD7}" type="pres">
      <dgm:prSet presAssocID="{C94EFC72-BC58-4AA1-BBC7-E23241A25815}" presName="horz2" presStyleCnt="0"/>
      <dgm:spPr/>
    </dgm:pt>
    <dgm:pt modelId="{6852AA62-CC06-42C8-90AA-1E0C67E8B267}" type="pres">
      <dgm:prSet presAssocID="{C94EFC72-BC58-4AA1-BBC7-E23241A25815}" presName="horzSpace2" presStyleCnt="0"/>
      <dgm:spPr/>
    </dgm:pt>
    <dgm:pt modelId="{E215914F-5B9B-4F5D-93B3-5794B049A566}" type="pres">
      <dgm:prSet presAssocID="{C94EFC72-BC58-4AA1-BBC7-E23241A25815}" presName="tx2" presStyleLbl="revTx" presStyleIdx="6" presStyleCnt="10"/>
      <dgm:spPr/>
      <dgm:t>
        <a:bodyPr/>
        <a:lstStyle/>
        <a:p>
          <a:endParaRPr lang="ru-RU"/>
        </a:p>
      </dgm:t>
    </dgm:pt>
    <dgm:pt modelId="{72692CB3-4EA3-410B-B5BF-B5C8010D0B56}" type="pres">
      <dgm:prSet presAssocID="{C94EFC72-BC58-4AA1-BBC7-E23241A25815}" presName="vert2" presStyleCnt="0"/>
      <dgm:spPr/>
    </dgm:pt>
    <dgm:pt modelId="{95828DAD-4758-48F6-B63C-B2FD43188E92}" type="pres">
      <dgm:prSet presAssocID="{C94EFC72-BC58-4AA1-BBC7-E23241A25815}" presName="thinLine2b" presStyleLbl="callout" presStyleIdx="5" presStyleCnt="9"/>
      <dgm:spPr/>
    </dgm:pt>
    <dgm:pt modelId="{54C1EF5D-4830-4F46-A347-434B5AA30B0F}" type="pres">
      <dgm:prSet presAssocID="{C94EFC72-BC58-4AA1-BBC7-E23241A25815}" presName="vertSpace2b" presStyleCnt="0"/>
      <dgm:spPr/>
    </dgm:pt>
    <dgm:pt modelId="{2E0B1445-910C-40EB-8D57-BB76AA460227}" type="pres">
      <dgm:prSet presAssocID="{FD8F7E2A-769E-483B-AF84-FB7BFD3A9549}" presName="horz2" presStyleCnt="0"/>
      <dgm:spPr/>
    </dgm:pt>
    <dgm:pt modelId="{E53015F5-C4CA-4FEE-BA5D-056C7D73E168}" type="pres">
      <dgm:prSet presAssocID="{FD8F7E2A-769E-483B-AF84-FB7BFD3A9549}" presName="horzSpace2" presStyleCnt="0"/>
      <dgm:spPr/>
    </dgm:pt>
    <dgm:pt modelId="{28E9F59E-BFAC-45BD-B99C-EBC7078635A6}" type="pres">
      <dgm:prSet presAssocID="{FD8F7E2A-769E-483B-AF84-FB7BFD3A9549}" presName="tx2" presStyleLbl="revTx" presStyleIdx="7" presStyleCnt="10"/>
      <dgm:spPr/>
      <dgm:t>
        <a:bodyPr/>
        <a:lstStyle/>
        <a:p>
          <a:endParaRPr lang="ru-RU"/>
        </a:p>
      </dgm:t>
    </dgm:pt>
    <dgm:pt modelId="{BD31F5CB-5DAA-4731-8A20-ACDC6617168F}" type="pres">
      <dgm:prSet presAssocID="{FD8F7E2A-769E-483B-AF84-FB7BFD3A9549}" presName="vert2" presStyleCnt="0"/>
      <dgm:spPr/>
    </dgm:pt>
    <dgm:pt modelId="{38613486-C419-4E3E-8DF0-F96A7AD8589D}" type="pres">
      <dgm:prSet presAssocID="{FD8F7E2A-769E-483B-AF84-FB7BFD3A9549}" presName="thinLine2b" presStyleLbl="callout" presStyleIdx="6" presStyleCnt="9"/>
      <dgm:spPr/>
    </dgm:pt>
    <dgm:pt modelId="{92C7690A-C0EE-46C3-B1EC-9B9585A461F2}" type="pres">
      <dgm:prSet presAssocID="{FD8F7E2A-769E-483B-AF84-FB7BFD3A9549}" presName="vertSpace2b" presStyleCnt="0"/>
      <dgm:spPr/>
    </dgm:pt>
    <dgm:pt modelId="{17824158-3B5C-47ED-A4FD-CEF0548769F8}" type="pres">
      <dgm:prSet presAssocID="{0A273BE4-01E2-4168-A732-60F2FB2F4222}" presName="horz2" presStyleCnt="0"/>
      <dgm:spPr/>
    </dgm:pt>
    <dgm:pt modelId="{0D6EA15E-5114-491A-B05E-EAF49F29E111}" type="pres">
      <dgm:prSet presAssocID="{0A273BE4-01E2-4168-A732-60F2FB2F4222}" presName="horzSpace2" presStyleCnt="0"/>
      <dgm:spPr/>
    </dgm:pt>
    <dgm:pt modelId="{430AEED9-EB0A-468A-A47E-377B16894950}" type="pres">
      <dgm:prSet presAssocID="{0A273BE4-01E2-4168-A732-60F2FB2F4222}" presName="tx2" presStyleLbl="revTx" presStyleIdx="8" presStyleCnt="10"/>
      <dgm:spPr/>
      <dgm:t>
        <a:bodyPr/>
        <a:lstStyle/>
        <a:p>
          <a:endParaRPr lang="ru-RU"/>
        </a:p>
      </dgm:t>
    </dgm:pt>
    <dgm:pt modelId="{0930F1CC-0EF0-418B-AE6D-B401AB97F8AC}" type="pres">
      <dgm:prSet presAssocID="{0A273BE4-01E2-4168-A732-60F2FB2F4222}" presName="vert2" presStyleCnt="0"/>
      <dgm:spPr/>
    </dgm:pt>
    <dgm:pt modelId="{C46F7834-7EB1-4C2F-8894-33E2DA41FC22}" type="pres">
      <dgm:prSet presAssocID="{0A273BE4-01E2-4168-A732-60F2FB2F4222}" presName="thinLine2b" presStyleLbl="callout" presStyleIdx="7" presStyleCnt="9"/>
      <dgm:spPr/>
    </dgm:pt>
    <dgm:pt modelId="{33E52535-FB39-4487-AFD8-4151BB62D070}" type="pres">
      <dgm:prSet presAssocID="{0A273BE4-01E2-4168-A732-60F2FB2F4222}" presName="vertSpace2b" presStyleCnt="0"/>
      <dgm:spPr/>
    </dgm:pt>
    <dgm:pt modelId="{99D78387-D9D6-40E6-8913-27850F3E1254}" type="pres">
      <dgm:prSet presAssocID="{DFA7FE0A-B96F-47A7-9F9E-668E8EADAA7A}" presName="horz2" presStyleCnt="0"/>
      <dgm:spPr/>
    </dgm:pt>
    <dgm:pt modelId="{3F25E8D4-C1A2-48AA-B14F-8E36BC9F2CC0}" type="pres">
      <dgm:prSet presAssocID="{DFA7FE0A-B96F-47A7-9F9E-668E8EADAA7A}" presName="horzSpace2" presStyleCnt="0"/>
      <dgm:spPr/>
    </dgm:pt>
    <dgm:pt modelId="{7FA71BBF-F4CA-437E-92BB-A11C3F4A22BA}" type="pres">
      <dgm:prSet presAssocID="{DFA7FE0A-B96F-47A7-9F9E-668E8EADAA7A}" presName="tx2" presStyleLbl="revTx" presStyleIdx="9" presStyleCnt="10"/>
      <dgm:spPr/>
      <dgm:t>
        <a:bodyPr/>
        <a:lstStyle/>
        <a:p>
          <a:endParaRPr lang="ru-RU"/>
        </a:p>
      </dgm:t>
    </dgm:pt>
    <dgm:pt modelId="{C14E3DE0-E1CE-4678-9645-9C8346909A7D}" type="pres">
      <dgm:prSet presAssocID="{DFA7FE0A-B96F-47A7-9F9E-668E8EADAA7A}" presName="vert2" presStyleCnt="0"/>
      <dgm:spPr/>
    </dgm:pt>
    <dgm:pt modelId="{E7E12D3B-AA8E-46B1-A9F6-875B6239B544}" type="pres">
      <dgm:prSet presAssocID="{DFA7FE0A-B96F-47A7-9F9E-668E8EADAA7A}" presName="thinLine2b" presStyleLbl="callout" presStyleIdx="8" presStyleCnt="9"/>
      <dgm:spPr/>
    </dgm:pt>
    <dgm:pt modelId="{5C246CA5-9371-4CCA-B539-220ECFC38F6F}" type="pres">
      <dgm:prSet presAssocID="{DFA7FE0A-B96F-47A7-9F9E-668E8EADAA7A}" presName="vertSpace2b" presStyleCnt="0"/>
      <dgm:spPr/>
    </dgm:pt>
  </dgm:ptLst>
  <dgm:cxnLst>
    <dgm:cxn modelId="{9E4D859A-0637-40E2-AA29-5F5E6D9A91C0}" srcId="{50BB1C57-552A-46C9-981F-35C503F728B1}" destId="{C94EFC72-BC58-4AA1-BBC7-E23241A25815}" srcOrd="5" destOrd="0" parTransId="{136F2B94-7C4A-414F-89EC-CBFD5C63E115}" sibTransId="{0B42B05E-758D-4D7B-BAA5-BB76E9243500}"/>
    <dgm:cxn modelId="{45C4E182-D023-4DD7-9EB9-91C6424DB9A0}" srcId="{3BB2681C-B242-4617-BCE9-DE43CE33984E}" destId="{50BB1C57-552A-46C9-981F-35C503F728B1}" srcOrd="0" destOrd="0" parTransId="{ED8AD524-688E-4986-91A3-99E7EFDAEEF4}" sibTransId="{E1EA7ACD-9494-4445-A542-DE923E5B2D4C}"/>
    <dgm:cxn modelId="{44F94651-9015-40D7-AAB4-107901369527}" srcId="{50BB1C57-552A-46C9-981F-35C503F728B1}" destId="{CFE75E41-0A4E-4B1B-B8A1-E27A6D8FF70B}" srcOrd="1" destOrd="0" parTransId="{033F145F-C67C-43CC-9241-386926483601}" sibTransId="{31FABDF8-21F6-4CA1-ADAB-16CA8C81E08E}"/>
    <dgm:cxn modelId="{43519D58-B0F0-4B40-948A-0CB9515361C0}" type="presOf" srcId="{50BB1C57-552A-46C9-981F-35C503F728B1}" destId="{219EA19A-0734-4A50-886C-0223D9CF4832}" srcOrd="0" destOrd="0" presId="urn:microsoft.com/office/officeart/2008/layout/LinedList"/>
    <dgm:cxn modelId="{008606CB-584B-45D1-997E-136048A63B91}" type="presOf" srcId="{0A273BE4-01E2-4168-A732-60F2FB2F4222}" destId="{430AEED9-EB0A-468A-A47E-377B16894950}" srcOrd="0" destOrd="0" presId="urn:microsoft.com/office/officeart/2008/layout/LinedList"/>
    <dgm:cxn modelId="{C0C0F6B8-8D9B-4A88-A068-EB875C4C72BB}" srcId="{50BB1C57-552A-46C9-981F-35C503F728B1}" destId="{3D5D7BAB-B247-4BDB-B9B2-E89C1E1954F4}" srcOrd="3" destOrd="0" parTransId="{EA3A90BF-D5E0-4108-8CE9-55E493675273}" sibTransId="{442AAC97-7559-45CA-9075-D5AA6F4FF9EB}"/>
    <dgm:cxn modelId="{DDAB7407-DBE7-4B61-80FC-02862D1B5CA9}" srcId="{50BB1C57-552A-46C9-981F-35C503F728B1}" destId="{FD8F7E2A-769E-483B-AF84-FB7BFD3A9549}" srcOrd="6" destOrd="0" parTransId="{4F3241F8-CF52-4E06-A7F0-A71D3F05844D}" sibTransId="{EF76575D-AB88-4726-A05E-6E780018FEA3}"/>
    <dgm:cxn modelId="{68B6B9BC-7767-4F34-AE43-EDC3572C58FC}" type="presOf" srcId="{FD8F7E2A-769E-483B-AF84-FB7BFD3A9549}" destId="{28E9F59E-BFAC-45BD-B99C-EBC7078635A6}" srcOrd="0" destOrd="0" presId="urn:microsoft.com/office/officeart/2008/layout/LinedList"/>
    <dgm:cxn modelId="{179D45BD-003B-4223-8438-9FD43B25EBF3}" type="presOf" srcId="{C94EFC72-BC58-4AA1-BBC7-E23241A25815}" destId="{E215914F-5B9B-4F5D-93B3-5794B049A566}" srcOrd="0" destOrd="0" presId="urn:microsoft.com/office/officeart/2008/layout/LinedList"/>
    <dgm:cxn modelId="{E468DE17-D2EA-422E-9798-4661A0C0D073}" type="presOf" srcId="{77CA8A59-67E9-4C0D-A5EE-E2C933831A1B}" destId="{949599BB-9650-4AA3-8D68-1551465051E9}" srcOrd="0" destOrd="0" presId="urn:microsoft.com/office/officeart/2008/layout/LinedList"/>
    <dgm:cxn modelId="{2FA1AE55-83FB-46C2-BE28-567A314B70AD}" type="presOf" srcId="{4E8B7A96-FF8F-460D-9794-B8777594228C}" destId="{0E56FE96-1B63-4B8D-803B-CD95D3E5F696}" srcOrd="0" destOrd="0" presId="urn:microsoft.com/office/officeart/2008/layout/LinedList"/>
    <dgm:cxn modelId="{CEF1CD94-3EFE-4233-9BB7-FAE8437496C9}" type="presOf" srcId="{DFA7FE0A-B96F-47A7-9F9E-668E8EADAA7A}" destId="{7FA71BBF-F4CA-437E-92BB-A11C3F4A22BA}" srcOrd="0" destOrd="0" presId="urn:microsoft.com/office/officeart/2008/layout/LinedList"/>
    <dgm:cxn modelId="{D7E29C85-A4E8-4AA0-B9B1-B6FD480E7739}" srcId="{50BB1C57-552A-46C9-981F-35C503F728B1}" destId="{DFA7FE0A-B96F-47A7-9F9E-668E8EADAA7A}" srcOrd="8" destOrd="0" parTransId="{CBBD6096-42DD-425D-BDF7-D5B43AF973A8}" sibTransId="{85C56F41-58BF-4A74-9F4D-264511DB992C}"/>
    <dgm:cxn modelId="{67EEA1A1-BD9F-4D79-8C13-963FF54BB536}" type="presOf" srcId="{9A7E1928-1C52-4F26-A1C3-AFE21B084FCD}" destId="{C90A5966-690F-4E89-AC85-A12C0B46B264}" srcOrd="0" destOrd="0" presId="urn:microsoft.com/office/officeart/2008/layout/LinedList"/>
    <dgm:cxn modelId="{DC7CA6C6-C847-4F54-BFCF-9C50AB5C20F8}" srcId="{50BB1C57-552A-46C9-981F-35C503F728B1}" destId="{0A273BE4-01E2-4168-A732-60F2FB2F4222}" srcOrd="7" destOrd="0" parTransId="{E613585E-717B-49EB-84F0-5AF45FBAA07F}" sibTransId="{A841810B-6A5F-4B30-98C3-7E6809DEEE4D}"/>
    <dgm:cxn modelId="{AA1EECB5-DABC-4E88-A5A4-A83709611C47}" srcId="{50BB1C57-552A-46C9-981F-35C503F728B1}" destId="{77CA8A59-67E9-4C0D-A5EE-E2C933831A1B}" srcOrd="0" destOrd="0" parTransId="{30DB8016-DC0E-4234-88D7-8CD29859BE30}" sibTransId="{331CEEB5-189A-4315-81D0-5876F2B6C32A}"/>
    <dgm:cxn modelId="{227F72FD-2AA1-4926-B41B-0A8B4134DB78}" srcId="{50BB1C57-552A-46C9-981F-35C503F728B1}" destId="{9A7E1928-1C52-4F26-A1C3-AFE21B084FCD}" srcOrd="2" destOrd="0" parTransId="{5BBBF464-EA74-4E29-9F50-67C24B89B829}" sibTransId="{077E0F01-3DF4-4B1D-90DA-6FDD341236D4}"/>
    <dgm:cxn modelId="{48D1A41E-A168-469C-A713-CDDEBC20367B}" type="presOf" srcId="{3D5D7BAB-B247-4BDB-B9B2-E89C1E1954F4}" destId="{8F348E5B-67EB-4DFD-A464-477475209C95}" srcOrd="0" destOrd="0" presId="urn:microsoft.com/office/officeart/2008/layout/LinedList"/>
    <dgm:cxn modelId="{D9574C37-22E7-457B-972F-C6B9D17ED8B5}" type="presOf" srcId="{CFE75E41-0A4E-4B1B-B8A1-E27A6D8FF70B}" destId="{5B6F254D-10AA-46FF-91A1-A56E35F55C44}" srcOrd="0" destOrd="0" presId="urn:microsoft.com/office/officeart/2008/layout/LinedList"/>
    <dgm:cxn modelId="{2D203E9E-8D68-4932-9970-E4D7011CBDC9}" type="presOf" srcId="{3BB2681C-B242-4617-BCE9-DE43CE33984E}" destId="{CCD1F252-E505-4791-A740-7532F73E643F}" srcOrd="0" destOrd="0" presId="urn:microsoft.com/office/officeart/2008/layout/LinedList"/>
    <dgm:cxn modelId="{3919690D-3F5E-47FC-B22F-FB04C24DE64F}" srcId="{50BB1C57-552A-46C9-981F-35C503F728B1}" destId="{4E8B7A96-FF8F-460D-9794-B8777594228C}" srcOrd="4" destOrd="0" parTransId="{48D7A9CB-AF3E-4F88-8D70-62A5282292E9}" sibTransId="{ECDB13E4-8DA6-47DA-A930-F199B9B06944}"/>
    <dgm:cxn modelId="{E5650B24-44CB-416C-AFE5-2890EB6DC496}" type="presParOf" srcId="{CCD1F252-E505-4791-A740-7532F73E643F}" destId="{F6491996-8A26-4C9F-BBF3-FFF6D9D6B16E}" srcOrd="0" destOrd="0" presId="urn:microsoft.com/office/officeart/2008/layout/LinedList"/>
    <dgm:cxn modelId="{5F9E5503-A4B6-470E-BF33-3C05CC9C400F}" type="presParOf" srcId="{CCD1F252-E505-4791-A740-7532F73E643F}" destId="{E6F4182D-02C4-46D8-A611-12E4DEAA4C63}" srcOrd="1" destOrd="0" presId="urn:microsoft.com/office/officeart/2008/layout/LinedList"/>
    <dgm:cxn modelId="{23632CB4-51B8-4D46-8B9F-43272A33A978}" type="presParOf" srcId="{E6F4182D-02C4-46D8-A611-12E4DEAA4C63}" destId="{219EA19A-0734-4A50-886C-0223D9CF4832}" srcOrd="0" destOrd="0" presId="urn:microsoft.com/office/officeart/2008/layout/LinedList"/>
    <dgm:cxn modelId="{B2642AE4-8DF2-4308-A0FA-A2290F827CA2}" type="presParOf" srcId="{E6F4182D-02C4-46D8-A611-12E4DEAA4C63}" destId="{71BDF2BD-395D-4613-A9BA-4DF916F68433}" srcOrd="1" destOrd="0" presId="urn:microsoft.com/office/officeart/2008/layout/LinedList"/>
    <dgm:cxn modelId="{66847E7E-93BD-42D8-B45C-3BAD75EDB532}" type="presParOf" srcId="{71BDF2BD-395D-4613-A9BA-4DF916F68433}" destId="{0FEA6729-88A1-495F-A490-ACA9971F6B31}" srcOrd="0" destOrd="0" presId="urn:microsoft.com/office/officeart/2008/layout/LinedList"/>
    <dgm:cxn modelId="{DE0F98FB-A697-4AE9-A855-353EAB9C1DCE}" type="presParOf" srcId="{71BDF2BD-395D-4613-A9BA-4DF916F68433}" destId="{BD48ADA5-A251-4B59-B241-D0067BEC6E28}" srcOrd="1" destOrd="0" presId="urn:microsoft.com/office/officeart/2008/layout/LinedList"/>
    <dgm:cxn modelId="{A14F4D89-39A0-4643-8A6B-454E830FE7D3}" type="presParOf" srcId="{BD48ADA5-A251-4B59-B241-D0067BEC6E28}" destId="{5C05A231-1EF3-4555-928C-FCFA4BD6EC4B}" srcOrd="0" destOrd="0" presId="urn:microsoft.com/office/officeart/2008/layout/LinedList"/>
    <dgm:cxn modelId="{D74EA3AC-DF30-49FD-AF9A-0D9A1C1B7410}" type="presParOf" srcId="{BD48ADA5-A251-4B59-B241-D0067BEC6E28}" destId="{949599BB-9650-4AA3-8D68-1551465051E9}" srcOrd="1" destOrd="0" presId="urn:microsoft.com/office/officeart/2008/layout/LinedList"/>
    <dgm:cxn modelId="{3670F495-1622-42B8-B596-505989C3B56A}" type="presParOf" srcId="{BD48ADA5-A251-4B59-B241-D0067BEC6E28}" destId="{15CD114B-8213-468D-9838-6ACC3E4F545B}" srcOrd="2" destOrd="0" presId="urn:microsoft.com/office/officeart/2008/layout/LinedList"/>
    <dgm:cxn modelId="{5B124303-6D5C-4650-8948-2A8AFA950F82}" type="presParOf" srcId="{71BDF2BD-395D-4613-A9BA-4DF916F68433}" destId="{8974FB80-ACA8-4329-9131-197EFFA6B0BF}" srcOrd="2" destOrd="0" presId="urn:microsoft.com/office/officeart/2008/layout/LinedList"/>
    <dgm:cxn modelId="{9F372380-A75A-43F4-9A03-18D4D2057139}" type="presParOf" srcId="{71BDF2BD-395D-4613-A9BA-4DF916F68433}" destId="{2DD0E3E9-C203-423B-A6AC-BE0F0B932FCF}" srcOrd="3" destOrd="0" presId="urn:microsoft.com/office/officeart/2008/layout/LinedList"/>
    <dgm:cxn modelId="{3AA76B3E-15CB-4D98-A447-52CE48013BC6}" type="presParOf" srcId="{71BDF2BD-395D-4613-A9BA-4DF916F68433}" destId="{7D478ECC-D9D6-48E1-A124-900EDA6DB246}" srcOrd="4" destOrd="0" presId="urn:microsoft.com/office/officeart/2008/layout/LinedList"/>
    <dgm:cxn modelId="{7C3302AD-B7AD-410D-972E-EB69F6F9080A}" type="presParOf" srcId="{7D478ECC-D9D6-48E1-A124-900EDA6DB246}" destId="{08BBF8BE-D42B-4353-975F-01C2B7AFD183}" srcOrd="0" destOrd="0" presId="urn:microsoft.com/office/officeart/2008/layout/LinedList"/>
    <dgm:cxn modelId="{78EC972E-86C5-4E5B-BF1A-A44FCCC3ED40}" type="presParOf" srcId="{7D478ECC-D9D6-48E1-A124-900EDA6DB246}" destId="{5B6F254D-10AA-46FF-91A1-A56E35F55C44}" srcOrd="1" destOrd="0" presId="urn:microsoft.com/office/officeart/2008/layout/LinedList"/>
    <dgm:cxn modelId="{E6C6C2A0-46EE-4C5E-8F72-92028E461E6D}" type="presParOf" srcId="{7D478ECC-D9D6-48E1-A124-900EDA6DB246}" destId="{DB32C14D-3076-4CD3-8C47-60A0FEBC8DF8}" srcOrd="2" destOrd="0" presId="urn:microsoft.com/office/officeart/2008/layout/LinedList"/>
    <dgm:cxn modelId="{FDE86178-741B-423E-9803-C510BFA53307}" type="presParOf" srcId="{71BDF2BD-395D-4613-A9BA-4DF916F68433}" destId="{D472F6F1-3F81-47F2-B97C-A3F32EA89C9B}" srcOrd="5" destOrd="0" presId="urn:microsoft.com/office/officeart/2008/layout/LinedList"/>
    <dgm:cxn modelId="{20545BD3-8471-41FA-91EE-FBF6CDE1E578}" type="presParOf" srcId="{71BDF2BD-395D-4613-A9BA-4DF916F68433}" destId="{8825F097-2FCD-4AAA-BF1D-DCFD2A92B497}" srcOrd="6" destOrd="0" presId="urn:microsoft.com/office/officeart/2008/layout/LinedList"/>
    <dgm:cxn modelId="{704BDD41-3768-483F-8D2C-22074041E324}" type="presParOf" srcId="{71BDF2BD-395D-4613-A9BA-4DF916F68433}" destId="{653DF82D-AFE8-4457-9FA2-2828126DE085}" srcOrd="7" destOrd="0" presId="urn:microsoft.com/office/officeart/2008/layout/LinedList"/>
    <dgm:cxn modelId="{4FF4F6EE-901C-4886-83EA-27C2DC8846E0}" type="presParOf" srcId="{653DF82D-AFE8-4457-9FA2-2828126DE085}" destId="{36665911-8BCF-4B20-9C76-9872A1B0ECD6}" srcOrd="0" destOrd="0" presId="urn:microsoft.com/office/officeart/2008/layout/LinedList"/>
    <dgm:cxn modelId="{33EA5626-E8E8-4A75-A482-6D62C15B109F}" type="presParOf" srcId="{653DF82D-AFE8-4457-9FA2-2828126DE085}" destId="{C90A5966-690F-4E89-AC85-A12C0B46B264}" srcOrd="1" destOrd="0" presId="urn:microsoft.com/office/officeart/2008/layout/LinedList"/>
    <dgm:cxn modelId="{0D94DB09-8C9E-45E3-8095-FE4DB4301138}" type="presParOf" srcId="{653DF82D-AFE8-4457-9FA2-2828126DE085}" destId="{4B0C63C8-2F6A-4003-A311-CF3E078CBB15}" srcOrd="2" destOrd="0" presId="urn:microsoft.com/office/officeart/2008/layout/LinedList"/>
    <dgm:cxn modelId="{2D07CBAA-2CB2-4D3B-9CE7-4923A47D26E1}" type="presParOf" srcId="{71BDF2BD-395D-4613-A9BA-4DF916F68433}" destId="{549BD040-BD06-4BA2-8D90-9A47EFEB07ED}" srcOrd="8" destOrd="0" presId="urn:microsoft.com/office/officeart/2008/layout/LinedList"/>
    <dgm:cxn modelId="{AEAC177D-95A0-427C-AA32-1C01C577C7D9}" type="presParOf" srcId="{71BDF2BD-395D-4613-A9BA-4DF916F68433}" destId="{66D93A07-E5D4-478C-B482-55A89E14F073}" srcOrd="9" destOrd="0" presId="urn:microsoft.com/office/officeart/2008/layout/LinedList"/>
    <dgm:cxn modelId="{5AF2674B-62CB-4F61-BC37-D2A07ECF9A23}" type="presParOf" srcId="{71BDF2BD-395D-4613-A9BA-4DF916F68433}" destId="{531D16F9-ECB6-4A7B-9F93-139842456D2D}" srcOrd="10" destOrd="0" presId="urn:microsoft.com/office/officeart/2008/layout/LinedList"/>
    <dgm:cxn modelId="{0D0968E7-77F8-40BD-866D-1DB416A68D67}" type="presParOf" srcId="{531D16F9-ECB6-4A7B-9F93-139842456D2D}" destId="{87615B83-A162-44FD-A2FC-CD45B5C83AEE}" srcOrd="0" destOrd="0" presId="urn:microsoft.com/office/officeart/2008/layout/LinedList"/>
    <dgm:cxn modelId="{6A685819-5EFD-4F5F-9883-69F24981300B}" type="presParOf" srcId="{531D16F9-ECB6-4A7B-9F93-139842456D2D}" destId="{8F348E5B-67EB-4DFD-A464-477475209C95}" srcOrd="1" destOrd="0" presId="urn:microsoft.com/office/officeart/2008/layout/LinedList"/>
    <dgm:cxn modelId="{C43204D6-C83B-4ACE-A8E7-5C31F3AB2D7F}" type="presParOf" srcId="{531D16F9-ECB6-4A7B-9F93-139842456D2D}" destId="{40D34893-4595-452A-93C9-E3E8654C2EE2}" srcOrd="2" destOrd="0" presId="urn:microsoft.com/office/officeart/2008/layout/LinedList"/>
    <dgm:cxn modelId="{4CDEFD5B-207C-44D3-89A1-6C3E908F4040}" type="presParOf" srcId="{71BDF2BD-395D-4613-A9BA-4DF916F68433}" destId="{060DE3CF-4626-43BC-84B6-5DEBA0767085}" srcOrd="11" destOrd="0" presId="urn:microsoft.com/office/officeart/2008/layout/LinedList"/>
    <dgm:cxn modelId="{38A4A073-C5B2-4C68-82AA-4280620CBDD5}" type="presParOf" srcId="{71BDF2BD-395D-4613-A9BA-4DF916F68433}" destId="{1CA65822-12FD-4373-B15D-88CBB78D77BC}" srcOrd="12" destOrd="0" presId="urn:microsoft.com/office/officeart/2008/layout/LinedList"/>
    <dgm:cxn modelId="{5D2234FF-9A99-4F33-A275-16152B0F8907}" type="presParOf" srcId="{71BDF2BD-395D-4613-A9BA-4DF916F68433}" destId="{388B0B3C-1A24-4404-B403-A7075D8B5DDD}" srcOrd="13" destOrd="0" presId="urn:microsoft.com/office/officeart/2008/layout/LinedList"/>
    <dgm:cxn modelId="{9C379532-719F-4EDF-8028-FA2EAFD62626}" type="presParOf" srcId="{388B0B3C-1A24-4404-B403-A7075D8B5DDD}" destId="{0238BD6A-3486-41E1-A671-D19BDFD78622}" srcOrd="0" destOrd="0" presId="urn:microsoft.com/office/officeart/2008/layout/LinedList"/>
    <dgm:cxn modelId="{41DF4452-CD17-4DF1-9FC8-1699295E6787}" type="presParOf" srcId="{388B0B3C-1A24-4404-B403-A7075D8B5DDD}" destId="{0E56FE96-1B63-4B8D-803B-CD95D3E5F696}" srcOrd="1" destOrd="0" presId="urn:microsoft.com/office/officeart/2008/layout/LinedList"/>
    <dgm:cxn modelId="{CCEF5199-D3DE-43A4-8092-B855E61497F1}" type="presParOf" srcId="{388B0B3C-1A24-4404-B403-A7075D8B5DDD}" destId="{4626AFD7-F0CF-4E83-9E80-F03855082555}" srcOrd="2" destOrd="0" presId="urn:microsoft.com/office/officeart/2008/layout/LinedList"/>
    <dgm:cxn modelId="{FB750A8A-FCB7-45BC-A5FA-6010A41B2FB4}" type="presParOf" srcId="{71BDF2BD-395D-4613-A9BA-4DF916F68433}" destId="{EB945A8B-9FD1-4CF8-BBF2-9346588C9714}" srcOrd="14" destOrd="0" presId="urn:microsoft.com/office/officeart/2008/layout/LinedList"/>
    <dgm:cxn modelId="{B3E60A5C-2723-4B41-87CC-C1CC779F1224}" type="presParOf" srcId="{71BDF2BD-395D-4613-A9BA-4DF916F68433}" destId="{74E33595-D600-4F5E-A8F2-E40131903BD5}" srcOrd="15" destOrd="0" presId="urn:microsoft.com/office/officeart/2008/layout/LinedList"/>
    <dgm:cxn modelId="{2F379B35-78A4-4E60-AA12-E436799DC4EC}" type="presParOf" srcId="{71BDF2BD-395D-4613-A9BA-4DF916F68433}" destId="{D8C70C76-72E0-4838-95BF-DD395D7CCBD7}" srcOrd="16" destOrd="0" presId="urn:microsoft.com/office/officeart/2008/layout/LinedList"/>
    <dgm:cxn modelId="{1DD121C9-8BC2-46E9-94F1-3AE52C492343}" type="presParOf" srcId="{D8C70C76-72E0-4838-95BF-DD395D7CCBD7}" destId="{6852AA62-CC06-42C8-90AA-1E0C67E8B267}" srcOrd="0" destOrd="0" presId="urn:microsoft.com/office/officeart/2008/layout/LinedList"/>
    <dgm:cxn modelId="{DE948EB2-89A9-4B5E-B4D0-20071FFFE4F3}" type="presParOf" srcId="{D8C70C76-72E0-4838-95BF-DD395D7CCBD7}" destId="{E215914F-5B9B-4F5D-93B3-5794B049A566}" srcOrd="1" destOrd="0" presId="urn:microsoft.com/office/officeart/2008/layout/LinedList"/>
    <dgm:cxn modelId="{247EB3F6-8985-4AAB-838E-D36BEC2E8F72}" type="presParOf" srcId="{D8C70C76-72E0-4838-95BF-DD395D7CCBD7}" destId="{72692CB3-4EA3-410B-B5BF-B5C8010D0B56}" srcOrd="2" destOrd="0" presId="urn:microsoft.com/office/officeart/2008/layout/LinedList"/>
    <dgm:cxn modelId="{11DA1DF4-8EEA-42CC-B03D-27F8B30F7DCD}" type="presParOf" srcId="{71BDF2BD-395D-4613-A9BA-4DF916F68433}" destId="{95828DAD-4758-48F6-B63C-B2FD43188E92}" srcOrd="17" destOrd="0" presId="urn:microsoft.com/office/officeart/2008/layout/LinedList"/>
    <dgm:cxn modelId="{A286B44A-E67A-415E-9B46-6E59664F12C3}" type="presParOf" srcId="{71BDF2BD-395D-4613-A9BA-4DF916F68433}" destId="{54C1EF5D-4830-4F46-A347-434B5AA30B0F}" srcOrd="18" destOrd="0" presId="urn:microsoft.com/office/officeart/2008/layout/LinedList"/>
    <dgm:cxn modelId="{28F28BC8-F48E-405C-8373-E85DB702EE4E}" type="presParOf" srcId="{71BDF2BD-395D-4613-A9BA-4DF916F68433}" destId="{2E0B1445-910C-40EB-8D57-BB76AA460227}" srcOrd="19" destOrd="0" presId="urn:microsoft.com/office/officeart/2008/layout/LinedList"/>
    <dgm:cxn modelId="{CEF6D919-632C-49DE-833B-2B5DB5F20854}" type="presParOf" srcId="{2E0B1445-910C-40EB-8D57-BB76AA460227}" destId="{E53015F5-C4CA-4FEE-BA5D-056C7D73E168}" srcOrd="0" destOrd="0" presId="urn:microsoft.com/office/officeart/2008/layout/LinedList"/>
    <dgm:cxn modelId="{699872DB-03D4-4CA3-9DB4-CE3DCEDA97C2}" type="presParOf" srcId="{2E0B1445-910C-40EB-8D57-BB76AA460227}" destId="{28E9F59E-BFAC-45BD-B99C-EBC7078635A6}" srcOrd="1" destOrd="0" presId="urn:microsoft.com/office/officeart/2008/layout/LinedList"/>
    <dgm:cxn modelId="{F73D4D1A-5053-4262-820E-1CEFFE58F8E8}" type="presParOf" srcId="{2E0B1445-910C-40EB-8D57-BB76AA460227}" destId="{BD31F5CB-5DAA-4731-8A20-ACDC6617168F}" srcOrd="2" destOrd="0" presId="urn:microsoft.com/office/officeart/2008/layout/LinedList"/>
    <dgm:cxn modelId="{43321554-8A3F-4962-908E-696D6F43B9D7}" type="presParOf" srcId="{71BDF2BD-395D-4613-A9BA-4DF916F68433}" destId="{38613486-C419-4E3E-8DF0-F96A7AD8589D}" srcOrd="20" destOrd="0" presId="urn:microsoft.com/office/officeart/2008/layout/LinedList"/>
    <dgm:cxn modelId="{9FE2AB2A-3706-4D45-9E69-D51BF89F3C60}" type="presParOf" srcId="{71BDF2BD-395D-4613-A9BA-4DF916F68433}" destId="{92C7690A-C0EE-46C3-B1EC-9B9585A461F2}" srcOrd="21" destOrd="0" presId="urn:microsoft.com/office/officeart/2008/layout/LinedList"/>
    <dgm:cxn modelId="{0D778696-4269-4841-9F95-75FF4836DD25}" type="presParOf" srcId="{71BDF2BD-395D-4613-A9BA-4DF916F68433}" destId="{17824158-3B5C-47ED-A4FD-CEF0548769F8}" srcOrd="22" destOrd="0" presId="urn:microsoft.com/office/officeart/2008/layout/LinedList"/>
    <dgm:cxn modelId="{3A88B02D-EAFA-4CC0-BAFA-ABFB6913403F}" type="presParOf" srcId="{17824158-3B5C-47ED-A4FD-CEF0548769F8}" destId="{0D6EA15E-5114-491A-B05E-EAF49F29E111}" srcOrd="0" destOrd="0" presId="urn:microsoft.com/office/officeart/2008/layout/LinedList"/>
    <dgm:cxn modelId="{9A941ABC-48F2-49CC-A54D-527813C5C077}" type="presParOf" srcId="{17824158-3B5C-47ED-A4FD-CEF0548769F8}" destId="{430AEED9-EB0A-468A-A47E-377B16894950}" srcOrd="1" destOrd="0" presId="urn:microsoft.com/office/officeart/2008/layout/LinedList"/>
    <dgm:cxn modelId="{1B75AA66-9107-4B02-81EC-1D457939979A}" type="presParOf" srcId="{17824158-3B5C-47ED-A4FD-CEF0548769F8}" destId="{0930F1CC-0EF0-418B-AE6D-B401AB97F8AC}" srcOrd="2" destOrd="0" presId="urn:microsoft.com/office/officeart/2008/layout/LinedList"/>
    <dgm:cxn modelId="{E88355EC-53FA-4B6C-807E-4BC3AE162CFD}" type="presParOf" srcId="{71BDF2BD-395D-4613-A9BA-4DF916F68433}" destId="{C46F7834-7EB1-4C2F-8894-33E2DA41FC22}" srcOrd="23" destOrd="0" presId="urn:microsoft.com/office/officeart/2008/layout/LinedList"/>
    <dgm:cxn modelId="{136FE988-5691-49AB-B591-440A7802F9AC}" type="presParOf" srcId="{71BDF2BD-395D-4613-A9BA-4DF916F68433}" destId="{33E52535-FB39-4487-AFD8-4151BB62D070}" srcOrd="24" destOrd="0" presId="urn:microsoft.com/office/officeart/2008/layout/LinedList"/>
    <dgm:cxn modelId="{1D402E40-8FF4-4A63-B60C-D1444943A660}" type="presParOf" srcId="{71BDF2BD-395D-4613-A9BA-4DF916F68433}" destId="{99D78387-D9D6-40E6-8913-27850F3E1254}" srcOrd="25" destOrd="0" presId="urn:microsoft.com/office/officeart/2008/layout/LinedList"/>
    <dgm:cxn modelId="{1D3E866E-906B-45B1-8AE4-3CA37CBB1524}" type="presParOf" srcId="{99D78387-D9D6-40E6-8913-27850F3E1254}" destId="{3F25E8D4-C1A2-48AA-B14F-8E36BC9F2CC0}" srcOrd="0" destOrd="0" presId="urn:microsoft.com/office/officeart/2008/layout/LinedList"/>
    <dgm:cxn modelId="{5222DBA6-13EC-45CE-B239-58E48D1AEF6E}" type="presParOf" srcId="{99D78387-D9D6-40E6-8913-27850F3E1254}" destId="{7FA71BBF-F4CA-437E-92BB-A11C3F4A22BA}" srcOrd="1" destOrd="0" presId="urn:microsoft.com/office/officeart/2008/layout/LinedList"/>
    <dgm:cxn modelId="{CA39FD41-9644-4951-8874-B1597AA820D1}" type="presParOf" srcId="{99D78387-D9D6-40E6-8913-27850F3E1254}" destId="{C14E3DE0-E1CE-4678-9645-9C8346909A7D}" srcOrd="2" destOrd="0" presId="urn:microsoft.com/office/officeart/2008/layout/LinedList"/>
    <dgm:cxn modelId="{C0869B90-3443-4C4C-91E7-7D0E17878617}" type="presParOf" srcId="{71BDF2BD-395D-4613-A9BA-4DF916F68433}" destId="{E7E12D3B-AA8E-46B1-A9F6-875B6239B544}" srcOrd="26" destOrd="0" presId="urn:microsoft.com/office/officeart/2008/layout/LinedList"/>
    <dgm:cxn modelId="{7479B3E3-FCD5-428C-8F9C-9512D3C8847F}" type="presParOf" srcId="{71BDF2BD-395D-4613-A9BA-4DF916F68433}" destId="{5C246CA5-9371-4CCA-B539-220ECFC38F6F}" srcOrd="27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D1520C-2887-4E75-AA0C-E5A32C2C9C33}">
      <dsp:nvSpPr>
        <dsp:cNvPr id="0" name=""/>
        <dsp:cNvSpPr/>
      </dsp:nvSpPr>
      <dsp:spPr>
        <a:xfrm>
          <a:off x="0" y="0"/>
          <a:ext cx="8280920" cy="34121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rial" pitchFamily="34" charset="0"/>
              <a:cs typeface="Arial" pitchFamily="34" charset="0"/>
            </a:rPr>
            <a:t>Обучающиеся с тяжелыми нарушениями речи (далее – ТНР) представляют собой сложную разнородную группу, характеризующуюся</a:t>
          </a:r>
          <a:endParaRPr lang="ru-RU" sz="2000" b="1" kern="1200" dirty="0"/>
        </a:p>
      </dsp:txBody>
      <dsp:txXfrm>
        <a:off x="0" y="0"/>
        <a:ext cx="8280920" cy="1842543"/>
      </dsp:txXfrm>
    </dsp:sp>
    <dsp:sp modelId="{1D615431-237A-4732-BBF6-F4157F731924}">
      <dsp:nvSpPr>
        <dsp:cNvPr id="0" name=""/>
        <dsp:cNvSpPr/>
      </dsp:nvSpPr>
      <dsp:spPr>
        <a:xfrm>
          <a:off x="2897" y="1774301"/>
          <a:ext cx="1985318" cy="156957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Разной степенью речевого нарушения</a:t>
          </a:r>
          <a:endParaRPr lang="ru-RU" sz="1800" kern="1200" dirty="0"/>
        </a:p>
      </dsp:txBody>
      <dsp:txXfrm>
        <a:off x="2897" y="1774301"/>
        <a:ext cx="1985318" cy="1569574"/>
      </dsp:txXfrm>
    </dsp:sp>
    <dsp:sp modelId="{01692BAB-E86F-42D9-98D4-AA8986990531}">
      <dsp:nvSpPr>
        <dsp:cNvPr id="0" name=""/>
        <dsp:cNvSpPr/>
      </dsp:nvSpPr>
      <dsp:spPr>
        <a:xfrm>
          <a:off x="1988216" y="1774301"/>
          <a:ext cx="1835704" cy="156957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Механизмом нарушения</a:t>
          </a:r>
          <a:endParaRPr lang="ru-RU" sz="1800" kern="1200" dirty="0"/>
        </a:p>
      </dsp:txBody>
      <dsp:txXfrm>
        <a:off x="1988216" y="1774301"/>
        <a:ext cx="1835704" cy="1569574"/>
      </dsp:txXfrm>
    </dsp:sp>
    <dsp:sp modelId="{142E6D78-409A-4106-9E7F-B138DCA08F39}">
      <dsp:nvSpPr>
        <dsp:cNvPr id="0" name=""/>
        <dsp:cNvSpPr/>
      </dsp:nvSpPr>
      <dsp:spPr>
        <a:xfrm>
          <a:off x="3823920" y="1774301"/>
          <a:ext cx="1985318" cy="156957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Временем возникновения нарушения</a:t>
          </a:r>
        </a:p>
      </dsp:txBody>
      <dsp:txXfrm>
        <a:off x="3823920" y="1774301"/>
        <a:ext cx="1985318" cy="1569574"/>
      </dsp:txXfrm>
    </dsp:sp>
    <dsp:sp modelId="{77ECE28C-631C-47D3-8A10-9000CE6910E8}">
      <dsp:nvSpPr>
        <dsp:cNvPr id="0" name=""/>
        <dsp:cNvSpPr/>
      </dsp:nvSpPr>
      <dsp:spPr>
        <a:xfrm>
          <a:off x="5809239" y="1774301"/>
          <a:ext cx="2468782" cy="156957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Разнообразным уровнем психофизического развития обучающегося</a:t>
          </a:r>
        </a:p>
      </dsp:txBody>
      <dsp:txXfrm>
        <a:off x="5809239" y="1774301"/>
        <a:ext cx="2468782" cy="15695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491996-8A26-4C9F-BBF3-FFF6D9D6B16E}">
      <dsp:nvSpPr>
        <dsp:cNvPr id="0" name=""/>
        <dsp:cNvSpPr/>
      </dsp:nvSpPr>
      <dsp:spPr>
        <a:xfrm>
          <a:off x="0" y="0"/>
          <a:ext cx="8822571" cy="0"/>
        </a:xfrm>
        <a:prstGeom prst="line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9EA19A-0734-4A50-886C-0223D9CF4832}">
      <dsp:nvSpPr>
        <dsp:cNvPr id="0" name=""/>
        <dsp:cNvSpPr/>
      </dsp:nvSpPr>
      <dsp:spPr>
        <a:xfrm>
          <a:off x="0" y="0"/>
          <a:ext cx="930798" cy="5517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>
            <a:latin typeface="Arial" pitchFamily="34" charset="0"/>
            <a:cs typeface="Arial" pitchFamily="34" charset="0"/>
          </a:endParaRPr>
        </a:p>
      </dsp:txBody>
      <dsp:txXfrm>
        <a:off x="0" y="0"/>
        <a:ext cx="930798" cy="5517031"/>
      </dsp:txXfrm>
    </dsp:sp>
    <dsp:sp modelId="{949599BB-9650-4AA3-8D68-1551465051E9}">
      <dsp:nvSpPr>
        <dsp:cNvPr id="0" name=""/>
        <dsp:cNvSpPr/>
      </dsp:nvSpPr>
      <dsp:spPr>
        <a:xfrm>
          <a:off x="1063137" y="30642"/>
          <a:ext cx="6925718" cy="612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Arial" pitchFamily="34" charset="0"/>
              <a:cs typeface="Arial" pitchFamily="34" charset="0"/>
            </a:rPr>
            <a:t>1. Необходимость выявления речевых нарушений в раннем периоде развития и назначение логопедической помощи на этапе обнаружения первых признаков отклонения речевого развития</a:t>
          </a:r>
          <a:endParaRPr lang="ru-RU" sz="1300" kern="1200" dirty="0">
            <a:latin typeface="Arial" pitchFamily="34" charset="0"/>
            <a:cs typeface="Arial" pitchFamily="34" charset="0"/>
          </a:endParaRPr>
        </a:p>
      </dsp:txBody>
      <dsp:txXfrm>
        <a:off x="1063137" y="30642"/>
        <a:ext cx="6925718" cy="612853"/>
      </dsp:txXfrm>
    </dsp:sp>
    <dsp:sp modelId="{8974FB80-ACA8-4329-9131-197EFFA6B0BF}">
      <dsp:nvSpPr>
        <dsp:cNvPr id="0" name=""/>
        <dsp:cNvSpPr/>
      </dsp:nvSpPr>
      <dsp:spPr>
        <a:xfrm>
          <a:off x="930798" y="643496"/>
          <a:ext cx="7058056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6F254D-10AA-46FF-91A1-A56E35F55C44}">
      <dsp:nvSpPr>
        <dsp:cNvPr id="0" name=""/>
        <dsp:cNvSpPr/>
      </dsp:nvSpPr>
      <dsp:spPr>
        <a:xfrm>
          <a:off x="1063137" y="674139"/>
          <a:ext cx="6925718" cy="612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Arial" pitchFamily="34" charset="0"/>
              <a:cs typeface="Arial" pitchFamily="34" charset="0"/>
            </a:rPr>
            <a:t>2. Организация логопедической коррекции в соответствии с выявленным нарушением перед началом обучения в школе</a:t>
          </a:r>
          <a:endParaRPr lang="ru-RU" sz="1300" kern="1200" dirty="0">
            <a:latin typeface="Arial" pitchFamily="34" charset="0"/>
            <a:cs typeface="Arial" pitchFamily="34" charset="0"/>
          </a:endParaRPr>
        </a:p>
      </dsp:txBody>
      <dsp:txXfrm>
        <a:off x="1063137" y="674139"/>
        <a:ext cx="6925718" cy="612853"/>
      </dsp:txXfrm>
    </dsp:sp>
    <dsp:sp modelId="{D472F6F1-3F81-47F2-B97C-A3F32EA89C9B}">
      <dsp:nvSpPr>
        <dsp:cNvPr id="0" name=""/>
        <dsp:cNvSpPr/>
      </dsp:nvSpPr>
      <dsp:spPr>
        <a:xfrm>
          <a:off x="930798" y="1286992"/>
          <a:ext cx="7058056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0A5966-690F-4E89-AC85-A12C0B46B264}">
      <dsp:nvSpPr>
        <dsp:cNvPr id="0" name=""/>
        <dsp:cNvSpPr/>
      </dsp:nvSpPr>
      <dsp:spPr>
        <a:xfrm>
          <a:off x="1063137" y="1317635"/>
          <a:ext cx="6925718" cy="612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Arial" pitchFamily="34" charset="0"/>
              <a:cs typeface="Arial" pitchFamily="34" charset="0"/>
            </a:rPr>
            <a:t>3. Получение начального общего образования в условиях образовательной организации общего и специального типа, адекватного образовательным потребностям обучающегося и степени выраженности его речевого недоразвития</a:t>
          </a:r>
        </a:p>
      </dsp:txBody>
      <dsp:txXfrm>
        <a:off x="1063137" y="1317635"/>
        <a:ext cx="6925718" cy="612853"/>
      </dsp:txXfrm>
    </dsp:sp>
    <dsp:sp modelId="{549BD040-BD06-4BA2-8D90-9A47EFEB07ED}">
      <dsp:nvSpPr>
        <dsp:cNvPr id="0" name=""/>
        <dsp:cNvSpPr/>
      </dsp:nvSpPr>
      <dsp:spPr>
        <a:xfrm>
          <a:off x="930798" y="1930489"/>
          <a:ext cx="7058056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348E5B-67EB-4DFD-A464-477475209C95}">
      <dsp:nvSpPr>
        <dsp:cNvPr id="0" name=""/>
        <dsp:cNvSpPr/>
      </dsp:nvSpPr>
      <dsp:spPr>
        <a:xfrm>
          <a:off x="1063137" y="1961132"/>
          <a:ext cx="6925718" cy="302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Arial" pitchFamily="34" charset="0"/>
              <a:cs typeface="Arial" pitchFamily="34" charset="0"/>
            </a:rPr>
            <a:t>4. Обязательность непрерывно коррекционно-развивающегося процесса</a:t>
          </a:r>
        </a:p>
      </dsp:txBody>
      <dsp:txXfrm>
        <a:off x="1063137" y="1961132"/>
        <a:ext cx="6925718" cy="302657"/>
      </dsp:txXfrm>
    </dsp:sp>
    <dsp:sp modelId="{060DE3CF-4626-43BC-84B6-5DEBA0767085}">
      <dsp:nvSpPr>
        <dsp:cNvPr id="0" name=""/>
        <dsp:cNvSpPr/>
      </dsp:nvSpPr>
      <dsp:spPr>
        <a:xfrm>
          <a:off x="930798" y="2263789"/>
          <a:ext cx="7058056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56FE96-1B63-4B8D-803B-CD95D3E5F696}">
      <dsp:nvSpPr>
        <dsp:cNvPr id="0" name=""/>
        <dsp:cNvSpPr/>
      </dsp:nvSpPr>
      <dsp:spPr>
        <a:xfrm>
          <a:off x="1063137" y="2294432"/>
          <a:ext cx="6925718" cy="612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Arial" pitchFamily="34" charset="0"/>
              <a:cs typeface="Arial" pitchFamily="34" charset="0"/>
            </a:rPr>
            <a:t>5. Создание условий в образовательной среде, нормализующих состояние высших психических функций обучающегося с ТНР через обеспечение комплексного изучения ребенка с ТНР</a:t>
          </a:r>
        </a:p>
      </dsp:txBody>
      <dsp:txXfrm>
        <a:off x="1063137" y="2294432"/>
        <a:ext cx="6925718" cy="612853"/>
      </dsp:txXfrm>
    </dsp:sp>
    <dsp:sp modelId="{EB945A8B-9FD1-4CF8-BBF2-9346588C9714}">
      <dsp:nvSpPr>
        <dsp:cNvPr id="0" name=""/>
        <dsp:cNvSpPr/>
      </dsp:nvSpPr>
      <dsp:spPr>
        <a:xfrm>
          <a:off x="930798" y="2907286"/>
          <a:ext cx="7058056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15914F-5B9B-4F5D-93B3-5794B049A566}">
      <dsp:nvSpPr>
        <dsp:cNvPr id="0" name=""/>
        <dsp:cNvSpPr/>
      </dsp:nvSpPr>
      <dsp:spPr>
        <a:xfrm>
          <a:off x="1063137" y="2937929"/>
          <a:ext cx="6925718" cy="612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Arial" pitchFamily="34" charset="0"/>
              <a:cs typeface="Arial" pitchFamily="34" charset="0"/>
            </a:rPr>
            <a:t>6. Возможность адаптации общеразвивающей программы при изучении содержания учебных предметов по всем предметным областям с учетом коррекции речевых нарушений обучающихся </a:t>
          </a:r>
        </a:p>
      </dsp:txBody>
      <dsp:txXfrm>
        <a:off x="1063137" y="2937929"/>
        <a:ext cx="6925718" cy="612853"/>
      </dsp:txXfrm>
    </dsp:sp>
    <dsp:sp modelId="{95828DAD-4758-48F6-B63C-B2FD43188E92}">
      <dsp:nvSpPr>
        <dsp:cNvPr id="0" name=""/>
        <dsp:cNvSpPr/>
      </dsp:nvSpPr>
      <dsp:spPr>
        <a:xfrm>
          <a:off x="930798" y="3550782"/>
          <a:ext cx="7058056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E9F59E-BFAC-45BD-B99C-EBC7078635A6}">
      <dsp:nvSpPr>
        <dsp:cNvPr id="0" name=""/>
        <dsp:cNvSpPr/>
      </dsp:nvSpPr>
      <dsp:spPr>
        <a:xfrm>
          <a:off x="1063137" y="3581425"/>
          <a:ext cx="6925718" cy="612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Arial" pitchFamily="34" charset="0"/>
              <a:cs typeface="Arial" pitchFamily="34" charset="0"/>
            </a:rPr>
            <a:t>7. Гибкое варьирование организации процесса обучения путем расширения или сокращения отдельных предметных областей, изменения количества учебных часов и использования соответствующих методик и технологий</a:t>
          </a:r>
        </a:p>
      </dsp:txBody>
      <dsp:txXfrm>
        <a:off x="1063137" y="3581425"/>
        <a:ext cx="6925718" cy="612853"/>
      </dsp:txXfrm>
    </dsp:sp>
    <dsp:sp modelId="{38613486-C419-4E3E-8DF0-F96A7AD8589D}">
      <dsp:nvSpPr>
        <dsp:cNvPr id="0" name=""/>
        <dsp:cNvSpPr/>
      </dsp:nvSpPr>
      <dsp:spPr>
        <a:xfrm>
          <a:off x="930798" y="4194279"/>
          <a:ext cx="7058056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0AEED9-EB0A-468A-A47E-377B16894950}">
      <dsp:nvSpPr>
        <dsp:cNvPr id="0" name=""/>
        <dsp:cNvSpPr/>
      </dsp:nvSpPr>
      <dsp:spPr>
        <a:xfrm>
          <a:off x="1063137" y="4224922"/>
          <a:ext cx="6925718" cy="612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Arial" pitchFamily="34" charset="0"/>
              <a:cs typeface="Arial" pitchFamily="34" charset="0"/>
            </a:rPr>
            <a:t>8. Индивидуальные темп обучения и продвижения в образовательном пространстве для разных категорий обучающихся с ТНР</a:t>
          </a:r>
        </a:p>
      </dsp:txBody>
      <dsp:txXfrm>
        <a:off x="1063137" y="4224922"/>
        <a:ext cx="6925718" cy="612853"/>
      </dsp:txXfrm>
    </dsp:sp>
    <dsp:sp modelId="{C46F7834-7EB1-4C2F-8894-33E2DA41FC22}">
      <dsp:nvSpPr>
        <dsp:cNvPr id="0" name=""/>
        <dsp:cNvSpPr/>
      </dsp:nvSpPr>
      <dsp:spPr>
        <a:xfrm>
          <a:off x="930798" y="4837775"/>
          <a:ext cx="7058056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A71BBF-F4CA-437E-92BB-A11C3F4A22BA}">
      <dsp:nvSpPr>
        <dsp:cNvPr id="0" name=""/>
        <dsp:cNvSpPr/>
      </dsp:nvSpPr>
      <dsp:spPr>
        <a:xfrm>
          <a:off x="1063137" y="4868418"/>
          <a:ext cx="6925718" cy="612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Arial" pitchFamily="34" charset="0"/>
              <a:cs typeface="Arial" pitchFamily="34" charset="0"/>
            </a:rPr>
            <a:t>9. Основным направлением в специальном сопровождении образовательного процесса является удовлетворение особых образовательных потребностей обучающихся с ТНР</a:t>
          </a:r>
        </a:p>
      </dsp:txBody>
      <dsp:txXfrm>
        <a:off x="1063137" y="4868418"/>
        <a:ext cx="6925718" cy="612853"/>
      </dsp:txXfrm>
    </dsp:sp>
    <dsp:sp modelId="{E7E12D3B-AA8E-46B1-A9F6-875B6239B544}">
      <dsp:nvSpPr>
        <dsp:cNvPr id="0" name=""/>
        <dsp:cNvSpPr/>
      </dsp:nvSpPr>
      <dsp:spPr>
        <a:xfrm>
          <a:off x="930798" y="5481272"/>
          <a:ext cx="7058056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FE7B4-75FD-46C5-AC5B-AEE01A55959B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2D8DE-87FB-44C2-BCF1-3EC4C669A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757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1D34-3BE2-4845-A490-AD17BDC52846}" type="datetime1">
              <a:rPr lang="ru-RU" smtClean="0"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2FBE0-671B-4BDA-BFCA-A2FFDDAF629A}" type="datetime1">
              <a:rPr lang="ru-RU" smtClean="0"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5EB45-2108-4EBF-863F-94A7B28BC015}" type="datetime1">
              <a:rPr lang="ru-RU" smtClean="0"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4542-AD7F-4784-ABED-321101B7D84D}" type="datetime1">
              <a:rPr lang="ru-RU" smtClean="0"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ABB6-513B-497E-A010-B14815EC3604}" type="datetime1">
              <a:rPr lang="ru-RU" smtClean="0"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7EEB-9022-4B69-9E0B-29334F989659}" type="datetime1">
              <a:rPr lang="ru-RU" smtClean="0"/>
              <a:t>22.04.2021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3B2E-E558-4686-AC08-8754C78468B3}" type="datetime1">
              <a:rPr lang="ru-RU" smtClean="0"/>
              <a:t>22.04.2021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BE26C-06C4-407A-9EED-CCA1F10D8048}" type="datetime1">
              <a:rPr lang="ru-RU" smtClean="0"/>
              <a:t>22.04.2021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E5A4-9593-492E-ABB8-9EA0CBFB7DA2}" type="datetime1">
              <a:rPr lang="ru-RU" smtClean="0"/>
              <a:t>22.04.2021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053F3-24F2-43E3-9A77-64169EB1F614}" type="datetime1">
              <a:rPr lang="ru-RU" smtClean="0"/>
              <a:t>22.04.2021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0B8C-F615-417D-8E25-86886E753C36}" type="datetime1">
              <a:rPr lang="ru-RU" smtClean="0"/>
              <a:t>22.04.2021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09321-A500-4339-8AD9-9623A5FFE51D}" type="datetime1">
              <a:rPr lang="ru-RU" smtClean="0"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entr45.ru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227687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Организация образовательной среды 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в образовательных организациях для обучающихся с нарушениями речи в режиме инклюзии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7824" y="602128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27 апреля 2021 г.</a:t>
            </a:r>
            <a:endParaRPr lang="ru-RU" dirty="0"/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22" y="353921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1"/>
          <p:cNvSpPr txBox="1"/>
          <p:nvPr/>
        </p:nvSpPr>
        <p:spPr>
          <a:xfrm>
            <a:off x="1259632" y="396021"/>
            <a:ext cx="7632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и науки Курганской области 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ГБУ «Центр помощи детям»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2"/>
          <p:cNvSpPr txBox="1"/>
          <p:nvPr/>
        </p:nvSpPr>
        <p:spPr>
          <a:xfrm>
            <a:off x="4932040" y="4293096"/>
            <a:ext cx="41044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Фомина Л.И.,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заведующий 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ЦПМПК Курганской области</a:t>
            </a:r>
          </a:p>
          <a:p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Иванова О.Н., учитель-логопед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ЦПМПК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Курганской области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098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22" y="188640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799692" y="188640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Задачи специалистов ПМПК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2132856"/>
            <a:ext cx="856895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3. При выявлении истинной речевой патологии специалисты комиссии определяют степень сформированности у обучающегося:</a:t>
            </a:r>
          </a:p>
          <a:p>
            <a:pPr marL="285750" indent="-285750" algn="just">
              <a:spcBef>
                <a:spcPts val="1200"/>
              </a:spcBef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фонетико-фонематической стороны речи</a:t>
            </a:r>
          </a:p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лексико-грамматических компонентов</a:t>
            </a:r>
          </a:p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качества чтения или письма, если обследуемый ребенок – школьник</a:t>
            </a:r>
          </a:p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уровня познавательной деятельности и речевой мотивации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36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27" y="62913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38573" y="48853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Заключение ПМПК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488056"/>
            <a:ext cx="69847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1100" b="1" dirty="0">
                <a:latin typeface="Arial" pitchFamily="34" charset="0"/>
                <a:cs typeface="Arial" pitchFamily="34" charset="0"/>
              </a:rPr>
              <a:t>Центральная психолого-медико-педагогическая комиссия Курганской области</a:t>
            </a:r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1100" b="1" dirty="0">
                <a:latin typeface="Arial" pitchFamily="34" charset="0"/>
                <a:cs typeface="Arial" pitchFamily="34" charset="0"/>
              </a:rPr>
              <a:t> </a:t>
            </a:r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algn="ctr" fontAlgn="t"/>
            <a:r>
              <a:rPr lang="ru-RU" sz="1100" b="1" dirty="0">
                <a:latin typeface="Arial" pitchFamily="34" charset="0"/>
                <a:cs typeface="Arial" pitchFamily="34" charset="0"/>
              </a:rPr>
              <a:t>ЗАКЛЮЧЕНИЕ </a:t>
            </a:r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algn="ctr" fontAlgn="t"/>
            <a:r>
              <a:rPr lang="ru-RU" sz="1100" dirty="0">
                <a:latin typeface="Arial" pitchFamily="34" charset="0"/>
                <a:cs typeface="Arial" pitchFamily="34" charset="0"/>
              </a:rPr>
              <a:t>о создании специальных условий для получения образования обучающемуся с ограниченными возможностями здоровья,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инвалидностью</a:t>
            </a:r>
          </a:p>
          <a:p>
            <a:pPr algn="ctr" fontAlgn="t"/>
            <a:r>
              <a:rPr lang="ru-RU" sz="1100" dirty="0" smtClean="0">
                <a:latin typeface="Arial" pitchFamily="34" charset="0"/>
                <a:cs typeface="Arial" pitchFamily="34" charset="0"/>
              </a:rPr>
              <a:t>№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_________ от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___________</a:t>
            </a:r>
          </a:p>
          <a:p>
            <a:pPr algn="ctr" fontAlgn="t"/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1100" dirty="0">
                <a:latin typeface="Arial" pitchFamily="34" charset="0"/>
                <a:cs typeface="Arial" pitchFamily="34" charset="0"/>
              </a:rPr>
              <a:t>Ф.И.О. ребенка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:______________________________________________________________________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/>
            </a:r>
            <a:br>
              <a:rPr lang="ru-RU" sz="1100" dirty="0">
                <a:latin typeface="Arial" pitchFamily="34" charset="0"/>
                <a:cs typeface="Arial" pitchFamily="34" charset="0"/>
              </a:rPr>
            </a:br>
            <a:r>
              <a:rPr lang="ru-RU" sz="1100" dirty="0">
                <a:latin typeface="Arial" pitchFamily="34" charset="0"/>
                <a:cs typeface="Arial" pitchFamily="34" charset="0"/>
              </a:rPr>
              <a:t>Дата рождения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:______________________________________________________________________</a:t>
            </a:r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1100" dirty="0">
                <a:latin typeface="Arial" pitchFamily="34" charset="0"/>
                <a:cs typeface="Arial" pitchFamily="34" charset="0"/>
              </a:rPr>
              <a:t>Образовательная программа: 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_________________________________________________________</a:t>
            </a:r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1100" dirty="0" smtClean="0">
                <a:latin typeface="Arial" pitchFamily="34" charset="0"/>
                <a:cs typeface="Arial" pitchFamily="34" charset="0"/>
              </a:rPr>
              <a:t>Уровень образования: ________________________________________________________________</a:t>
            </a:r>
          </a:p>
          <a:p>
            <a:pPr fontAlgn="t"/>
            <a:r>
              <a:rPr lang="ru-RU" sz="1100" dirty="0" smtClean="0">
                <a:latin typeface="Arial" pitchFamily="34" charset="0"/>
                <a:cs typeface="Arial" pitchFamily="34" charset="0"/>
              </a:rPr>
              <a:t>Вариант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: 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___________________________________________________________________________</a:t>
            </a:r>
          </a:p>
          <a:p>
            <a:pPr fontAlgn="t"/>
            <a:r>
              <a:rPr lang="ru-RU" sz="1100" dirty="0" smtClean="0">
                <a:latin typeface="Arial" pitchFamily="34" charset="0"/>
                <a:cs typeface="Arial" pitchFamily="34" charset="0"/>
              </a:rPr>
              <a:t>Реализация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образовательной программы с применением электронного обучения и дистанционных образовательных технологий: при отсутствии медицинских противопоказаний</a:t>
            </a:r>
          </a:p>
          <a:p>
            <a:pPr fontAlgn="t"/>
            <a:r>
              <a:rPr lang="ru-RU" sz="1100" dirty="0" smtClean="0">
                <a:latin typeface="Arial" pitchFamily="34" charset="0"/>
                <a:cs typeface="Arial" pitchFamily="34" charset="0"/>
              </a:rPr>
              <a:t>Специальные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методы обучения: 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_______________________________________________________</a:t>
            </a:r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1100" dirty="0">
                <a:latin typeface="Arial" pitchFamily="34" charset="0"/>
                <a:cs typeface="Arial" pitchFamily="34" charset="0"/>
              </a:rPr>
              <a:t>Специальные учебники/учебные пособия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:________________________________________________</a:t>
            </a:r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1100" dirty="0">
                <a:latin typeface="Arial" pitchFamily="34" charset="0"/>
                <a:cs typeface="Arial" pitchFamily="34" charset="0"/>
              </a:rPr>
              <a:t>Специальные технические средства обучения: 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___________________________________________</a:t>
            </a:r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1100" dirty="0">
                <a:latin typeface="Arial" pitchFamily="34" charset="0"/>
                <a:cs typeface="Arial" pitchFamily="34" charset="0"/>
              </a:rPr>
              <a:t>Специальные условия организации среды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:_______________________________________________</a:t>
            </a:r>
          </a:p>
          <a:p>
            <a:pPr fontAlgn="t"/>
            <a:r>
              <a:rPr lang="ru-RU" sz="1100" dirty="0">
                <a:latin typeface="Arial" pitchFamily="34" charset="0"/>
                <a:cs typeface="Arial" pitchFamily="34" charset="0"/>
              </a:rPr>
              <a:t>Организация пространства: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___________________________________________________________</a:t>
            </a:r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1100" dirty="0" err="1">
                <a:latin typeface="Arial" pitchFamily="34" charset="0"/>
                <a:cs typeface="Arial" pitchFamily="34" charset="0"/>
              </a:rPr>
              <a:t>Тьюторское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 сопровождение: 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___________________________________________________________</a:t>
            </a:r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1100" dirty="0">
                <a:latin typeface="Arial" pitchFamily="34" charset="0"/>
                <a:cs typeface="Arial" pitchFamily="34" charset="0"/>
              </a:rPr>
              <a:t>Направления коррекционной работы:</a:t>
            </a:r>
          </a:p>
          <a:p>
            <a:pPr fontAlgn="t"/>
            <a:r>
              <a:rPr lang="ru-RU" sz="1100" dirty="0">
                <a:latin typeface="Arial" pitchFamily="34" charset="0"/>
                <a:cs typeface="Arial" pitchFamily="34" charset="0"/>
              </a:rPr>
              <a:t>Педагог-психолог: 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____________________________________________________________________</a:t>
            </a:r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1100" dirty="0">
                <a:latin typeface="Arial" pitchFamily="34" charset="0"/>
                <a:cs typeface="Arial" pitchFamily="34" charset="0"/>
              </a:rPr>
              <a:t>Учитель-логопед: 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____________________________________________________________________</a:t>
            </a:r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1100" dirty="0" smtClean="0">
                <a:latin typeface="Arial" pitchFamily="34" charset="0"/>
                <a:cs typeface="Arial" pitchFamily="34" charset="0"/>
              </a:rPr>
              <a:t>Социальный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педагог: 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_________________________________________________________________</a:t>
            </a:r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1100" dirty="0">
                <a:latin typeface="Arial" pitchFamily="34" charset="0"/>
                <a:cs typeface="Arial" pitchFamily="34" charset="0"/>
              </a:rPr>
              <a:t>Другие условия: 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_____________________________________________________________________</a:t>
            </a:r>
            <a:endParaRPr lang="ru-RU" sz="1100" dirty="0">
              <a:latin typeface="Arial" pitchFamily="34" charset="0"/>
              <a:cs typeface="Arial" pitchFamily="34" charset="0"/>
            </a:endParaRPr>
          </a:p>
          <a:p>
            <a:r>
              <a:rPr lang="ru-RU" sz="1100" dirty="0">
                <a:latin typeface="Arial" pitchFamily="34" charset="0"/>
                <a:cs typeface="Arial" pitchFamily="34" charset="0"/>
              </a:rPr>
              <a:t>Дата повторного прохождения ПМПК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:____________________________________________________</a:t>
            </a:r>
            <a:endParaRPr lang="ru-RU" sz="1100" dirty="0">
              <a:latin typeface="Arial" pitchFamily="34" charset="0"/>
              <a:cs typeface="Arial" pitchFamily="34" charset="0"/>
            </a:endParaRPr>
          </a:p>
          <a:p>
            <a:r>
              <a:rPr lang="ru-RU" sz="1100" dirty="0">
                <a:latin typeface="Arial" pitchFamily="34" charset="0"/>
                <a:cs typeface="Arial" pitchFamily="34" charset="0"/>
              </a:rPr>
              <a:t>Руководитель ПМПК:</a:t>
            </a:r>
            <a:br>
              <a:rPr lang="ru-RU" sz="1100" dirty="0">
                <a:latin typeface="Arial" pitchFamily="34" charset="0"/>
                <a:cs typeface="Arial" pitchFamily="34" charset="0"/>
              </a:rPr>
            </a:br>
            <a:r>
              <a:rPr lang="ru-RU" sz="1100" dirty="0">
                <a:latin typeface="Arial" pitchFamily="34" charset="0"/>
                <a:cs typeface="Arial" pitchFamily="34" charset="0"/>
              </a:rPr>
              <a:t>Педагог-психолог: </a:t>
            </a:r>
            <a:br>
              <a:rPr lang="ru-RU" sz="1100" dirty="0">
                <a:latin typeface="Arial" pitchFamily="34" charset="0"/>
                <a:cs typeface="Arial" pitchFamily="34" charset="0"/>
              </a:rPr>
            </a:br>
            <a:r>
              <a:rPr lang="ru-RU" sz="1100" dirty="0">
                <a:latin typeface="Arial" pitchFamily="34" charset="0"/>
                <a:cs typeface="Arial" pitchFamily="34" charset="0"/>
              </a:rPr>
              <a:t>Учитель-логопед:</a:t>
            </a:r>
            <a:br>
              <a:rPr lang="ru-RU" sz="1100" dirty="0">
                <a:latin typeface="Arial" pitchFamily="34" charset="0"/>
                <a:cs typeface="Arial" pitchFamily="34" charset="0"/>
              </a:rPr>
            </a:br>
            <a:r>
              <a:rPr lang="ru-RU" sz="1100" dirty="0">
                <a:latin typeface="Arial" pitchFamily="34" charset="0"/>
                <a:cs typeface="Arial" pitchFamily="34" charset="0"/>
              </a:rPr>
              <a:t>Учитель-дефектолог: </a:t>
            </a:r>
            <a:br>
              <a:rPr lang="ru-RU" sz="1100" dirty="0">
                <a:latin typeface="Arial" pitchFamily="34" charset="0"/>
                <a:cs typeface="Arial" pitchFamily="34" charset="0"/>
              </a:rPr>
            </a:br>
            <a:r>
              <a:rPr lang="ru-RU" sz="1100" dirty="0">
                <a:latin typeface="Arial" pitchFamily="34" charset="0"/>
                <a:cs typeface="Arial" pitchFamily="34" charset="0"/>
              </a:rPr>
              <a:t>Социальный педагог: </a:t>
            </a:r>
          </a:p>
          <a:p>
            <a:pPr fontAlgn="t"/>
            <a:r>
              <a:rPr lang="ru-RU" sz="1100" dirty="0">
                <a:latin typeface="Arial" pitchFamily="34" charset="0"/>
                <a:cs typeface="Arial" pitchFamily="34" charset="0"/>
              </a:rPr>
              <a:t/>
            </a:r>
            <a:br>
              <a:rPr lang="ru-RU" sz="1100" dirty="0">
                <a:latin typeface="Arial" pitchFamily="34" charset="0"/>
                <a:cs typeface="Arial" pitchFamily="34" charset="0"/>
              </a:rPr>
            </a:br>
            <a:r>
              <a:rPr lang="ru-RU" sz="1100" dirty="0" smtClean="0">
                <a:latin typeface="Arial" pitchFamily="34" charset="0"/>
                <a:cs typeface="Arial" pitchFamily="34" charset="0"/>
              </a:rPr>
              <a:t>Дата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выдачи рекомендаций ПМПК: _________________________</a:t>
            </a:r>
          </a:p>
          <a:p>
            <a:r>
              <a:rPr lang="ru-RU" sz="1100" dirty="0">
                <a:latin typeface="Arial" pitchFamily="34" charset="0"/>
                <a:cs typeface="Arial" pitchFamily="34" charset="0"/>
              </a:rPr>
              <a:t>С рекомендациями ознакомлен(а). Копия заключения получена.</a:t>
            </a:r>
          </a:p>
          <a:p>
            <a:r>
              <a:rPr lang="ru-RU" sz="1100" dirty="0">
                <a:latin typeface="Arial" pitchFamily="34" charset="0"/>
                <a:cs typeface="Arial" pitchFamily="34" charset="0"/>
              </a:rPr>
              <a:t>______________________________________  (______________________________)</a:t>
            </a:r>
            <a:br>
              <a:rPr lang="ru-RU" sz="1100" dirty="0">
                <a:latin typeface="Arial" pitchFamily="34" charset="0"/>
                <a:cs typeface="Arial" pitchFamily="34" charset="0"/>
              </a:rPr>
            </a:br>
            <a:r>
              <a:rPr lang="ru-RU" sz="1100" dirty="0">
                <a:latin typeface="Arial" pitchFamily="34" charset="0"/>
                <a:cs typeface="Arial" pitchFamily="34" charset="0"/>
              </a:rPr>
              <a:t>(подпись родителя (законного представителя)	                  (расшифровка)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225962" y="720128"/>
            <a:ext cx="898971" cy="269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 5.1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63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848" y="1412776"/>
            <a:ext cx="7807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>
                <a:latin typeface="Arial" pitchFamily="34" charset="0"/>
                <a:cs typeface="Arial" pitchFamily="34" charset="0"/>
              </a:rPr>
              <a:t>п. 16, ст. 2 Федерального закона РФ от 29 декабря 2012 г. № 273-ФЗ «Об образовании в РФ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»</a:t>
            </a:r>
            <a:endParaRPr lang="ru-RU" sz="1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7744" y="188640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Заключение ПМПК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0481" y="2282249"/>
            <a:ext cx="8527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Предоставление специальных условий образования обучающемуся с ограниченными возможностями здоровья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9569" y="3037751"/>
            <a:ext cx="8568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Образовательная программа: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Адаптированная основная общеобразовательная программа для обучающихся тяжелыми нарушениями речи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9569" y="4221088"/>
            <a:ext cx="8148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Приказ Министерства образования и науки РФ от 19 декабря 2014 г. №1598 «Об утверждении ФГОС НОО обучающихся с ОВЗ»</a:t>
            </a:r>
            <a:r>
              <a:rPr lang="ru-RU" sz="1400" dirty="0" smtClean="0"/>
              <a:t>,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приложение 5</a:t>
            </a:r>
          </a:p>
          <a:p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Письмо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Министерства просвещения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РФ от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14 августа 2020 г. № ВБ-1612/07 «О программах основного общего образования»</a:t>
            </a:r>
          </a:p>
        </p:txBody>
      </p:sp>
      <p:pic>
        <p:nvPicPr>
          <p:cNvPr id="12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80" y="188640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4741" y="2276872"/>
            <a:ext cx="8321454" cy="16999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13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  <p:pic>
        <p:nvPicPr>
          <p:cNvPr id="3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80" y="188640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343011"/>
            <a:ext cx="8685048" cy="9210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267744" y="188640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Заключение ПМПК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340768"/>
            <a:ext cx="90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Уровень образования: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дошкольный, начальный общий, основной общий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Вариант и срок реализации программы: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Вариант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604932"/>
              </p:ext>
            </p:extLst>
          </p:nvPr>
        </p:nvGraphicFramePr>
        <p:xfrm>
          <a:off x="606897" y="2996952"/>
          <a:ext cx="8285582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652"/>
                <a:gridCol w="2219353"/>
                <a:gridCol w="4955577"/>
              </a:tblGrid>
              <a:tr h="1322826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АООП 5</a:t>
                      </a:r>
                    </a:p>
                    <a:p>
                      <a:endParaRPr lang="ru-RU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Вариант 5.1 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4 года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Обучающиеся с фонетико-фонематическим или фонематическим недоразвитием речи (при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дислалии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легкой степени выраженности дизартрии, заикании; </a:t>
                      </a:r>
                      <a:r>
                        <a:rPr lang="ru-RU" sz="1400" b="0" baseline="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ринолалия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с ОНР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IV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уровня, дети с нарушением чтения и письма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347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Вариант 5.2 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4 (5) года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u="sng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ru-RU" sz="1400" b="0" u="sng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отделение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обучающиеся с ОНР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-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уровня,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при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ринолалии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афазии, дизартрии, заикании,  имеющие нарушения чтения и письма.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u="sng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r>
                        <a:rPr lang="ru-RU" sz="1400" b="0" u="sng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отделение 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о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бучающиеся без ОНР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-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уровня, но с тяжелой степенью заикания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5887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188640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Заключение ПМПК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5229200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Приказ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Министерства образования и науки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РФ от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9 ноября 2015 г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. №1309 «Об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утверждении Порядка обеспечения условий доступности для инвалидов объектов и предоставляемых услуг в сфере образования, а также оказания им при этом необходимой помощи»</a:t>
            </a:r>
          </a:p>
        </p:txBody>
      </p:sp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8" y="54207"/>
            <a:ext cx="763326" cy="763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1044019"/>
            <a:ext cx="86409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6088" algn="just">
              <a:buFont typeface="Arial" pitchFamily="34" charset="0"/>
              <a:buChar char="•"/>
            </a:pPr>
            <a:r>
              <a:rPr lang="ru-RU" b="1" dirty="0">
                <a:latin typeface="Arial" pitchFamily="34" charset="0"/>
                <a:cs typeface="Arial" pitchFamily="34" charset="0"/>
              </a:rPr>
              <a:t>Реализация образовательной программы с применением электронного обучения и дистанционных образовательных технологий:</a:t>
            </a:r>
            <a:r>
              <a:rPr lang="ru-RU" dirty="0">
                <a:latin typeface="Arial" pitchFamily="34" charset="0"/>
                <a:cs typeface="Arial" pitchFamily="34" charset="0"/>
              </a:rPr>
              <a:t> при отсутствии медицинских противопоказаний</a:t>
            </a:r>
          </a:p>
          <a:p>
            <a:pPr indent="446088" algn="just">
              <a:buFont typeface="Arial" pitchFamily="34" charset="0"/>
              <a:buChar char="•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Специальные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методы обучения:</a:t>
            </a:r>
            <a:r>
              <a:rPr lang="ru-RU" dirty="0">
                <a:latin typeface="Arial" pitchFamily="34" charset="0"/>
                <a:cs typeface="Arial" pitchFamily="34" charset="0"/>
              </a:rPr>
              <a:t> в соответствии с программой</a:t>
            </a:r>
          </a:p>
          <a:p>
            <a:pPr indent="446088" algn="just">
              <a:buFont typeface="Arial" pitchFamily="34" charset="0"/>
              <a:buChar char="•"/>
            </a:pPr>
            <a:r>
              <a:rPr lang="ru-RU" b="1" dirty="0">
                <a:latin typeface="Arial" pitchFamily="34" charset="0"/>
                <a:cs typeface="Arial" pitchFamily="34" charset="0"/>
              </a:rPr>
              <a:t>Специальные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учебники: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базовые </a:t>
            </a:r>
            <a:r>
              <a:rPr lang="ru-RU" dirty="0">
                <a:latin typeface="Arial" pitchFamily="34" charset="0"/>
                <a:cs typeface="Arial" pitchFamily="34" charset="0"/>
              </a:rPr>
              <a:t>учебники для обучающихся, не имеющих ограничения здоровья</a:t>
            </a:r>
          </a:p>
          <a:p>
            <a:pPr indent="446088" algn="just">
              <a:buFont typeface="Arial" pitchFamily="34" charset="0"/>
              <a:buChar char="•"/>
            </a:pPr>
            <a:r>
              <a:rPr lang="ru-RU" b="1" dirty="0">
                <a:latin typeface="Arial" pitchFamily="34" charset="0"/>
                <a:cs typeface="Arial" pitchFamily="34" charset="0"/>
              </a:rPr>
              <a:t>Специальные учебные пособия:</a:t>
            </a:r>
            <a:r>
              <a:rPr lang="ru-RU" dirty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требуются</a:t>
            </a:r>
          </a:p>
          <a:p>
            <a:pPr indent="446088" algn="just">
              <a:buFont typeface="Arial" pitchFamily="34" charset="0"/>
              <a:buChar char="•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Специальные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технические средства обучения:</a:t>
            </a:r>
            <a:r>
              <a:rPr lang="ru-RU" dirty="0">
                <a:latin typeface="Arial" pitchFamily="34" charset="0"/>
                <a:cs typeface="Arial" pitchFamily="34" charset="0"/>
              </a:rPr>
              <a:t> видеопроекционное оборудование / специальные компьютерные инструменты обучения / специальные компьютерные программы по диагностике и коррекции нарушений речи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044019"/>
            <a:ext cx="8712968" cy="31050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42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188640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Заключение ПМПК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0140" y="2708920"/>
            <a:ext cx="83529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6575" algn="just"/>
            <a:r>
              <a:rPr lang="ru-RU" dirty="0" err="1" smtClean="0">
                <a:latin typeface="Arial" pitchFamily="34" charset="0"/>
                <a:cs typeface="Arial" pitchFamily="34" charset="0"/>
              </a:rPr>
              <a:t>Тьютор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является педагогическим работником, который обеспечивает индивидуализацию учебного процесса для обучающегося с ОВЗ и (или) инвалидностью, участвует в реализации АОП, анализирует достижение,  подтверждение обучающимся с ОВЗ и (или) инвалидностью уровней образования (образовательных цензов), осуществляет взаимодействие с участниками образовательного процесса, в который включен ребенок с ОВЗ и (или) инвалидностью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(Письмо Министерства просвещения России от 20 февраля 2019 г. № ТС-551/07 «О сопровождении образования обучающихся с ОВЗ и инвалидностью»).</a:t>
            </a:r>
          </a:p>
          <a:p>
            <a:pPr indent="536575"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Приказом Минтруда России от 10 января 2017 г. № 10н утвержден профессиональный стандарт «Специалист в области воспитания»,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одной из трудовых функций которого является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тьюторское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сопровождение обучающегося с инвалидностью и (или) ОВЗ.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22" y="353921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02130" y="1355656"/>
            <a:ext cx="8394326" cy="64633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 smtClean="0"/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Тьюторское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сопровождение:</a:t>
            </a:r>
            <a:r>
              <a:rPr lang="ru-RU" dirty="0">
                <a:latin typeface="Arial" pitchFamily="34" charset="0"/>
                <a:cs typeface="Arial" pitchFamily="34" charset="0"/>
              </a:rPr>
              <a:t> осуществление общего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тьюторского</a:t>
            </a:r>
            <a:r>
              <a:rPr lang="ru-RU" dirty="0">
                <a:latin typeface="Arial" pitchFamily="34" charset="0"/>
                <a:cs typeface="Arial" pitchFamily="34" charset="0"/>
              </a:rPr>
              <a:t> сопровождения реализации АООП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81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792" y="3781494"/>
            <a:ext cx="865373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6575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Организация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проведения групповых коррекционных занятий в образовательной организации опосредована актуальным уровнем развития ребенка с ОВЗ или группы детей со сходным психофизическим развитием.</a:t>
            </a:r>
          </a:p>
          <a:p>
            <a:pPr indent="536575" algn="just"/>
            <a:r>
              <a:rPr lang="ru-RU" sz="1600" dirty="0">
                <a:latin typeface="Arial" pitchFamily="34" charset="0"/>
                <a:cs typeface="Arial" pitchFamily="34" charset="0"/>
              </a:rPr>
              <a:t>Если ребенок с ОВЗ получает образование в соответствии с ФГОС НОО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ОВЗ,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то основное содержание коррекционно-развивающей работы обозначено в адаптированной основной образовательной программе, рекомендованной ПМПК.</a:t>
            </a:r>
          </a:p>
          <a:p>
            <a:pPr indent="536575" algn="just"/>
            <a:r>
              <a:rPr lang="ru-RU" sz="1600" dirty="0">
                <a:latin typeface="Arial" pitchFamily="34" charset="0"/>
                <a:cs typeface="Arial" pitchFamily="34" charset="0"/>
              </a:rPr>
              <a:t>Данное содержание может быть расширено психолого-педагогическим консилиумом образовательной организации за счет указания на необходимость коррекции отмеченных специалистами ПМПК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дезадаптирующих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ребенка с ОВЗ и (или) инвалидностью особенностей моторики, речи, коммуникаций, а также патологических привычек.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67744" y="188640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Заключение ПМПК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8792" y="1196752"/>
            <a:ext cx="86537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Направления коррекционной работы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Педагог-психолог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:</a:t>
            </a:r>
            <a:r>
              <a:rPr lang="ru-RU" dirty="0">
                <a:latin typeface="Arial" pitchFamily="34" charset="0"/>
                <a:cs typeface="Arial" pitchFamily="34" charset="0"/>
              </a:rPr>
              <a:t> развитие учебной мотивации, помощь в адаптации к условиям школьной среды, развитие компетенций коммуникативной сферы, развитие произвольной регуляции деятельности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b="1" dirty="0">
                <a:latin typeface="Arial" pitchFamily="34" charset="0"/>
                <a:cs typeface="Arial" pitchFamily="34" charset="0"/>
              </a:rPr>
              <a:t>Учитель-логопед:</a:t>
            </a:r>
            <a:r>
              <a:rPr lang="ru-RU" dirty="0">
                <a:latin typeface="Arial" pitchFamily="34" charset="0"/>
                <a:cs typeface="Arial" pitchFamily="34" charset="0"/>
              </a:rPr>
              <a:t> коррекция и развитие всех компонентов речи, профилактика нарушений письма и чтения, накопление и активизация словаря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b="1" dirty="0">
                <a:latin typeface="Arial" pitchFamily="34" charset="0"/>
                <a:cs typeface="Arial" pitchFamily="34" charset="0"/>
              </a:rPr>
              <a:t>Социальный педагог: </a:t>
            </a:r>
            <a:r>
              <a:rPr lang="ru-RU" dirty="0">
                <a:latin typeface="Arial" pitchFamily="34" charset="0"/>
                <a:cs typeface="Arial" pitchFamily="34" charset="0"/>
              </a:rPr>
              <a:t>координация взаимодействия субъектов образовательного процесса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8792" y="1196752"/>
            <a:ext cx="8653738" cy="25847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00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0122" y="1412776"/>
            <a:ext cx="861035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latin typeface="Arial" pitchFamily="34" charset="0"/>
                <a:cs typeface="Arial" pitchFamily="34" charset="0"/>
              </a:rPr>
              <a:t>Организация пространства:</a:t>
            </a:r>
            <a:r>
              <a:rPr lang="ru-RU" dirty="0">
                <a:latin typeface="Arial" pitchFamily="34" charset="0"/>
                <a:cs typeface="Arial" pitchFamily="34" charset="0"/>
              </a:rPr>
              <a:t> в соответствии с ФГОС НОО ОВЗ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Другие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условия:</a:t>
            </a:r>
            <a:r>
              <a:rPr lang="ru-RU" dirty="0">
                <a:latin typeface="Arial" pitchFamily="34" charset="0"/>
                <a:cs typeface="Arial" pitchFamily="34" charset="0"/>
              </a:rPr>
              <a:t> в соответствии с индивидуальной программой реабилитации (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абилитации</a:t>
            </a:r>
            <a:r>
              <a:rPr lang="ru-RU" dirty="0">
                <a:latin typeface="Arial" pitchFamily="34" charset="0"/>
                <a:cs typeface="Arial" pitchFamily="34" charset="0"/>
              </a:rPr>
              <a:t>) инвалида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pPr indent="536575" algn="just"/>
            <a:r>
              <a:rPr lang="ru-RU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dirty="0">
                <a:latin typeface="Arial" pitchFamily="34" charset="0"/>
                <a:cs typeface="Arial" pitchFamily="34" charset="0"/>
              </a:rPr>
              <a:t>заключении ПМПК предусмотрены в случае необходимости и другие специальные условия, необходимые для усвоения рекомендованной АОП ребенком с ОВЗ:</a:t>
            </a:r>
          </a:p>
          <a:p>
            <a:pPr indent="536575" algn="just"/>
            <a:r>
              <a:rPr lang="ru-RU" dirty="0">
                <a:latin typeface="Arial" pitchFamily="34" charset="0"/>
                <a:cs typeface="Arial" pitchFamily="34" charset="0"/>
              </a:rPr>
              <a:t>- необходимость медицинского контроля за состоянием ребенка;</a:t>
            </a:r>
          </a:p>
          <a:p>
            <a:pPr indent="536575" algn="just"/>
            <a:r>
              <a:rPr lang="ru-RU" dirty="0">
                <a:latin typeface="Arial" pitchFamily="34" charset="0"/>
                <a:cs typeface="Arial" pitchFamily="34" charset="0"/>
              </a:rPr>
              <a:t>- соблюдение охранительного режима;</a:t>
            </a:r>
          </a:p>
          <a:p>
            <a:pPr indent="536575" algn="just"/>
            <a:r>
              <a:rPr lang="ru-RU" dirty="0">
                <a:latin typeface="Arial" pitchFamily="34" charset="0"/>
                <a:cs typeface="Arial" pitchFamily="34" charset="0"/>
              </a:rPr>
              <a:t>- дозирование учебной нагрузки;</a:t>
            </a:r>
          </a:p>
          <a:p>
            <a:pPr indent="536575" algn="just"/>
            <a:r>
              <a:rPr lang="ru-RU" dirty="0">
                <a:latin typeface="Arial" pitchFamily="34" charset="0"/>
                <a:cs typeface="Arial" pitchFamily="34" charset="0"/>
              </a:rPr>
              <a:t>- организация технического обеспечения и организация условий, рекомендованных лечащим врачом ребенка с ОВЗ и врачебной комиссией лечебно-профилактического учреждения, в котором обследован ребенок с ОВЗ, лечится или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диспансерно</a:t>
            </a:r>
            <a:r>
              <a:rPr lang="ru-RU" dirty="0">
                <a:latin typeface="Arial" pitchFamily="34" charset="0"/>
                <a:cs typeface="Arial" pitchFamily="34" charset="0"/>
              </a:rPr>
              <a:t> наблюдается.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67744" y="188640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Заключение ПМПК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22" y="353921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10122" y="1412776"/>
            <a:ext cx="8466334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52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735944"/>
              </p:ext>
            </p:extLst>
          </p:nvPr>
        </p:nvGraphicFramePr>
        <p:xfrm>
          <a:off x="251520" y="1556792"/>
          <a:ext cx="8784722" cy="4011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/>
                <a:gridCol w="1944216"/>
                <a:gridCol w="5040306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Категории детей с ОВЗ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997" marR="359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Варианты программ ФГОС НОО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ОВЗ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997" marR="359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Сроки прохождения повторного комплексного обследования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997" marR="359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5988"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Обучающиеся с тяжелыми нарушениями речи (ТНР)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997" marR="359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Вариант 5.1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 устойчивой неуспеваемости по нескольким предметам и  сопутствующих трудностях психосоциальной адаптации не позже, чем через год после начала освоения адаптированной программы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или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 желанию родителей (законных представителей)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662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Вариант 5.2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 окончании первой образовательной ступени, при устойчивых трудностях овладения рекомендованной образовательной программы, но не позже чем через год после начала освоения адаптированной программы или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 желанию родителей (законных представителей)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43862" y="732468"/>
            <a:ext cx="79923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Срок проведения обследования с целью подтверждения ранее данных комиссией рекомендаций: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7744" y="188640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Заключение ПМПК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17" y="237560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8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628800"/>
            <a:ext cx="727280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Заключение ПМПК </a:t>
            </a:r>
          </a:p>
          <a:p>
            <a:pPr algn="ctr"/>
            <a:r>
              <a:rPr lang="ru-RU" sz="4400" dirty="0" smtClean="0">
                <a:latin typeface="Arial" pitchFamily="34" charset="0"/>
                <a:cs typeface="Arial" pitchFamily="34" charset="0"/>
              </a:rPr>
              <a:t>о создании специальных условий при проведении ГИА 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21" y="188640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577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032" y="73035"/>
            <a:ext cx="8712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Особенности комплексного обследования обучающихся с тяжелыми нарушениями речи специалистами ПМПК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630798757"/>
              </p:ext>
            </p:extLst>
          </p:nvPr>
        </p:nvGraphicFramePr>
        <p:xfrm>
          <a:off x="467544" y="2132856"/>
          <a:ext cx="8280920" cy="3412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70" y="73035"/>
            <a:ext cx="638490" cy="638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97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2208" y="160110"/>
            <a:ext cx="7818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Федеральные и региональные  документы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21" y="188640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08965" y="1160930"/>
            <a:ext cx="8772613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Федеральный закон от 29 декабря 2012 г. № 273-ФЗ «Об образовании в Российской Федерации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»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Приказ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Минпросвещения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России,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Рособрнадзора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от 7 ноября 2018 г. № 189/1513 «Об утверждении порядка проведения государственной итоговой аттестации по образовательным программам основного общего образования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»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Приказ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Минпросвещения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России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№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104,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Рособрнадзора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№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306 от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16 марта 2021 г. «Об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особенностях проведения государственной итоговой аттестации по образовательным программам основного общего образования в 2021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году»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>
                <a:latin typeface="Arial" pitchFamily="34" charset="0"/>
                <a:cs typeface="Arial" pitchFamily="34" charset="0"/>
              </a:rPr>
            </a:br>
            <a:r>
              <a:rPr lang="ru-RU" sz="1600" dirty="0">
                <a:latin typeface="Arial" pitchFamily="34" charset="0"/>
                <a:cs typeface="Arial" pitchFamily="34" charset="0"/>
              </a:rPr>
              <a:t>(Зарегистрировано в Минюсте России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2 апреля 2021 г. №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62970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Письмо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Рособрнадзора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от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29 декабря 2018 г. № 10-987 «О направлении методических документов, рекомендуемых к использованию при организации и проведении ГИА по образовательным программам основного общего и среднего общего образования в 2019 году»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Приказ Департамента образования и науки Курганской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области от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15 декабря 2020 г. № 05-151 «Об определении минимального количества баллов за выполнение итогового собеседования для отдельной категории участников итогового собеседования по русскому языку в 2021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году»</a:t>
            </a:r>
          </a:p>
          <a:p>
            <a:pPr marL="34290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Письмо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Департамента образования и науки Курганской области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от 16 марта 2021 г.   № исх. 08-01247/21 «О рекомендациях на особые условия ГИА»</a:t>
            </a:r>
          </a:p>
          <a:p>
            <a:pPr marL="342900" indent="-342900" algn="just">
              <a:spcBef>
                <a:spcPts val="1200"/>
              </a:spcBef>
              <a:buFont typeface="+mj-lt"/>
              <a:buAutoNum type="arabicPeriod"/>
            </a:pP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54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5860" y="1142747"/>
            <a:ext cx="841461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Предметные результаты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освоения АООП для обучающихся с ТНР соответствуют предметным результатам освоения основной общеобразовательной программы.</a:t>
            </a:r>
          </a:p>
          <a:p>
            <a:pPr algn="just"/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Личностные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результаты 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indent="536575" algn="just"/>
            <a:r>
              <a:rPr lang="ru-RU" sz="1400" dirty="0">
                <a:latin typeface="Arial" pitchFamily="34" charset="0"/>
                <a:cs typeface="Arial" pitchFamily="34" charset="0"/>
              </a:rPr>
              <a:t>Личностные результаты освоения всех образовательных областей и учебных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дисциплин: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lvl="0" indent="536575" algn="just">
              <a:buFont typeface="Arial" pitchFamily="34" charset="0"/>
              <a:buChar char="‒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овладение навыками коммуникации и принятыми формами социального взаимодействия, в том числе с использованием социальных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сетей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lvl="0" indent="536575" algn="just">
              <a:buFont typeface="Arial" pitchFamily="34" charset="0"/>
              <a:buChar char="‒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владение навыками сотрудничества со взрослыми и сверстниками в различных коммуникативных ситуациях, умением не создавать конфликты, находить компромисс в спорных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ситуациях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lvl="0" indent="536575" algn="just">
              <a:buFont typeface="Arial" pitchFamily="34" charset="0"/>
              <a:buChar char="‒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овладение навыком самооценки, в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частности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оценки речевой продукции в процессе речевого общения; способность к самооценке на основе наблюдения за собственной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речью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lvl="0" indent="536575" algn="just">
              <a:buFont typeface="Arial" pitchFamily="34" charset="0"/>
              <a:buChar char="‒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развитие адекватных представлений о собственных возможностях, стремление к речевому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самосовершенствованию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indent="536575" algn="just"/>
            <a:r>
              <a:rPr lang="ru-RU" sz="1400" b="1" dirty="0">
                <a:latin typeface="Arial" pitchFamily="34" charset="0"/>
                <a:cs typeface="Arial" pitchFamily="34" charset="0"/>
              </a:rPr>
              <a:t> 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400" b="1" dirty="0" err="1" smtClean="0">
                <a:latin typeface="Arial" pitchFamily="34" charset="0"/>
                <a:cs typeface="Arial" pitchFamily="34" charset="0"/>
              </a:rPr>
              <a:t>Метапредметные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результаты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indent="536575" algn="just"/>
            <a:r>
              <a:rPr lang="ru-RU" sz="1400" i="1" dirty="0" err="1">
                <a:latin typeface="Arial" pitchFamily="34" charset="0"/>
                <a:cs typeface="Arial" pitchFamily="34" charset="0"/>
              </a:rPr>
              <a:t>Метапредметные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 результаты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освоения всех образовательных областей и учебных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дисциплин: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lvl="0" indent="536575" algn="just">
              <a:buFont typeface="Arial" pitchFamily="34" charset="0"/>
              <a:buChar char="‒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способность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использовать русский и родной язык как средство получения знаний по другим учебным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предметам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lvl="0" indent="536575" algn="just">
              <a:buFont typeface="Arial" pitchFamily="34" charset="0"/>
              <a:buChar char="‒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умение планировать, контролировать и оценивать учебные действия в соответствии с поставленной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задачей, уметь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пользоваться справочной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литературой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lvl="0" indent="536575" algn="just">
              <a:buFont typeface="Arial" pitchFamily="34" charset="0"/>
              <a:buChar char="‒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воспроизводить текст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по плану, пересказу, изложению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lvl="0" indent="536575" algn="just">
              <a:buFont typeface="Arial" pitchFamily="34" charset="0"/>
              <a:buChar char="‒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создавать тексты различных стилей и жанров (устно и письменно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lvl="0" indent="536575" algn="just">
              <a:buFont typeface="Arial" pitchFamily="34" charset="0"/>
              <a:buChar char="‒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излагать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свои мысли в устной и письменной форме, соблюдать нормы построения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текста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33244" y="160200"/>
            <a:ext cx="8738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Итоги освоения образовательной программы обучающимися с ТНР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01514"/>
            <a:ext cx="547079" cy="54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24452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302639"/>
              </p:ext>
            </p:extLst>
          </p:nvPr>
        </p:nvGraphicFramePr>
        <p:xfrm>
          <a:off x="179512" y="1019720"/>
          <a:ext cx="8784976" cy="53629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52528"/>
                <a:gridCol w="403244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документа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Примечание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6566">
                <a:tc>
                  <a:txBody>
                    <a:bodyPr/>
                    <a:lstStyle/>
                    <a:p>
                      <a:pPr marL="92075" indent="0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 Заявление — на бланке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ПМПК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Бланки выдаются при подаче документов. При скачивании бланков и заполнении их дома необходимо указывать дату фактической подачи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документов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8208">
                <a:tc>
                  <a:txBody>
                    <a:bodyPr/>
                    <a:lstStyle/>
                    <a:p>
                      <a:pPr marL="92075" indent="0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 Согласие на обработку персональных данных — на бланке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ПМПК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283">
                <a:tc>
                  <a:txBody>
                    <a:bodyPr/>
                    <a:lstStyle/>
                    <a:p>
                      <a:pPr marL="92075" indent="0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 Паспорт участника ГИА и его </a:t>
                      </a:r>
                      <a:r>
                        <a:rPr lang="ru-RU" sz="1800" b="0" u="sng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ксерокопия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Ксерокопия страниц 2-3 и данных о 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регистрации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3098">
                <a:tc>
                  <a:txBody>
                    <a:bodyPr/>
                    <a:lstStyle/>
                    <a:p>
                      <a:pPr marL="92075" indent="0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 Паспорт  (или иной документ, удостоверяющий личность) 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родителя (законного представителя)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 подаче документов, сопровождении ребенка на обследование и получении копии заключения на заседании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ПМПК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9849">
                <a:tc>
                  <a:txBody>
                    <a:bodyPr/>
                    <a:lstStyle/>
                    <a:p>
                      <a:pPr marL="92075" indent="0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 Документ, подтверждающий полномочия по представлению интересов участника ГИА, и его </a:t>
                      </a:r>
                      <a:r>
                        <a:rPr lang="ru-RU" sz="1800" b="0" u="sng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ксерокопия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Для родителей 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свидетельство о рождении ребенка; для опекунов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-документ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подтверждающий установление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опеки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87204" y="116633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Перечень документов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548821"/>
              </p:ext>
            </p:extLst>
          </p:nvPr>
        </p:nvGraphicFramePr>
        <p:xfrm>
          <a:off x="207084" y="858526"/>
          <a:ext cx="8784976" cy="5361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3766"/>
                <a:gridCol w="4661210"/>
              </a:tblGrid>
              <a:tr h="1266671"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Заверенная директором ОО копия приказа об организации индивидуального обучения на 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дому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наличии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0004"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Психолого-педагогическая характеристика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обучающегося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Должна быть выдана в текущем учебном году, подписана директором, с печатью </a:t>
                      </a:r>
                      <a:r>
                        <a:rPr lang="ru-RU" sz="18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ОО</a:t>
                      </a:r>
                      <a:endParaRPr lang="ru-RU" sz="18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09983"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Выписка из истории развития ребенка с заключениями врачей, наблюдающих ребенка в медицинской организации по месту жительства /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регистрации (отоларинголог,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офтальмолог)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Должна быть выдана в текущем учебном году, на официальном бланке и с печатью медицинской </a:t>
                      </a:r>
                      <a:r>
                        <a:rPr lang="ru-RU" sz="18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организации.</a:t>
                      </a:r>
                      <a:endParaRPr lang="ru-RU" sz="18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9. Заключение психиатра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Для обучающихся с ТНР</a:t>
                      </a:r>
                      <a:endParaRPr lang="ru-RU" sz="18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 Заключение невролога и психиатра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Для обучающихся с заиканием</a:t>
                      </a:r>
                      <a:endParaRPr lang="ru-RU" sz="18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87204" y="116633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Перечень документов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7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513875"/>
              </p:ext>
            </p:extLst>
          </p:nvPr>
        </p:nvGraphicFramePr>
        <p:xfrm>
          <a:off x="279092" y="1628800"/>
          <a:ext cx="8640960" cy="37056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1329347">
                <a:tc>
                  <a:txBody>
                    <a:bodyPr/>
                    <a:lstStyle/>
                    <a:p>
                      <a:pPr marL="92075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11. </a:t>
                      </a: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Заключение медицинской организации о том, что ребенок нуждается в обучении на дому по медицинским показаниям, и его </a:t>
                      </a:r>
                      <a:r>
                        <a:rPr lang="ru-RU" sz="1500" b="0" u="sng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ксерокопия </a:t>
                      </a: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или заверенная директором ОО 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ксерокопия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 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наличии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24681">
                <a:tc>
                  <a:txBody>
                    <a:bodyPr/>
                    <a:lstStyle/>
                    <a:p>
                      <a:pPr marL="92075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12. </a:t>
                      </a: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Справка, подтверждающая факт установления инвалидности, 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выданная</a:t>
                      </a:r>
                    </a:p>
                    <a:p>
                      <a:pPr marL="92075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ФГУ МСЭ,</a:t>
                      </a: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индивидуальная программа реабилитации ребенка-инвалида / инвалида (ИПР) и их </a:t>
                      </a:r>
                      <a:r>
                        <a:rPr lang="ru-RU" sz="1500" b="0" u="sng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ксерокопии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При </a:t>
                      </a:r>
                      <a:r>
                        <a:rPr lang="ru-RU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наличии</a:t>
                      </a:r>
                      <a:endParaRPr lang="ru-RU" sz="1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1583">
                <a:tc>
                  <a:txBody>
                    <a:bodyPr/>
                    <a:lstStyle/>
                    <a:p>
                      <a:pPr marL="92075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 </a:t>
                      </a: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Заключение 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ПМПК</a:t>
                      </a: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с рекомендацией обучения по 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АООП (либо </a:t>
                      </a: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заверенная в установленном порядке копия) 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Предоставляются в случае, если учащийся общеобразовательной школы </a:t>
                      </a:r>
                      <a:r>
                        <a:rPr lang="ru-RU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обучается по АООП</a:t>
                      </a:r>
                      <a:endParaRPr lang="ru-RU" sz="1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87204" y="116633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Перечень документов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22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1720" y="10073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Заключение ПМПК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1513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274526" y="505069"/>
            <a:ext cx="76179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Особые условия прохождения государственной итоговой аттестации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5615" y="1052736"/>
            <a:ext cx="775196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Arial" pitchFamily="34" charset="0"/>
                <a:cs typeface="Arial" pitchFamily="34" charset="0"/>
              </a:rPr>
              <a:t>ПРОТОКОЛ ОБСЛЕДОВАНИЯ </a:t>
            </a: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государственная итоговая аттестация) </a:t>
            </a: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№ ___________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от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______________</a:t>
            </a:r>
          </a:p>
          <a:p>
            <a:pPr algn="ctr"/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Обследование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проводилось: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_____________________в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форме: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_______________ 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Ф.И.О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. обучающегося: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___________________________________________________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Дата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рождения: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_________________________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Возраст: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_______________________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Пол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: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__________________________________________________________________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Состав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/ статус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семьи____________________________________________________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Инициатор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обращения: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__________________________________________________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Адрес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проживания обучающегося: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________________________________________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Ф.И.О. законного представителя: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__________________________________________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Образовательная организация: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____________________________________________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Перечень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документов, предоставленных на ПМПК: характеристика из ОО; копия предыдущего Заключения ПМПК; медицинская выписка (копия)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Сведения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об образовании обучающегося: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___________класс</a:t>
            </a:r>
          </a:p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Программа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обучения: АООП для ТНР </a:t>
            </a: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Уровень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образования: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____________________________________________________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Форма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обучения: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_________________________________________________________ 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Организация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обучения: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___________________________________________________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Инвалидность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: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__________________________________________________________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Медицинское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заключение о состоянии здоровья: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_____________________________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Координаты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ответственного специалиста от образовательной организации: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Ф.И.О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. специалиста: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______________________________________________________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Должность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: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______________________________________________________________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Контактный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телефон: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_____________________________________________________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95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007016"/>
            <a:ext cx="828092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Центральная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психолого-медико-педагогическая комиссия Курганской области </a:t>
            </a: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ЗАКЛЮЧЕНИЕ</a:t>
            </a:r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о создании условий при проведении ГИА </a:t>
            </a: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Протокол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№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________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от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______________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Ф.И.О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. обучающегося: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_____________________________________________________________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Дата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рождения: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Обучающийся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: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_________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класса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Наименование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образовательной организации: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__________________________________________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Заключение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ПМПК для создания условий при проведении итогового собеседования по русскому языку, ГИА по образовательной программе основного общего образования обучающемуся с ОВЗ (Заключение ЦПМПК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___________)</a:t>
            </a:r>
          </a:p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Основание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для выбора формы ГИА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: да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Основание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для сокращения количества сдаваемых экзаменов до 2-х обязательных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: да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Русский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язык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: 200/500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Математика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: 100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Продолжительность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экзамена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: увеличивается на 1,5 часа; продолжительность итогового собеседования по русскому языку увеличивается на 30 минут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Организация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ППЭ: на базе образовательной организации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Руководитель ПМПК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Педагог-психолог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Учитель-логопед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Учитель-дефектолог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Социальный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педагог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Дата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выдачи рекомендаций ПМПК:_________________________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С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рекомендациями ознакомлен(а).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Копия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получена.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_________________________________ (______________________________________) </a:t>
            </a:r>
          </a:p>
          <a:p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         (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подпись)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(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расшифровка)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02208" y="160110"/>
            <a:ext cx="7818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Заключение ПМПК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74526" y="505069"/>
            <a:ext cx="76179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Особые условия прохождения государственной итоговой аттестации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1513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12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/>
          </a:p>
        </p:txBody>
      </p:sp>
      <p:pic>
        <p:nvPicPr>
          <p:cNvPr id="3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30" y="50429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4988" y="971305"/>
            <a:ext cx="8679794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6088" algn="just"/>
            <a:r>
              <a:rPr lang="ru-RU" sz="1600" dirty="0">
                <a:latin typeface="Arial" pitchFamily="34" charset="0"/>
                <a:cs typeface="Arial" pitchFamily="34" charset="0"/>
              </a:rPr>
              <a:t>В случае если особенности психофизического развития (например, участники с тяжелыми нарушениями речи и др.) не позволяют участникам итогового собеседования с ОВЗ, участникам итогового собеседования - детям-инвалидам и инвалидам выполнить все задания итогового собеседования, а экспертам по проверке итогового собеседования провести оценивание итогового собеседования в соответствии с критериями оценивания итогового собеседования,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органы исполнительной власти определяют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минимальное количество баллов за выполнение всей работы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 необходимое для получения «зачета» для данной категории участников итогового собеседования, отличное от минимального количества баллов за выполнение заданий итогового собеседования для остальных категорий участников итогового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собеседования.</a:t>
            </a:r>
          </a:p>
          <a:p>
            <a:pPr indent="446088" algn="just"/>
            <a:endParaRPr lang="ru-RU" sz="900" dirty="0">
              <a:latin typeface="Arial" pitchFamily="34" charset="0"/>
              <a:cs typeface="Arial" pitchFamily="34" charset="0"/>
            </a:endParaRPr>
          </a:p>
          <a:p>
            <a:pPr indent="446088" algn="just"/>
            <a:r>
              <a:rPr lang="ru-RU" sz="1600" dirty="0">
                <a:latin typeface="Arial" pitchFamily="34" charset="0"/>
                <a:cs typeface="Arial" pitchFamily="34" charset="0"/>
              </a:rPr>
              <a:t>Основанием для изменения минимального количества баллов за выполнение всей работы для данной категории участников итогового собеседования являются соответствующие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рекомендации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ПМПК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endParaRPr lang="ru-RU" sz="1600" i="1" dirty="0" smtClean="0">
              <a:latin typeface="Arial" pitchFamily="34" charset="0"/>
              <a:cs typeface="Arial" pitchFamily="34" charset="0"/>
            </a:endParaRPr>
          </a:p>
          <a:p>
            <a:pPr indent="446088" algn="just"/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Приложение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1 к письму </a:t>
            </a:r>
            <a:r>
              <a:rPr lang="ru-RU" sz="1600" i="1" dirty="0" err="1">
                <a:latin typeface="Arial" pitchFamily="34" charset="0"/>
                <a:cs typeface="Arial" pitchFamily="34" charset="0"/>
              </a:rPr>
              <a:t>Рособрнадзора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 от 29 декабря 2018 г. № 10-987 «О направлении методических документов, рекомендуемых к использованию при организации и проведении ГИА по образовательным программам основного общего и среднего общего образования в 2019 году»</a:t>
            </a:r>
            <a:endParaRPr lang="ru-RU" sz="1600" i="1" dirty="0" smtClean="0">
              <a:latin typeface="Arial" pitchFamily="34" charset="0"/>
              <a:cs typeface="Arial" pitchFamily="34" charset="0"/>
            </a:endParaRPr>
          </a:p>
          <a:p>
            <a:pPr indent="446088" algn="just"/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Приказ Департамента образования и науки Курганской области                                от 15 декабря 2020 г. № 05-151 «Об определении минимального количества баллов за выполнение итогового собеседования для отдельной категории участников итогового собеседования по русскому языку в 2021 г.»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2208" y="20502"/>
            <a:ext cx="7818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Итоговое собеседование по русскому языку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0130" y="971305"/>
            <a:ext cx="8700342" cy="34658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75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28</a:t>
            </a:fld>
            <a:endParaRPr lang="ru-RU"/>
          </a:p>
        </p:txBody>
      </p:sp>
      <p:pic>
        <p:nvPicPr>
          <p:cNvPr id="3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1513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130439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Категории участников итогового собеседования с ОВЗ, инвалидностью, особенности психофизического развития которых не позволяют выполнить им все задания итогового собеседования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911831"/>
              </p:ext>
            </p:extLst>
          </p:nvPr>
        </p:nvGraphicFramePr>
        <p:xfrm>
          <a:off x="323528" y="1700808"/>
          <a:ext cx="8568952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576512"/>
                <a:gridCol w="396044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Категория 		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i="0" u="none" strike="noStrik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Задания 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Обоснование 	</a:t>
                      </a:r>
                    </a:p>
                    <a:p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Обучающиеся с ТНР (АООП для ТНР) с выраженными формами речевой патологии: </a:t>
                      </a:r>
                      <a:r>
                        <a:rPr lang="ru-RU" sz="1100" b="1" i="0" u="none" strike="noStrike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заикание, афазия, </a:t>
                      </a:r>
                      <a:r>
                        <a:rPr lang="ru-RU" sz="1100" b="1" i="0" u="none" strike="noStrike" kern="1200" baseline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ринолалия</a:t>
                      </a:r>
                      <a:r>
                        <a:rPr lang="ru-RU" sz="1100" b="1" i="0" u="none" strike="noStrike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0" i="0" u="none" strike="noStrike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	</a:t>
                      </a:r>
                    </a:p>
                    <a:p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Параметры, которые не могут быть оценены корректно у обучающихся данных категорий из-за тяжелой речевой патологии (полного отсутствия устной речи или выраженного искажения произношения при оформлении устного речевого высказывания): 	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i="0" u="none" strike="noStrike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Задание 1. Чтение текста вслух (Таблица 1). </a:t>
                      </a:r>
                    </a:p>
                    <a:p>
                      <a:endParaRPr lang="ru-RU" sz="1100" b="0" i="0" u="none" strike="noStrike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ru-RU" sz="1100" b="0" i="0" u="none" strike="noStrike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Задание 2. Пересказ текста с включением приведенного высказывания (Таблица 2). </a:t>
                      </a:r>
                    </a:p>
                    <a:p>
                      <a:endParaRPr lang="ru-RU" sz="1100" b="0" i="0" u="none" strike="noStrike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ru-RU" sz="1100" b="0" i="0" u="none" strike="noStrike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Задание 3 (монологическое высказывание) (Таблица 4) и Таблица 5 (диалог). </a:t>
                      </a:r>
                    </a:p>
                    <a:p>
                      <a:endParaRPr lang="ru-RU" sz="1100" b="0" i="0" u="none" strike="noStrike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ru-RU" sz="1100" b="0" i="0" u="none" strike="noStrike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Таблица 3, 6: наличие грамматических, орфоэпических, речевых ошибок, искажений слов при выполнении заданий 1 и 2, 3 и 4. </a:t>
                      </a:r>
                    </a:p>
                    <a:p>
                      <a:endParaRPr lang="ru-RU" sz="1100" b="0" i="0" u="none" strike="noStrike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ru-RU" sz="1100" b="0" i="0" u="none" strike="noStrike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Таблица 7 (речевое высказывание: богатство и точность словаря, использование разнообразных синтаксических конструкций). </a:t>
                      </a:r>
                    </a:p>
                    <a:p>
                      <a:r>
                        <a:rPr lang="ru-RU" sz="1100" b="0" i="0" u="none" strike="noStrike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	</a:t>
                      </a:r>
                    </a:p>
                    <a:p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прочтение текста ограничено или недоступно  вследствие тяжелой выраженной патологии речи </a:t>
                      </a:r>
                    </a:p>
                    <a:p>
                      <a:endParaRPr lang="ru-RU" sz="1100" b="0" i="0" u="none" strike="noStrike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ru-RU" sz="1100" b="0" i="0" u="none" strike="noStrike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пересказ текста доступен в сокращенном виде или недоступен </a:t>
                      </a:r>
                    </a:p>
                    <a:p>
                      <a:endParaRPr lang="ru-RU" sz="1100" b="0" i="0" u="none" strike="noStrike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ru-RU" sz="1100" b="0" i="0" u="none" strike="noStrike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ru-RU" sz="1100" b="0" i="0" u="none" strike="noStrike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выполнение доступно ограниченно или недоступно вследствие тяжелой выраженной патологии речи </a:t>
                      </a:r>
                    </a:p>
                    <a:p>
                      <a:endParaRPr lang="ru-RU" sz="1100" b="0" i="0" u="none" strike="noStrike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ru-RU" sz="1100" b="0" i="0" u="none" strike="noStrike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ru-RU" sz="1100" b="0" i="0" u="none" strike="noStrike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всегда присутствуют грамматические, орфоэпические, речевые ошибок, искажение слов вследствие тяжелой выраженной патологии речи </a:t>
                      </a:r>
                    </a:p>
                    <a:p>
                      <a:endParaRPr lang="ru-RU" sz="1100" b="0" i="0" u="none" strike="noStrike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ru-RU" sz="1100" b="0" i="0" u="none" strike="noStrike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ru-RU" sz="1100" b="0" i="0" u="none" strike="noStrike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ru-RU" sz="1100" b="0" i="0" u="none" strike="noStrike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оценивание доступно ограничено или недоступно вследствие наличия у обучающихся тяжелой выраженной патологии речи 	</a:t>
                      </a:r>
                    </a:p>
                    <a:p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0287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3728" y="390417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Адрес нашего сайта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91580" y="4288512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www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centr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45.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22" y="353921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59632" y="1484784"/>
            <a:ext cx="64807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57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17" y="198222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31640" y="198222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Особые образовательные потребности обучающихся с ТНР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093176392"/>
              </p:ext>
            </p:extLst>
          </p:nvPr>
        </p:nvGraphicFramePr>
        <p:xfrm>
          <a:off x="141917" y="1152329"/>
          <a:ext cx="8822571" cy="5517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68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17" y="198222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87624" y="198222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Категории детей школьного возраста </a:t>
            </a:r>
          </a:p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 нарушениями речи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4744" y="1268760"/>
            <a:ext cx="8317680" cy="316835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Нарушения в речевом развитии детей имеют различные формы и степень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выраженности: </a:t>
            </a:r>
          </a:p>
          <a:p>
            <a:pPr lvl="0" algn="just"/>
            <a:endParaRPr lang="ru-RU" sz="1600" dirty="0"/>
          </a:p>
          <a:p>
            <a:pPr marL="263525" lvl="1" indent="-17145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гр.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обучающиеся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недостатками произношения фонем (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фонетический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дефект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400" dirty="0"/>
          </a:p>
          <a:p>
            <a:pPr marL="263525" lvl="1" indent="-17145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гр.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обучающиеся, у которых наряду с дефектами произношения имеется недостаточность фонематического слуха (фонетико-фонематический дефект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263525" lvl="1" indent="-17145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III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гр.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обучающиеся нарушениями произношения на фоне нарушения всех языковых средств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общения (общее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недоразвитие речи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 Языковые средства общения: звукопроизношение, фонематическое восприятие, звуковой анализ, лексика и грамматика.</a:t>
            </a:r>
          </a:p>
          <a:p>
            <a:pPr marL="263525" lvl="1" indent="-17145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IV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гр.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обучающиеся с нарушением темпо-ритмической стороны речи (заикание)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04744" y="4653136"/>
            <a:ext cx="83176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Обучающиеся с нарушениями речи получают образование по адаптированным образовательным программам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b="1" u="sng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b="1" u="sng" dirty="0" smtClean="0">
                <a:latin typeface="Arial" pitchFamily="34" charset="0"/>
                <a:cs typeface="Arial" pitchFamily="34" charset="0"/>
              </a:rPr>
              <a:t> образовательная ступень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– примерная АООП начального общего образования для обучающихся с ТНР (два варианта)</a:t>
            </a:r>
          </a:p>
          <a:p>
            <a:pPr algn="just"/>
            <a:r>
              <a:rPr lang="en-US" b="1" u="sng" dirty="0" smtClean="0">
                <a:latin typeface="Arial" pitchFamily="34" charset="0"/>
                <a:cs typeface="Arial" pitchFamily="34" charset="0"/>
              </a:rPr>
              <a:t>II</a:t>
            </a:r>
            <a:r>
              <a:rPr lang="ru-RU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>
                <a:latin typeface="Arial" pitchFamily="34" charset="0"/>
                <a:cs typeface="Arial" pitchFamily="34" charset="0"/>
              </a:rPr>
              <a:t>образовательная </a:t>
            </a:r>
            <a:r>
              <a:rPr lang="ru-RU" b="1" u="sng" dirty="0" smtClean="0">
                <a:latin typeface="Arial" pitchFamily="34" charset="0"/>
                <a:cs typeface="Arial" pitchFamily="34" charset="0"/>
              </a:rPr>
              <a:t>ступень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– АООП основного общего образования для обучающихся с ТНР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76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332656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Статистика ЦПМПК за 2020 год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422356"/>
              </p:ext>
            </p:extLst>
          </p:nvPr>
        </p:nvGraphicFramePr>
        <p:xfrm>
          <a:off x="987614" y="990308"/>
          <a:ext cx="7760850" cy="1825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194"/>
                <a:gridCol w="1800200"/>
                <a:gridCol w="2088232"/>
                <a:gridCol w="2016224"/>
              </a:tblGrid>
              <a:tr h="429792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Обучающиеся с ОВЗ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Обучающиеся с ТНР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1425"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Дошкольники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Школьники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Всего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44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1619 человек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177 человек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73 человек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250 человек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(15,4%)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75018" y="3135104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Мониторинг 2020 г. «Об организации инклюзивного образования»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17" y="198222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806053"/>
              </p:ext>
            </p:extLst>
          </p:nvPr>
        </p:nvGraphicFramePr>
        <p:xfrm>
          <a:off x="556256" y="3789040"/>
          <a:ext cx="8264216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3527"/>
                <a:gridCol w="1613527"/>
                <a:gridCol w="1613527"/>
                <a:gridCol w="1695443"/>
                <a:gridCol w="1728192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Всего обучающихся с ОВЗ в инклюзивных ОО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Количество инклюзивных ОО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Обучающиеся с ТНР в инклюзивных ОО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ГКОУ «Специальные (коррекционные)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образовательные учреждения»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Количество обучающихся в специальных (коррекционных)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образовательных учреждениях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0060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5041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(по данным МОУО)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401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1602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146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16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0426" y="692696"/>
            <a:ext cx="86549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11213" algn="just"/>
            <a:r>
              <a:rPr lang="ru-RU" dirty="0" err="1" smtClean="0">
                <a:latin typeface="Arial" pitchFamily="34" charset="0"/>
                <a:cs typeface="Arial" panose="020B0604020202020204" pitchFamily="34" charset="0"/>
              </a:rPr>
              <a:t>Диагностико</a:t>
            </a:r>
            <a:r>
              <a:rPr lang="ru-RU" dirty="0" smtClean="0">
                <a:latin typeface="Arial" pitchFamily="34" charset="0"/>
                <a:cs typeface="Arial" panose="020B0604020202020204" pitchFamily="34" charset="0"/>
              </a:rPr>
              <a:t>-консультативный процесс (комплексное обследование) осуществляется ПМПК в соответствии с действующим приказом Министерства образования и науки Российской Федерации от 20 сентября 2013 г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№ 1082 «Об утверждении Положения о психолого-медико-педагогической комиссии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</a:p>
          <a:p>
            <a:pPr indent="811213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Курганской области функционирует Центральная психолого-медико-педагогическая комиссия и Территориальная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психолого-медико-педагогическая комиссия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0426" y="2924944"/>
            <a:ext cx="3996444" cy="25202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ГБУ «Центр помощи детям» </a:t>
            </a:r>
          </a:p>
          <a:p>
            <a:pPr algn="ctr"/>
            <a:endParaRPr lang="ru-RU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Центральная психолого-медико-педагогическая комиссия</a:t>
            </a:r>
          </a:p>
          <a:p>
            <a:pPr algn="ctr"/>
            <a:endParaRPr lang="ru-RU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адрес: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пр. Конституции 68, корпус 1 А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телефон: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8 (3522) 44 – 98 – 60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8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(3522)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29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29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60 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сайт: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www.centr45.ru</a:t>
            </a:r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Режим работы: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8.00 – 16.30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обед: 12.00 – 12.30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27878" y="2924944"/>
            <a:ext cx="3967462" cy="25202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Курганский городской ИМЦ</a:t>
            </a:r>
          </a:p>
          <a:p>
            <a:pPr algn="ctr"/>
            <a:endParaRPr lang="ru-RU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Территориальная психолого-медико-педагогическая комиссия</a:t>
            </a:r>
          </a:p>
          <a:p>
            <a:pPr algn="ctr"/>
            <a:endParaRPr lang="ru-RU" sz="1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адрес: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ул. Гоголя 103 А, корпус 1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телефон: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45 – 41 – 80 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Режим работы: </a:t>
            </a:r>
            <a:r>
              <a:rPr lang="ru-RU" sz="1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пон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., вт., пят.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8.00 – 16.00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ср., чет.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12.00 – 18.00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0426" y="5894372"/>
            <a:ext cx="833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ЦПМПК</a:t>
            </a:r>
            <a:r>
              <a:rPr lang="ru-RU" dirty="0">
                <a:latin typeface="Arial" pitchFamily="34" charset="0"/>
                <a:cs typeface="Arial" pitchFamily="34" charset="0"/>
              </a:rPr>
              <a:t> обслуживает детское население Курганской области. 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ТПМПК </a:t>
            </a:r>
            <a:r>
              <a:rPr lang="ru-RU" dirty="0">
                <a:latin typeface="Arial" pitchFamily="34" charset="0"/>
                <a:cs typeface="Arial" pitchFamily="34" charset="0"/>
              </a:rPr>
              <a:t>обслуживает детское население г. Кургана</a:t>
            </a:r>
          </a:p>
        </p:txBody>
      </p:sp>
      <p:pic>
        <p:nvPicPr>
          <p:cNvPr id="7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09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222" y="116633"/>
            <a:ext cx="8229600" cy="41805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Документы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817242"/>
            <a:ext cx="875436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одители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(законные представители) предъявляют в комиссию документ, удостоверяющий их личность, документы, подтверждающие полномочия по представлению интересов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ребенка, и следующие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документы: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а) заявление о проведении или согласие на проведение обследования ребенка в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комиссии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б) копию паспорта или свидетельства о рождении ребенка (предоставляются с предъявлением оригинала или заверенной в установленном порядке копии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в) направление образовательной организации, организации, осуществляющей социальное обслуживание, медицинской организации, другой организации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(при наличии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г) заключение (заключения) психолого-медико-педагогического консилиума образовательной организации или специалиста (специалистов), осуществляющего психолого-медико-педагогическое сопровождение обучающихся в образовательной организации (для обучающихся образовательных организаций)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(при наличии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д) заключение (заключения) комиссии о результатах ранее проведенного обследования ребенка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(при наличии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е) подробную выписку из истории развития ребенка с заключениями врачей, наблюдающих ребенка в медицинской организации по месту жительства (регистрации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ж) характеристику обучающегося, выданную образовательной организацией (для обучающихся образовательных организаций) </a:t>
            </a:r>
            <a:r>
              <a:rPr lang="ru-RU" sz="1600" dirty="0" smtClean="0"/>
              <a:t>(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Письмо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Департамента образования и науки Курганской области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14 сентября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2020 г. №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исх.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08-03978/20)</a:t>
            </a:r>
            <a:r>
              <a:rPr lang="ru-RU" sz="1600" dirty="0" smtClean="0"/>
              <a:t> 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) письменные работы по русскому (родному) языку, математике, результаты самостоятельной продуктивной деятельности ребенка (рисунки, поделки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81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501" y="16925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Документы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268760"/>
            <a:ext cx="885698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п.15.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Приказа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Министерства образования и науки РФ от 20 сентября 2013 г. № 1082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«Об утверждении Положения о психолого-медико-педагогической комиссии» </a:t>
            </a: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u="sng" dirty="0">
                <a:latin typeface="Arial" panose="020B0604020202020204" pitchFamily="34" charset="0"/>
                <a:cs typeface="Arial" panose="020B0604020202020204" pitchFamily="34" charset="0"/>
              </a:rPr>
              <a:t>При необходимости комиссия запрашивает у соответствующих органов и организаций или у родителей (законных представителей) дополнительную информацию о </a:t>
            </a:r>
            <a:r>
              <a:rPr lang="ru-RU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ребенке: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заключение психиатра (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Курган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, ул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Володарского,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105,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тел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8 (3522) 43-36-92;                г. Шадринск,</a:t>
            </a:r>
            <a:r>
              <a:rPr lang="ru-RU" sz="1600" i="1" dirty="0"/>
              <a:t>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 ул. Труда,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2, тел.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 8(35253) 7-54-28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копия ИПРА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инвалидов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 об опеке для замещающих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семей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заключение врачей-специалистов, наблюдающих ребенка в лечебно-профилактических учреждениях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остановление начальника органа внутренних дел или прокурора, комиссии по делам несовершеннолетних для детей в отношении которых рассматривается вопрос о помещении их в специальное учебно-воспитательное учреждение закрытого типа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. 4.1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ст. 26, п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. 14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Федерального закона от 24 июня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1999 г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№ 120-ФЗ "Об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основах системы профилактики безнадзорности и правонарушений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несовершеннолетних»)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27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188640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Задачи специалистов ПМПК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043" y="188640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1042" y="1052736"/>
            <a:ext cx="866344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Выявление наличия или отсутствия нарушений в речевом развитии обследуемого ребенка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Определение первичности или вторичности речевого нарушения: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564904"/>
            <a:ext cx="388843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Первичное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речевое нарушение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32764" y="2564904"/>
            <a:ext cx="388843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Вторичное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речевое нарушение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3356992"/>
            <a:ext cx="3888432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Речевая патология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32764" y="3356992"/>
            <a:ext cx="3888432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Компонент сочетанного дефекта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4149080"/>
            <a:ext cx="388843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Сохранный интеллект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Сохранный слух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65858" y="4149080"/>
            <a:ext cx="388843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Нарушение слуха, НОДА, РАС, нарушение зрения, нарушение интеллекта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5373216"/>
            <a:ext cx="3888432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Коррекция речи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32764" y="5373216"/>
            <a:ext cx="3888432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Коррекция основного нарушения + коррекция сопутствующего речевого нарушения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1979712" y="3861048"/>
            <a:ext cx="50405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6324952" y="3861048"/>
            <a:ext cx="50405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6324952" y="4944968"/>
            <a:ext cx="504056" cy="4282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1979712" y="4944968"/>
            <a:ext cx="504056" cy="4282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1619</TotalTime>
  <Words>2667</Words>
  <Application>Microsoft Office PowerPoint</Application>
  <PresentationFormat>Экран (4:3)</PresentationFormat>
  <Paragraphs>375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Документы</vt:lpstr>
      <vt:lpstr>Документы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user2</dc:creator>
  <cp:lastModifiedBy>user2</cp:lastModifiedBy>
  <cp:revision>95</cp:revision>
  <cp:lastPrinted>2021-04-22T06:46:51Z</cp:lastPrinted>
  <dcterms:created xsi:type="dcterms:W3CDTF">2021-02-08T07:50:46Z</dcterms:created>
  <dcterms:modified xsi:type="dcterms:W3CDTF">2021-04-22T07:36:59Z</dcterms:modified>
</cp:coreProperties>
</file>