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4" r:id="rId2"/>
    <p:sldId id="320" r:id="rId3"/>
    <p:sldId id="351" r:id="rId4"/>
    <p:sldId id="373" r:id="rId5"/>
    <p:sldId id="259" r:id="rId6"/>
    <p:sldId id="321" r:id="rId7"/>
    <p:sldId id="350" r:id="rId8"/>
    <p:sldId id="258" r:id="rId9"/>
    <p:sldId id="324" r:id="rId10"/>
    <p:sldId id="370" r:id="rId11"/>
    <p:sldId id="369" r:id="rId12"/>
    <p:sldId id="291" r:id="rId13"/>
    <p:sldId id="285" r:id="rId14"/>
    <p:sldId id="286" r:id="rId15"/>
    <p:sldId id="326" r:id="rId16"/>
    <p:sldId id="268" r:id="rId17"/>
    <p:sldId id="269" r:id="rId18"/>
    <p:sldId id="329" r:id="rId19"/>
    <p:sldId id="331" r:id="rId20"/>
    <p:sldId id="332" r:id="rId21"/>
    <p:sldId id="372" r:id="rId22"/>
    <p:sldId id="347" r:id="rId23"/>
    <p:sldId id="348" r:id="rId2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BEE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430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5FB965-26B4-411F-A140-6741FAA297FE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40D74FEE-71BE-4B6D-8110-EE5EDD837470}">
      <dgm:prSet phldrT="[Текст]" custT="1"/>
      <dgm:spPr/>
      <dgm:t>
        <a:bodyPr/>
        <a:lstStyle/>
        <a:p>
          <a:r>
            <a:rPr lang="ru-RU" sz="2000" b="1" dirty="0" smtClean="0">
              <a:latin typeface="Arial" panose="020B0604020202020204" pitchFamily="34" charset="0"/>
              <a:cs typeface="Arial" panose="020B0604020202020204" pitchFamily="34" charset="0"/>
            </a:rPr>
            <a:t>Цель ПМПК</a:t>
          </a:r>
          <a:endParaRPr lang="ru-RU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AD9312-8807-4DB2-804C-2EBE7B7B76C5}" type="parTrans" cxnId="{A05D2012-3C6D-4910-85DD-04F01D0BC6D6}">
      <dgm:prSet/>
      <dgm:spPr/>
      <dgm:t>
        <a:bodyPr/>
        <a:lstStyle/>
        <a:p>
          <a:endParaRPr lang="ru-RU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A96D3B-75F8-4194-ABE8-19455D477F4E}" type="sibTrans" cxnId="{A05D2012-3C6D-4910-85DD-04F01D0BC6D6}">
      <dgm:prSet/>
      <dgm:spPr/>
      <dgm:t>
        <a:bodyPr/>
        <a:lstStyle/>
        <a:p>
          <a:endParaRPr lang="ru-RU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27E972-9E16-400B-8893-E1448A939B60}">
      <dgm:prSet phldrT="[Текст]"/>
      <dgm:spPr/>
      <dgm:t>
        <a:bodyPr/>
        <a:lstStyle/>
        <a:p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выявление детей и подростков с ограничениями в психофизическом развитии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393E16-9731-4565-9D0D-C879951E2121}" type="parTrans" cxnId="{05512FE9-8019-4C91-BBD0-B302589CDCCE}">
      <dgm:prSet/>
      <dgm:spPr/>
      <dgm:t>
        <a:bodyPr/>
        <a:lstStyle/>
        <a:p>
          <a:endParaRPr lang="ru-RU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F36C88-E156-4C6E-B938-4B8923AEC08A}" type="sibTrans" cxnId="{05512FE9-8019-4C91-BBD0-B302589CDCCE}">
      <dgm:prSet/>
      <dgm:spPr/>
      <dgm:t>
        <a:bodyPr/>
        <a:lstStyle/>
        <a:p>
          <a:endParaRPr lang="ru-RU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0A0E53-6AB4-4E98-81D8-07012FA0DA12}">
      <dgm:prSet/>
      <dgm:spPr/>
      <dgm:t>
        <a:bodyPr/>
        <a:lstStyle/>
        <a:p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проведение комплексного диагностического обследования несовершеннолетних 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64DC24-F42B-495C-8C85-1473E6949998}" type="sibTrans" cxnId="{A7F08F3B-224F-458E-A2D5-DED949579474}">
      <dgm:prSet/>
      <dgm:spPr/>
      <dgm:t>
        <a:bodyPr/>
        <a:lstStyle/>
        <a:p>
          <a:endParaRPr lang="ru-RU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839DD8-0760-4B3D-B688-3B7B9CE6A0EB}" type="parTrans" cxnId="{A7F08F3B-224F-458E-A2D5-DED949579474}">
      <dgm:prSet/>
      <dgm:spPr/>
      <dgm:t>
        <a:bodyPr/>
        <a:lstStyle/>
        <a:p>
          <a:endParaRPr lang="ru-RU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A9770A-D0B7-4E38-B840-1AFD7DB66BEA}">
      <dgm:prSet/>
      <dgm:spPr/>
      <dgm:t>
        <a:bodyPr/>
        <a:lstStyle/>
        <a:p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разработка рекомендаций, направленных на определение специальных условий для получения ими образования и сопутствующего медицинского обслуживания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D53316-BEF8-4BE1-9F38-ECA1F38C34B3}" type="parTrans" cxnId="{8A47D3DF-CE27-42F5-B6D0-CC680722497B}">
      <dgm:prSet/>
      <dgm:spPr/>
      <dgm:t>
        <a:bodyPr/>
        <a:lstStyle/>
        <a:p>
          <a:endParaRPr lang="ru-RU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CCD743-9C3F-4D09-935F-F98BD98DD3F0}" type="sibTrans" cxnId="{8A47D3DF-CE27-42F5-B6D0-CC680722497B}">
      <dgm:prSet/>
      <dgm:spPr/>
      <dgm:t>
        <a:bodyPr/>
        <a:lstStyle/>
        <a:p>
          <a:endParaRPr lang="ru-RU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B39757-A348-4EF5-AACD-C2D8FF8CED10}" type="pres">
      <dgm:prSet presAssocID="{055FB965-26B4-411F-A140-6741FAA297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E4E7772-749F-4F1A-B7D9-5E25C3ABF41A}" type="pres">
      <dgm:prSet presAssocID="{40D74FEE-71BE-4B6D-8110-EE5EDD837470}" presName="hierRoot1" presStyleCnt="0">
        <dgm:presLayoutVars>
          <dgm:hierBranch val="init"/>
        </dgm:presLayoutVars>
      </dgm:prSet>
      <dgm:spPr/>
    </dgm:pt>
    <dgm:pt modelId="{8ABAB7DC-6DD0-47D6-A49B-EA770B387E92}" type="pres">
      <dgm:prSet presAssocID="{40D74FEE-71BE-4B6D-8110-EE5EDD837470}" presName="rootComposite1" presStyleCnt="0"/>
      <dgm:spPr/>
    </dgm:pt>
    <dgm:pt modelId="{E175F4CF-06F5-4B4B-A8DC-3D35B70478EE}" type="pres">
      <dgm:prSet presAssocID="{40D74FEE-71BE-4B6D-8110-EE5EDD837470}" presName="rootText1" presStyleLbl="node0" presStyleIdx="0" presStyleCnt="1" custScaleX="49792" custLinFactNeighborX="-14455" custLinFactNeighborY="11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48A195-9A81-47F7-B54D-470247028441}" type="pres">
      <dgm:prSet presAssocID="{40D74FEE-71BE-4B6D-8110-EE5EDD83747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3C3880E-BCA0-4417-95E9-917A3BFBF25E}" type="pres">
      <dgm:prSet presAssocID="{40D74FEE-71BE-4B6D-8110-EE5EDD837470}" presName="hierChild2" presStyleCnt="0"/>
      <dgm:spPr/>
    </dgm:pt>
    <dgm:pt modelId="{660940E5-E421-4D8B-B994-9F02127B740C}" type="pres">
      <dgm:prSet presAssocID="{99393E16-9731-4565-9D0D-C879951E2121}" presName="Name64" presStyleLbl="parChTrans1D2" presStyleIdx="0" presStyleCnt="3"/>
      <dgm:spPr/>
      <dgm:t>
        <a:bodyPr/>
        <a:lstStyle/>
        <a:p>
          <a:endParaRPr lang="ru-RU"/>
        </a:p>
      </dgm:t>
    </dgm:pt>
    <dgm:pt modelId="{D14ABDA3-538B-4F06-8882-78F941168046}" type="pres">
      <dgm:prSet presAssocID="{2627E972-9E16-400B-8893-E1448A939B60}" presName="hierRoot2" presStyleCnt="0">
        <dgm:presLayoutVars>
          <dgm:hierBranch val="init"/>
        </dgm:presLayoutVars>
      </dgm:prSet>
      <dgm:spPr/>
    </dgm:pt>
    <dgm:pt modelId="{A5B54C35-A7B9-4400-BA6E-95EE7C5BDB7E}" type="pres">
      <dgm:prSet presAssocID="{2627E972-9E16-400B-8893-E1448A939B60}" presName="rootComposite" presStyleCnt="0"/>
      <dgm:spPr/>
    </dgm:pt>
    <dgm:pt modelId="{AB710206-1181-4DE3-9F3B-22B8FCBED1A0}" type="pres">
      <dgm:prSet presAssocID="{2627E972-9E16-400B-8893-E1448A939B60}" presName="rootText" presStyleLbl="node2" presStyleIdx="0" presStyleCnt="3" custScaleX="1403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B67C6C-A99A-49BC-8EE5-0026488B1357}" type="pres">
      <dgm:prSet presAssocID="{2627E972-9E16-400B-8893-E1448A939B60}" presName="rootConnector" presStyleLbl="node2" presStyleIdx="0" presStyleCnt="3"/>
      <dgm:spPr/>
      <dgm:t>
        <a:bodyPr/>
        <a:lstStyle/>
        <a:p>
          <a:endParaRPr lang="ru-RU"/>
        </a:p>
      </dgm:t>
    </dgm:pt>
    <dgm:pt modelId="{9F8ABED1-D4FD-425E-B5A4-D2E0446C875B}" type="pres">
      <dgm:prSet presAssocID="{2627E972-9E16-400B-8893-E1448A939B60}" presName="hierChild4" presStyleCnt="0"/>
      <dgm:spPr/>
    </dgm:pt>
    <dgm:pt modelId="{E8810E91-99E1-46EF-BD99-E064F83C8949}" type="pres">
      <dgm:prSet presAssocID="{2627E972-9E16-400B-8893-E1448A939B60}" presName="hierChild5" presStyleCnt="0"/>
      <dgm:spPr/>
    </dgm:pt>
    <dgm:pt modelId="{1D2C27BE-44F9-4D16-8CC1-50AA64AA0E2A}" type="pres">
      <dgm:prSet presAssocID="{AD839DD8-0760-4B3D-B688-3B7B9CE6A0EB}" presName="Name64" presStyleLbl="parChTrans1D2" presStyleIdx="1" presStyleCnt="3"/>
      <dgm:spPr/>
      <dgm:t>
        <a:bodyPr/>
        <a:lstStyle/>
        <a:p>
          <a:endParaRPr lang="ru-RU"/>
        </a:p>
      </dgm:t>
    </dgm:pt>
    <dgm:pt modelId="{6133A9E8-0E1A-4D68-B2C1-C8667D5F1B56}" type="pres">
      <dgm:prSet presAssocID="{F10A0E53-6AB4-4E98-81D8-07012FA0DA12}" presName="hierRoot2" presStyleCnt="0">
        <dgm:presLayoutVars>
          <dgm:hierBranch val="init"/>
        </dgm:presLayoutVars>
      </dgm:prSet>
      <dgm:spPr/>
    </dgm:pt>
    <dgm:pt modelId="{3C62B938-EC47-45EC-ABEA-35873D8F296C}" type="pres">
      <dgm:prSet presAssocID="{F10A0E53-6AB4-4E98-81D8-07012FA0DA12}" presName="rootComposite" presStyleCnt="0"/>
      <dgm:spPr/>
    </dgm:pt>
    <dgm:pt modelId="{9CF482D0-BC1A-4769-B8AE-8F4B7E2E50E2}" type="pres">
      <dgm:prSet presAssocID="{F10A0E53-6AB4-4E98-81D8-07012FA0DA12}" presName="rootText" presStyleLbl="node2" presStyleIdx="1" presStyleCnt="3" custScaleX="1403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6D9917-05E1-40B3-988F-365C9869BCEA}" type="pres">
      <dgm:prSet presAssocID="{F10A0E53-6AB4-4E98-81D8-07012FA0DA12}" presName="rootConnector" presStyleLbl="node2" presStyleIdx="1" presStyleCnt="3"/>
      <dgm:spPr/>
      <dgm:t>
        <a:bodyPr/>
        <a:lstStyle/>
        <a:p>
          <a:endParaRPr lang="ru-RU"/>
        </a:p>
      </dgm:t>
    </dgm:pt>
    <dgm:pt modelId="{C6712328-9A99-4B2E-BF16-500A0ED64826}" type="pres">
      <dgm:prSet presAssocID="{F10A0E53-6AB4-4E98-81D8-07012FA0DA12}" presName="hierChild4" presStyleCnt="0"/>
      <dgm:spPr/>
    </dgm:pt>
    <dgm:pt modelId="{48A6B12C-82A7-4976-BD24-6F48A1D11A1A}" type="pres">
      <dgm:prSet presAssocID="{F10A0E53-6AB4-4E98-81D8-07012FA0DA12}" presName="hierChild5" presStyleCnt="0"/>
      <dgm:spPr/>
    </dgm:pt>
    <dgm:pt modelId="{96898DB5-22D5-48A7-891D-0C0716F7725F}" type="pres">
      <dgm:prSet presAssocID="{59D53316-BEF8-4BE1-9F38-ECA1F38C34B3}" presName="Name64" presStyleLbl="parChTrans1D2" presStyleIdx="2" presStyleCnt="3"/>
      <dgm:spPr/>
      <dgm:t>
        <a:bodyPr/>
        <a:lstStyle/>
        <a:p>
          <a:endParaRPr lang="ru-RU"/>
        </a:p>
      </dgm:t>
    </dgm:pt>
    <dgm:pt modelId="{7D810231-F667-4816-80DC-1E1CD207F602}" type="pres">
      <dgm:prSet presAssocID="{D3A9770A-D0B7-4E38-B840-1AFD7DB66BEA}" presName="hierRoot2" presStyleCnt="0">
        <dgm:presLayoutVars>
          <dgm:hierBranch val="init"/>
        </dgm:presLayoutVars>
      </dgm:prSet>
      <dgm:spPr/>
    </dgm:pt>
    <dgm:pt modelId="{5186E058-2168-494A-8730-C35DF87EA0AA}" type="pres">
      <dgm:prSet presAssocID="{D3A9770A-D0B7-4E38-B840-1AFD7DB66BEA}" presName="rootComposite" presStyleCnt="0"/>
      <dgm:spPr/>
    </dgm:pt>
    <dgm:pt modelId="{F8E7C41E-D6D1-460B-B9D6-3E8616DB3C3E}" type="pres">
      <dgm:prSet presAssocID="{D3A9770A-D0B7-4E38-B840-1AFD7DB66BEA}" presName="rootText" presStyleLbl="node2" presStyleIdx="2" presStyleCnt="3" custScaleX="1408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91CB7B-4FD1-4DA1-B588-BAA5E43CACF2}" type="pres">
      <dgm:prSet presAssocID="{D3A9770A-D0B7-4E38-B840-1AFD7DB66BEA}" presName="rootConnector" presStyleLbl="node2" presStyleIdx="2" presStyleCnt="3"/>
      <dgm:spPr/>
      <dgm:t>
        <a:bodyPr/>
        <a:lstStyle/>
        <a:p>
          <a:endParaRPr lang="ru-RU"/>
        </a:p>
      </dgm:t>
    </dgm:pt>
    <dgm:pt modelId="{F764FEFC-E71B-4BED-BD93-84E61AF490DE}" type="pres">
      <dgm:prSet presAssocID="{D3A9770A-D0B7-4E38-B840-1AFD7DB66BEA}" presName="hierChild4" presStyleCnt="0"/>
      <dgm:spPr/>
    </dgm:pt>
    <dgm:pt modelId="{D9CCE1E4-E8B5-4714-991F-68205C228732}" type="pres">
      <dgm:prSet presAssocID="{D3A9770A-D0B7-4E38-B840-1AFD7DB66BEA}" presName="hierChild5" presStyleCnt="0"/>
      <dgm:spPr/>
    </dgm:pt>
    <dgm:pt modelId="{95E09B12-5566-44B5-9963-5E842ECC8C05}" type="pres">
      <dgm:prSet presAssocID="{40D74FEE-71BE-4B6D-8110-EE5EDD837470}" presName="hierChild3" presStyleCnt="0"/>
      <dgm:spPr/>
    </dgm:pt>
  </dgm:ptLst>
  <dgm:cxnLst>
    <dgm:cxn modelId="{1180E868-75B7-4A65-B8F4-493DBF30044F}" type="presOf" srcId="{59D53316-BEF8-4BE1-9F38-ECA1F38C34B3}" destId="{96898DB5-22D5-48A7-891D-0C0716F7725F}" srcOrd="0" destOrd="0" presId="urn:microsoft.com/office/officeart/2009/3/layout/HorizontalOrganizationChart"/>
    <dgm:cxn modelId="{3DE8A14F-DAD7-402C-B09E-1FF5422B1377}" type="presOf" srcId="{AD839DD8-0760-4B3D-B688-3B7B9CE6A0EB}" destId="{1D2C27BE-44F9-4D16-8CC1-50AA64AA0E2A}" srcOrd="0" destOrd="0" presId="urn:microsoft.com/office/officeart/2009/3/layout/HorizontalOrganizationChart"/>
    <dgm:cxn modelId="{4B6F037D-9456-402C-BDB0-443994A8EE06}" type="presOf" srcId="{40D74FEE-71BE-4B6D-8110-EE5EDD837470}" destId="{E175F4CF-06F5-4B4B-A8DC-3D35B70478EE}" srcOrd="0" destOrd="0" presId="urn:microsoft.com/office/officeart/2009/3/layout/HorizontalOrganizationChart"/>
    <dgm:cxn modelId="{A7F08F3B-224F-458E-A2D5-DED949579474}" srcId="{40D74FEE-71BE-4B6D-8110-EE5EDD837470}" destId="{F10A0E53-6AB4-4E98-81D8-07012FA0DA12}" srcOrd="1" destOrd="0" parTransId="{AD839DD8-0760-4B3D-B688-3B7B9CE6A0EB}" sibTransId="{B564DC24-F42B-495C-8C85-1473E6949998}"/>
    <dgm:cxn modelId="{6D5D4466-B1E1-423E-B9FE-70396E257B97}" type="presOf" srcId="{D3A9770A-D0B7-4E38-B840-1AFD7DB66BEA}" destId="{F8E7C41E-D6D1-460B-B9D6-3E8616DB3C3E}" srcOrd="0" destOrd="0" presId="urn:microsoft.com/office/officeart/2009/3/layout/HorizontalOrganizationChart"/>
    <dgm:cxn modelId="{05512FE9-8019-4C91-BBD0-B302589CDCCE}" srcId="{40D74FEE-71BE-4B6D-8110-EE5EDD837470}" destId="{2627E972-9E16-400B-8893-E1448A939B60}" srcOrd="0" destOrd="0" parTransId="{99393E16-9731-4565-9D0D-C879951E2121}" sibTransId="{1AF36C88-E156-4C6E-B938-4B8923AEC08A}"/>
    <dgm:cxn modelId="{A05D2012-3C6D-4910-85DD-04F01D0BC6D6}" srcId="{055FB965-26B4-411F-A140-6741FAA297FE}" destId="{40D74FEE-71BE-4B6D-8110-EE5EDD837470}" srcOrd="0" destOrd="0" parTransId="{6FAD9312-8807-4DB2-804C-2EBE7B7B76C5}" sibTransId="{B4A96D3B-75F8-4194-ABE8-19455D477F4E}"/>
    <dgm:cxn modelId="{8A47D3DF-CE27-42F5-B6D0-CC680722497B}" srcId="{40D74FEE-71BE-4B6D-8110-EE5EDD837470}" destId="{D3A9770A-D0B7-4E38-B840-1AFD7DB66BEA}" srcOrd="2" destOrd="0" parTransId="{59D53316-BEF8-4BE1-9F38-ECA1F38C34B3}" sibTransId="{3FCCD743-9C3F-4D09-935F-F98BD98DD3F0}"/>
    <dgm:cxn modelId="{52724D38-E5DB-4DB4-A682-C551DABDFAF6}" type="presOf" srcId="{F10A0E53-6AB4-4E98-81D8-07012FA0DA12}" destId="{9CF482D0-BC1A-4769-B8AE-8F4B7E2E50E2}" srcOrd="0" destOrd="0" presId="urn:microsoft.com/office/officeart/2009/3/layout/HorizontalOrganizationChart"/>
    <dgm:cxn modelId="{1F5CA552-A844-40B9-95FC-F63BB035BE57}" type="presOf" srcId="{99393E16-9731-4565-9D0D-C879951E2121}" destId="{660940E5-E421-4D8B-B994-9F02127B740C}" srcOrd="0" destOrd="0" presId="urn:microsoft.com/office/officeart/2009/3/layout/HorizontalOrganizationChart"/>
    <dgm:cxn modelId="{AFEC5C0A-1D02-4512-B117-76DE047046CC}" type="presOf" srcId="{D3A9770A-D0B7-4E38-B840-1AFD7DB66BEA}" destId="{9691CB7B-4FD1-4DA1-B588-BAA5E43CACF2}" srcOrd="1" destOrd="0" presId="urn:microsoft.com/office/officeart/2009/3/layout/HorizontalOrganizationChart"/>
    <dgm:cxn modelId="{36258786-F28B-4E74-8989-EAC419AFD1B3}" type="presOf" srcId="{F10A0E53-6AB4-4E98-81D8-07012FA0DA12}" destId="{656D9917-05E1-40B3-988F-365C9869BCEA}" srcOrd="1" destOrd="0" presId="urn:microsoft.com/office/officeart/2009/3/layout/HorizontalOrganizationChart"/>
    <dgm:cxn modelId="{E93C07F5-3646-4F08-97A6-4DCE0EA233EF}" type="presOf" srcId="{2627E972-9E16-400B-8893-E1448A939B60}" destId="{78B67C6C-A99A-49BC-8EE5-0026488B1357}" srcOrd="1" destOrd="0" presId="urn:microsoft.com/office/officeart/2009/3/layout/HorizontalOrganizationChart"/>
    <dgm:cxn modelId="{8B1674EF-8B98-43FE-9D9C-68A8FCF9F171}" type="presOf" srcId="{40D74FEE-71BE-4B6D-8110-EE5EDD837470}" destId="{9348A195-9A81-47F7-B54D-470247028441}" srcOrd="1" destOrd="0" presId="urn:microsoft.com/office/officeart/2009/3/layout/HorizontalOrganizationChart"/>
    <dgm:cxn modelId="{584C58EF-564B-4B5F-B6FF-D35587F4F7DC}" type="presOf" srcId="{2627E972-9E16-400B-8893-E1448A939B60}" destId="{AB710206-1181-4DE3-9F3B-22B8FCBED1A0}" srcOrd="0" destOrd="0" presId="urn:microsoft.com/office/officeart/2009/3/layout/HorizontalOrganizationChart"/>
    <dgm:cxn modelId="{A8E8E9CA-E936-41B9-8B84-1764BD220182}" type="presOf" srcId="{055FB965-26B4-411F-A140-6741FAA297FE}" destId="{67B39757-A348-4EF5-AACD-C2D8FF8CED10}" srcOrd="0" destOrd="0" presId="urn:microsoft.com/office/officeart/2009/3/layout/HorizontalOrganizationChart"/>
    <dgm:cxn modelId="{91988711-B948-4673-9B02-A29C00B62241}" type="presParOf" srcId="{67B39757-A348-4EF5-AACD-C2D8FF8CED10}" destId="{9E4E7772-749F-4F1A-B7D9-5E25C3ABF41A}" srcOrd="0" destOrd="0" presId="urn:microsoft.com/office/officeart/2009/3/layout/HorizontalOrganizationChart"/>
    <dgm:cxn modelId="{FB7A4781-2176-46CA-8012-FCF92ED55181}" type="presParOf" srcId="{9E4E7772-749F-4F1A-B7D9-5E25C3ABF41A}" destId="{8ABAB7DC-6DD0-47D6-A49B-EA770B387E92}" srcOrd="0" destOrd="0" presId="urn:microsoft.com/office/officeart/2009/3/layout/HorizontalOrganizationChart"/>
    <dgm:cxn modelId="{021587BD-15B7-45F7-9DB9-99D90B0A04BB}" type="presParOf" srcId="{8ABAB7DC-6DD0-47D6-A49B-EA770B387E92}" destId="{E175F4CF-06F5-4B4B-A8DC-3D35B70478EE}" srcOrd="0" destOrd="0" presId="urn:microsoft.com/office/officeart/2009/3/layout/HorizontalOrganizationChart"/>
    <dgm:cxn modelId="{4C3E6481-7082-4473-9426-0A70E27CC1B5}" type="presParOf" srcId="{8ABAB7DC-6DD0-47D6-A49B-EA770B387E92}" destId="{9348A195-9A81-47F7-B54D-470247028441}" srcOrd="1" destOrd="0" presId="urn:microsoft.com/office/officeart/2009/3/layout/HorizontalOrganizationChart"/>
    <dgm:cxn modelId="{F8D97972-CBBC-434A-84FE-705AD221747A}" type="presParOf" srcId="{9E4E7772-749F-4F1A-B7D9-5E25C3ABF41A}" destId="{B3C3880E-BCA0-4417-95E9-917A3BFBF25E}" srcOrd="1" destOrd="0" presId="urn:microsoft.com/office/officeart/2009/3/layout/HorizontalOrganizationChart"/>
    <dgm:cxn modelId="{ECDDC69F-1403-492D-B3EA-22F840E8B405}" type="presParOf" srcId="{B3C3880E-BCA0-4417-95E9-917A3BFBF25E}" destId="{660940E5-E421-4D8B-B994-9F02127B740C}" srcOrd="0" destOrd="0" presId="urn:microsoft.com/office/officeart/2009/3/layout/HorizontalOrganizationChart"/>
    <dgm:cxn modelId="{DFF57DF2-3E1D-4A87-BEBC-0BAA780CD9D9}" type="presParOf" srcId="{B3C3880E-BCA0-4417-95E9-917A3BFBF25E}" destId="{D14ABDA3-538B-4F06-8882-78F941168046}" srcOrd="1" destOrd="0" presId="urn:microsoft.com/office/officeart/2009/3/layout/HorizontalOrganizationChart"/>
    <dgm:cxn modelId="{A62D6A70-3709-448A-9FD7-D746260354B9}" type="presParOf" srcId="{D14ABDA3-538B-4F06-8882-78F941168046}" destId="{A5B54C35-A7B9-4400-BA6E-95EE7C5BDB7E}" srcOrd="0" destOrd="0" presId="urn:microsoft.com/office/officeart/2009/3/layout/HorizontalOrganizationChart"/>
    <dgm:cxn modelId="{3D61C97D-A48C-4012-87C7-94B882A51D9D}" type="presParOf" srcId="{A5B54C35-A7B9-4400-BA6E-95EE7C5BDB7E}" destId="{AB710206-1181-4DE3-9F3B-22B8FCBED1A0}" srcOrd="0" destOrd="0" presId="urn:microsoft.com/office/officeart/2009/3/layout/HorizontalOrganizationChart"/>
    <dgm:cxn modelId="{3AF464C0-65D3-4A70-B02C-015AFA99DB3A}" type="presParOf" srcId="{A5B54C35-A7B9-4400-BA6E-95EE7C5BDB7E}" destId="{78B67C6C-A99A-49BC-8EE5-0026488B1357}" srcOrd="1" destOrd="0" presId="urn:microsoft.com/office/officeart/2009/3/layout/HorizontalOrganizationChart"/>
    <dgm:cxn modelId="{C75AE9E4-7AD3-40C7-A979-D8622116119F}" type="presParOf" srcId="{D14ABDA3-538B-4F06-8882-78F941168046}" destId="{9F8ABED1-D4FD-425E-B5A4-D2E0446C875B}" srcOrd="1" destOrd="0" presId="urn:microsoft.com/office/officeart/2009/3/layout/HorizontalOrganizationChart"/>
    <dgm:cxn modelId="{E0A28454-1746-432B-AA83-CA218C970956}" type="presParOf" srcId="{D14ABDA3-538B-4F06-8882-78F941168046}" destId="{E8810E91-99E1-46EF-BD99-E064F83C8949}" srcOrd="2" destOrd="0" presId="urn:microsoft.com/office/officeart/2009/3/layout/HorizontalOrganizationChart"/>
    <dgm:cxn modelId="{83D7AD4C-535F-4C87-B4C9-9ED025F279D0}" type="presParOf" srcId="{B3C3880E-BCA0-4417-95E9-917A3BFBF25E}" destId="{1D2C27BE-44F9-4D16-8CC1-50AA64AA0E2A}" srcOrd="2" destOrd="0" presId="urn:microsoft.com/office/officeart/2009/3/layout/HorizontalOrganizationChart"/>
    <dgm:cxn modelId="{A26471A6-642F-4895-B414-DF31A4008478}" type="presParOf" srcId="{B3C3880E-BCA0-4417-95E9-917A3BFBF25E}" destId="{6133A9E8-0E1A-4D68-B2C1-C8667D5F1B56}" srcOrd="3" destOrd="0" presId="urn:microsoft.com/office/officeart/2009/3/layout/HorizontalOrganizationChart"/>
    <dgm:cxn modelId="{2AF9001C-80F2-4F8E-B335-54D1C2DDC894}" type="presParOf" srcId="{6133A9E8-0E1A-4D68-B2C1-C8667D5F1B56}" destId="{3C62B938-EC47-45EC-ABEA-35873D8F296C}" srcOrd="0" destOrd="0" presId="urn:microsoft.com/office/officeart/2009/3/layout/HorizontalOrganizationChart"/>
    <dgm:cxn modelId="{57629420-7938-4BEF-969E-07DE282FCAEB}" type="presParOf" srcId="{3C62B938-EC47-45EC-ABEA-35873D8F296C}" destId="{9CF482D0-BC1A-4769-B8AE-8F4B7E2E50E2}" srcOrd="0" destOrd="0" presId="urn:microsoft.com/office/officeart/2009/3/layout/HorizontalOrganizationChart"/>
    <dgm:cxn modelId="{1FF7EFF2-B9A1-4D7B-9107-84A3297D1373}" type="presParOf" srcId="{3C62B938-EC47-45EC-ABEA-35873D8F296C}" destId="{656D9917-05E1-40B3-988F-365C9869BCEA}" srcOrd="1" destOrd="0" presId="urn:microsoft.com/office/officeart/2009/3/layout/HorizontalOrganizationChart"/>
    <dgm:cxn modelId="{6144BD4B-93B2-4555-96B5-8FA8BA64B1A9}" type="presParOf" srcId="{6133A9E8-0E1A-4D68-B2C1-C8667D5F1B56}" destId="{C6712328-9A99-4B2E-BF16-500A0ED64826}" srcOrd="1" destOrd="0" presId="urn:microsoft.com/office/officeart/2009/3/layout/HorizontalOrganizationChart"/>
    <dgm:cxn modelId="{249F6187-BB04-44E1-95ED-4386D40A4689}" type="presParOf" srcId="{6133A9E8-0E1A-4D68-B2C1-C8667D5F1B56}" destId="{48A6B12C-82A7-4976-BD24-6F48A1D11A1A}" srcOrd="2" destOrd="0" presId="urn:microsoft.com/office/officeart/2009/3/layout/HorizontalOrganizationChart"/>
    <dgm:cxn modelId="{4DBFA661-8567-42FE-9C70-158E696F8826}" type="presParOf" srcId="{B3C3880E-BCA0-4417-95E9-917A3BFBF25E}" destId="{96898DB5-22D5-48A7-891D-0C0716F7725F}" srcOrd="4" destOrd="0" presId="urn:microsoft.com/office/officeart/2009/3/layout/HorizontalOrganizationChart"/>
    <dgm:cxn modelId="{89FA9D55-0E90-45F2-AE98-AC3ED35B4853}" type="presParOf" srcId="{B3C3880E-BCA0-4417-95E9-917A3BFBF25E}" destId="{7D810231-F667-4816-80DC-1E1CD207F602}" srcOrd="5" destOrd="0" presId="urn:microsoft.com/office/officeart/2009/3/layout/HorizontalOrganizationChart"/>
    <dgm:cxn modelId="{841AF0D4-4DC1-4CAA-A201-484518EBDB99}" type="presParOf" srcId="{7D810231-F667-4816-80DC-1E1CD207F602}" destId="{5186E058-2168-494A-8730-C35DF87EA0AA}" srcOrd="0" destOrd="0" presId="urn:microsoft.com/office/officeart/2009/3/layout/HorizontalOrganizationChart"/>
    <dgm:cxn modelId="{48FF88AD-6E17-42C0-B503-54A3D0B32846}" type="presParOf" srcId="{5186E058-2168-494A-8730-C35DF87EA0AA}" destId="{F8E7C41E-D6D1-460B-B9D6-3E8616DB3C3E}" srcOrd="0" destOrd="0" presId="urn:microsoft.com/office/officeart/2009/3/layout/HorizontalOrganizationChart"/>
    <dgm:cxn modelId="{BBC818C3-0EB6-408C-95DA-B5EA9FDE580E}" type="presParOf" srcId="{5186E058-2168-494A-8730-C35DF87EA0AA}" destId="{9691CB7B-4FD1-4DA1-B588-BAA5E43CACF2}" srcOrd="1" destOrd="0" presId="urn:microsoft.com/office/officeart/2009/3/layout/HorizontalOrganizationChart"/>
    <dgm:cxn modelId="{41CE7011-4BF2-4979-A545-77FB331D5078}" type="presParOf" srcId="{7D810231-F667-4816-80DC-1E1CD207F602}" destId="{F764FEFC-E71B-4BED-BD93-84E61AF490DE}" srcOrd="1" destOrd="0" presId="urn:microsoft.com/office/officeart/2009/3/layout/HorizontalOrganizationChart"/>
    <dgm:cxn modelId="{6E9592BA-2D5B-41C9-8242-5CE58B277D88}" type="presParOf" srcId="{7D810231-F667-4816-80DC-1E1CD207F602}" destId="{D9CCE1E4-E8B5-4714-991F-68205C228732}" srcOrd="2" destOrd="0" presId="urn:microsoft.com/office/officeart/2009/3/layout/HorizontalOrganizationChart"/>
    <dgm:cxn modelId="{3F6E2739-F0C5-4DE9-BC5C-782AB19DB526}" type="presParOf" srcId="{9E4E7772-749F-4F1A-B7D9-5E25C3ABF41A}" destId="{95E09B12-5566-44B5-9963-5E842ECC8C0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D5B823-4715-41BA-AD61-040C392D70E1}" type="doc">
      <dgm:prSet loTypeId="urn:microsoft.com/office/officeart/2005/8/layout/chevron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173D2AAB-352D-4A38-B404-A2C0429B06C3}">
      <dgm:prSet phldrT="[Текст]" phldr="1" custT="1"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C2A451-76A1-4744-9C74-3C387B9FAD74}" type="parTrans" cxnId="{A8B0EDF1-0C74-499F-88FD-F1193BD358B9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9F4B52-3330-48EF-80DF-6041772B1294}" type="sibTrans" cxnId="{A8B0EDF1-0C74-499F-88FD-F1193BD358B9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3300CF-A846-48E1-A7B7-5CFEBFB2AD0E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проведение обследования детей в возрасте от 0 до 18 лет в целях своевременного выявления особенностей в физическом и (или) психическом развитии и (или) отклонений в поведении детей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1F1162-35D1-4357-A37A-AB552B161801}" type="parTrans" cxnId="{074993C1-7C78-4BC2-A736-CCC2F4E4AA2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A577FB-3134-428A-B838-98F32A795D65}" type="sibTrans" cxnId="{074993C1-7C78-4BC2-A736-CCC2F4E4AA2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6B3E24-2CA7-41B7-9A94-E767FED3E888}">
      <dgm:prSet phldrT="[Текст]" phldr="1" custT="1"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487C50-B29E-4C0D-A6FB-F2C65B4C7AC3}" type="parTrans" cxnId="{D0B6FC08-8D9D-4FB3-9A63-31C6CB58599F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2A9D74-E482-43E1-8CEC-BC415BEBADC8}" type="sibTrans" cxnId="{D0B6FC08-8D9D-4FB3-9A63-31C6CB58599F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BB4851-5094-4FE1-BB54-1D01180680B6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подготовка по результатам обследования рекомендаций по оказанию детям психолого-медико-педагогической помощи и организации их обучения и воспитания, подтверждение, уточнение или изменение ранее данных комиссией рекомендаций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315D4A-388D-4CD2-BEF2-A1DACD9A75A7}" type="parTrans" cxnId="{276B3C47-4599-406A-B88A-5E7FFF06EA99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1FE0EC-5399-42B6-BC80-31F22E84CB39}" type="sibTrans" cxnId="{276B3C47-4599-406A-B88A-5E7FFF06EA99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E1E245-DFD2-40F1-839D-8A2EE11EE8B7}">
      <dgm:prSet phldrT="[Текст]" phldr="1" custT="1"/>
      <dgm:spPr/>
      <dgm:t>
        <a:bodyPr/>
        <a:lstStyle/>
        <a:p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2A28E2-A585-4888-A0ED-5CA42311F2BC}" type="parTrans" cxnId="{2710440E-AAEB-4E06-816B-FB1ED84BAAAF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A8F0E9-3AD3-4116-85A7-013B9C0EE236}" type="sibTrans" cxnId="{2710440E-AAEB-4E06-816B-FB1ED84BAAAF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4F60DE-93BD-4535-8633-4A7B9F54FDDE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оказание консультативной помощи родителям (законным представителям) детей, работникам образовательных организаций, организаций, осуществляющих социальное обслуживание, медицинских организаций, других организаций по вопросам воспитания, обучения и коррекции нарушений развития детей с ограниченными возможностями здоровья и (или)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девиантным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(общественно опасным) поведением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E39524-5196-41A2-A3AC-8D2BCF6028ED}" type="parTrans" cxnId="{2A430E79-A46F-4F1B-8115-A9D103A9BF10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D58116-BDC4-4E03-A99C-BEC42E18CAD2}" type="sibTrans" cxnId="{2A430E79-A46F-4F1B-8115-A9D103A9BF10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2A5DEF-E6B9-4437-AD33-8E09EFE10312}" type="pres">
      <dgm:prSet presAssocID="{E7D5B823-4715-41BA-AD61-040C392D70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B85B93-A85F-41F2-AE09-3E51378D7600}" type="pres">
      <dgm:prSet presAssocID="{173D2AAB-352D-4A38-B404-A2C0429B06C3}" presName="composite" presStyleCnt="0"/>
      <dgm:spPr/>
    </dgm:pt>
    <dgm:pt modelId="{0BD46A04-47F9-44E8-8373-1F8A9BE4F199}" type="pres">
      <dgm:prSet presAssocID="{173D2AAB-352D-4A38-B404-A2C0429B06C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18D4BA-D748-4B7C-B8DD-8C7B4DB1187F}" type="pres">
      <dgm:prSet presAssocID="{173D2AAB-352D-4A38-B404-A2C0429B06C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C4482F-B860-4A79-BD21-B5EB9087325F}" type="pres">
      <dgm:prSet presAssocID="{399F4B52-3330-48EF-80DF-6041772B1294}" presName="sp" presStyleCnt="0"/>
      <dgm:spPr/>
    </dgm:pt>
    <dgm:pt modelId="{A838FCD2-3E96-458E-87CE-144E1998C5E0}" type="pres">
      <dgm:prSet presAssocID="{496B3E24-2CA7-41B7-9A94-E767FED3E888}" presName="composite" presStyleCnt="0"/>
      <dgm:spPr/>
    </dgm:pt>
    <dgm:pt modelId="{008C1EF6-FBE8-447E-95A7-111C31D09DD9}" type="pres">
      <dgm:prSet presAssocID="{496B3E24-2CA7-41B7-9A94-E767FED3E88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FB2101-750A-4C92-B8D1-954DCD5F9A75}" type="pres">
      <dgm:prSet presAssocID="{496B3E24-2CA7-41B7-9A94-E767FED3E88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212233-9CF3-47B6-8813-5389B3080449}" type="pres">
      <dgm:prSet presAssocID="{8F2A9D74-E482-43E1-8CEC-BC415BEBADC8}" presName="sp" presStyleCnt="0"/>
      <dgm:spPr/>
    </dgm:pt>
    <dgm:pt modelId="{AC569B09-F38C-4394-BCFF-5F899FF9AC36}" type="pres">
      <dgm:prSet presAssocID="{9CE1E245-DFD2-40F1-839D-8A2EE11EE8B7}" presName="composite" presStyleCnt="0"/>
      <dgm:spPr/>
    </dgm:pt>
    <dgm:pt modelId="{7E5A4092-21EE-41B3-9718-096F1CAB5426}" type="pres">
      <dgm:prSet presAssocID="{9CE1E245-DFD2-40F1-839D-8A2EE11EE8B7}" presName="parentText" presStyleLbl="alignNode1" presStyleIdx="2" presStyleCnt="3" custScaleY="1248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B48A75-9053-4AC7-8E8E-C83F94B16CED}" type="pres">
      <dgm:prSet presAssocID="{9CE1E245-DFD2-40F1-839D-8A2EE11EE8B7}" presName="descendantText" presStyleLbl="alignAcc1" presStyleIdx="2" presStyleCnt="3" custScaleY="138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FF80A6-ECDF-448A-8213-70EB0ED636B0}" type="presOf" srcId="{A53300CF-A846-48E1-A7B7-5CFEBFB2AD0E}" destId="{DB18D4BA-D748-4B7C-B8DD-8C7B4DB1187F}" srcOrd="0" destOrd="0" presId="urn:microsoft.com/office/officeart/2005/8/layout/chevron2"/>
    <dgm:cxn modelId="{074993C1-7C78-4BC2-A736-CCC2F4E4AA2D}" srcId="{173D2AAB-352D-4A38-B404-A2C0429B06C3}" destId="{A53300CF-A846-48E1-A7B7-5CFEBFB2AD0E}" srcOrd="0" destOrd="0" parTransId="{7B1F1162-35D1-4357-A37A-AB552B161801}" sibTransId="{F6A577FB-3134-428A-B838-98F32A795D65}"/>
    <dgm:cxn modelId="{46973C7F-56BA-475F-A494-D6B073E740FB}" type="presOf" srcId="{104F60DE-93BD-4535-8633-4A7B9F54FDDE}" destId="{78B48A75-9053-4AC7-8E8E-C83F94B16CED}" srcOrd="0" destOrd="0" presId="urn:microsoft.com/office/officeart/2005/8/layout/chevron2"/>
    <dgm:cxn modelId="{A3513C2A-8B15-4CAF-9A8A-F4515499DC3E}" type="presOf" srcId="{E7D5B823-4715-41BA-AD61-040C392D70E1}" destId="{562A5DEF-E6B9-4437-AD33-8E09EFE10312}" srcOrd="0" destOrd="0" presId="urn:microsoft.com/office/officeart/2005/8/layout/chevron2"/>
    <dgm:cxn modelId="{2710440E-AAEB-4E06-816B-FB1ED84BAAAF}" srcId="{E7D5B823-4715-41BA-AD61-040C392D70E1}" destId="{9CE1E245-DFD2-40F1-839D-8A2EE11EE8B7}" srcOrd="2" destOrd="0" parTransId="{452A28E2-A585-4888-A0ED-5CA42311F2BC}" sibTransId="{FDA8F0E9-3AD3-4116-85A7-013B9C0EE236}"/>
    <dgm:cxn modelId="{69D0F1FE-37BF-4598-A8AF-2C931BB305D9}" type="presOf" srcId="{8ABB4851-5094-4FE1-BB54-1D01180680B6}" destId="{B1FB2101-750A-4C92-B8D1-954DCD5F9A75}" srcOrd="0" destOrd="0" presId="urn:microsoft.com/office/officeart/2005/8/layout/chevron2"/>
    <dgm:cxn modelId="{4633646A-F3C9-4FAF-AA21-F51D8C701712}" type="presOf" srcId="{496B3E24-2CA7-41B7-9A94-E767FED3E888}" destId="{008C1EF6-FBE8-447E-95A7-111C31D09DD9}" srcOrd="0" destOrd="0" presId="urn:microsoft.com/office/officeart/2005/8/layout/chevron2"/>
    <dgm:cxn modelId="{276B3C47-4599-406A-B88A-5E7FFF06EA99}" srcId="{496B3E24-2CA7-41B7-9A94-E767FED3E888}" destId="{8ABB4851-5094-4FE1-BB54-1D01180680B6}" srcOrd="0" destOrd="0" parTransId="{70315D4A-388D-4CD2-BEF2-A1DACD9A75A7}" sibTransId="{8B1FE0EC-5399-42B6-BC80-31F22E84CB39}"/>
    <dgm:cxn modelId="{2A430E79-A46F-4F1B-8115-A9D103A9BF10}" srcId="{9CE1E245-DFD2-40F1-839D-8A2EE11EE8B7}" destId="{104F60DE-93BD-4535-8633-4A7B9F54FDDE}" srcOrd="0" destOrd="0" parTransId="{53E39524-5196-41A2-A3AC-8D2BCF6028ED}" sibTransId="{66D58116-BDC4-4E03-A99C-BEC42E18CAD2}"/>
    <dgm:cxn modelId="{8234AC53-E980-4335-808D-4450D09AB30B}" type="presOf" srcId="{9CE1E245-DFD2-40F1-839D-8A2EE11EE8B7}" destId="{7E5A4092-21EE-41B3-9718-096F1CAB5426}" srcOrd="0" destOrd="0" presId="urn:microsoft.com/office/officeart/2005/8/layout/chevron2"/>
    <dgm:cxn modelId="{B6D47A3F-3E0A-458A-B945-A19C6912EA30}" type="presOf" srcId="{173D2AAB-352D-4A38-B404-A2C0429B06C3}" destId="{0BD46A04-47F9-44E8-8373-1F8A9BE4F199}" srcOrd="0" destOrd="0" presId="urn:microsoft.com/office/officeart/2005/8/layout/chevron2"/>
    <dgm:cxn modelId="{A8B0EDF1-0C74-499F-88FD-F1193BD358B9}" srcId="{E7D5B823-4715-41BA-AD61-040C392D70E1}" destId="{173D2AAB-352D-4A38-B404-A2C0429B06C3}" srcOrd="0" destOrd="0" parTransId="{E9C2A451-76A1-4744-9C74-3C387B9FAD74}" sibTransId="{399F4B52-3330-48EF-80DF-6041772B1294}"/>
    <dgm:cxn modelId="{D0B6FC08-8D9D-4FB3-9A63-31C6CB58599F}" srcId="{E7D5B823-4715-41BA-AD61-040C392D70E1}" destId="{496B3E24-2CA7-41B7-9A94-E767FED3E888}" srcOrd="1" destOrd="0" parTransId="{34487C50-B29E-4C0D-A6FB-F2C65B4C7AC3}" sibTransId="{8F2A9D74-E482-43E1-8CEC-BC415BEBADC8}"/>
    <dgm:cxn modelId="{72EC1FC0-A467-491E-878F-C7B86B20BA25}" type="presParOf" srcId="{562A5DEF-E6B9-4437-AD33-8E09EFE10312}" destId="{3BB85B93-A85F-41F2-AE09-3E51378D7600}" srcOrd="0" destOrd="0" presId="urn:microsoft.com/office/officeart/2005/8/layout/chevron2"/>
    <dgm:cxn modelId="{5DAA6621-312E-43F2-841A-C218087AA11D}" type="presParOf" srcId="{3BB85B93-A85F-41F2-AE09-3E51378D7600}" destId="{0BD46A04-47F9-44E8-8373-1F8A9BE4F199}" srcOrd="0" destOrd="0" presId="urn:microsoft.com/office/officeart/2005/8/layout/chevron2"/>
    <dgm:cxn modelId="{28507E40-7DE3-4AAE-BC1A-3A3C70CB5148}" type="presParOf" srcId="{3BB85B93-A85F-41F2-AE09-3E51378D7600}" destId="{DB18D4BA-D748-4B7C-B8DD-8C7B4DB1187F}" srcOrd="1" destOrd="0" presId="urn:microsoft.com/office/officeart/2005/8/layout/chevron2"/>
    <dgm:cxn modelId="{6C29DB90-50CD-4E22-996B-AF98F484AC94}" type="presParOf" srcId="{562A5DEF-E6B9-4437-AD33-8E09EFE10312}" destId="{BEC4482F-B860-4A79-BD21-B5EB9087325F}" srcOrd="1" destOrd="0" presId="urn:microsoft.com/office/officeart/2005/8/layout/chevron2"/>
    <dgm:cxn modelId="{0B400140-4AAF-4600-BCE7-65051A9701F0}" type="presParOf" srcId="{562A5DEF-E6B9-4437-AD33-8E09EFE10312}" destId="{A838FCD2-3E96-458E-87CE-144E1998C5E0}" srcOrd="2" destOrd="0" presId="urn:microsoft.com/office/officeart/2005/8/layout/chevron2"/>
    <dgm:cxn modelId="{A0455AC1-48BB-4CED-AF0E-040F35B0AD33}" type="presParOf" srcId="{A838FCD2-3E96-458E-87CE-144E1998C5E0}" destId="{008C1EF6-FBE8-447E-95A7-111C31D09DD9}" srcOrd="0" destOrd="0" presId="urn:microsoft.com/office/officeart/2005/8/layout/chevron2"/>
    <dgm:cxn modelId="{4FCA285F-1582-4C50-969B-AFD8B904753C}" type="presParOf" srcId="{A838FCD2-3E96-458E-87CE-144E1998C5E0}" destId="{B1FB2101-750A-4C92-B8D1-954DCD5F9A75}" srcOrd="1" destOrd="0" presId="urn:microsoft.com/office/officeart/2005/8/layout/chevron2"/>
    <dgm:cxn modelId="{B33E3147-F56F-43D2-BCC3-826F3A8D17DC}" type="presParOf" srcId="{562A5DEF-E6B9-4437-AD33-8E09EFE10312}" destId="{BA212233-9CF3-47B6-8813-5389B3080449}" srcOrd="3" destOrd="0" presId="urn:microsoft.com/office/officeart/2005/8/layout/chevron2"/>
    <dgm:cxn modelId="{A75B2BFB-4E0C-4F35-AAFB-FD7E1B8FFFE4}" type="presParOf" srcId="{562A5DEF-E6B9-4437-AD33-8E09EFE10312}" destId="{AC569B09-F38C-4394-BCFF-5F899FF9AC36}" srcOrd="4" destOrd="0" presId="urn:microsoft.com/office/officeart/2005/8/layout/chevron2"/>
    <dgm:cxn modelId="{00893521-1A2A-458E-A833-4D654799F644}" type="presParOf" srcId="{AC569B09-F38C-4394-BCFF-5F899FF9AC36}" destId="{7E5A4092-21EE-41B3-9718-096F1CAB5426}" srcOrd="0" destOrd="0" presId="urn:microsoft.com/office/officeart/2005/8/layout/chevron2"/>
    <dgm:cxn modelId="{D5F0627F-55B2-486A-8F28-175955AE7B73}" type="presParOf" srcId="{AC569B09-F38C-4394-BCFF-5F899FF9AC36}" destId="{78B48A75-9053-4AC7-8E8E-C83F94B16CE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24EC26-0071-4CAE-85D5-5E3E1E02B760}" type="doc">
      <dgm:prSet loTypeId="urn:microsoft.com/office/officeart/2005/8/layout/chevron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DB1516BB-40BC-44E7-8C1B-742C11ADDCBE}">
      <dgm:prSet phldrT="[Текст]" phldr="1" custT="1"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809441-5D99-44CB-BC48-FCD6B49245A6}" type="parTrans" cxnId="{A7DB1A0B-2FAC-4E08-930B-BC78F8AE0A15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76FD21-C6E7-48A4-9136-9FAFCD4086F5}" type="sibTrans" cxnId="{A7DB1A0B-2FAC-4E08-930B-BC78F8AE0A15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597386-F908-48F3-94F9-33CF1C656248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оказание федеральным учреждениям медико-социальной экспертизы содействия в разработке индивидуальной программы реабилитации ребенка-инвалида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D8CF97-8663-4815-9950-2FA383D8E526}" type="parTrans" cxnId="{7E614702-5115-4BAD-BF6C-72BB8D53C0DB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F5577D-B1A8-4A9C-8768-6CE80F97AF32}" type="sibTrans" cxnId="{7E614702-5115-4BAD-BF6C-72BB8D53C0DB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100CA9-2444-43B9-BEB4-84EE71BACB69}">
      <dgm:prSet phldrT="[Текст]" phldr="1" custT="1"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A49606-79FE-4BD7-B4F0-CA769FA3FD88}" type="parTrans" cxnId="{FC6D3F4B-F17C-40DF-926F-D70731728486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A8DC15-83DB-4DD8-966A-679A7F378EC5}" type="sibTrans" cxnId="{FC6D3F4B-F17C-40DF-926F-D70731728486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60BCA2-0836-46A1-851F-F540CFDFE09A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осуществление учета данных о детях с ограниченными возможностями здоровья и (или)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девиантным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(общественно опасным) поведением, проживающих на территории деятельности комиссии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B996BB-C7AD-4E6E-8E22-E508F7B76BA6}" type="parTrans" cxnId="{EF684DF7-8ACC-4EA0-829B-08173DB4AB50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92A267-E6A9-4825-83A1-689D522B3F74}" type="sibTrans" cxnId="{EF684DF7-8ACC-4EA0-829B-08173DB4AB50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E1132C-D9C1-4917-AFCA-27E994644624}">
      <dgm:prSet phldrT="[Текст]" phldr="1" custT="1"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EBE297-AD8B-4886-B967-0114C0A00A86}" type="parTrans" cxnId="{94672145-6999-4ADC-8369-CF855B57A563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6AA744-D00D-46E5-B6AB-9A5941C0BF15}" type="sibTrans" cxnId="{94672145-6999-4ADC-8369-CF855B57A563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959EFB-13E2-4BCB-86B2-87206829F9DB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участие в организации информационно-просветительской работы с населением в области предупреждения и коррекции недостатков в физическом и (или) психическом развитии и (или) отклонений в поведении детей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5FF77C-AC20-4AEA-AB2B-8D3AC2EA0F37}" type="parTrans" cxnId="{2C018D54-FF69-4D3D-921B-628E77DCC38D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CD41BC-99D1-4B16-A70F-FBAC455C7905}" type="sibTrans" cxnId="{2C018D54-FF69-4D3D-921B-628E77DCC38D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A83D6A-355A-4329-94F6-5DDCAF4AFBE7}">
      <dgm:prSet phldrT="[Текст]" custT="1"/>
      <dgm:spPr/>
      <dgm:t>
        <a:bodyPr/>
        <a:lstStyle/>
        <a:p>
          <a:pPr algn="just"/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385BC2-EBBD-4E0E-B917-1DFB73E8FA48}" type="parTrans" cxnId="{DA69D24C-5454-4CA1-B43B-6433A82701AE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D9946C-5775-43AF-B5CD-8DDB754F70D9}" type="sibTrans" cxnId="{DA69D24C-5454-4CA1-B43B-6433A82701AE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CE94D8-4DB8-4138-BDD9-992D67815CA5}">
      <dgm:prSet custT="1"/>
      <dgm:spPr/>
      <dgm:t>
        <a:bodyPr/>
        <a:lstStyle/>
        <a:p>
          <a:pPr algn="just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осуществление мониторинга учёта рекомендаций комиссии по созданию необходимых условий для обучения и воспитания детей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1C0226-C7A3-471B-9647-2955316997D0}" type="parTrans" cxnId="{BC12A9C6-3314-427A-8B7E-BAF7690933FC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37E3CE-13DD-4E7C-B550-601E9B5529FD}" type="sibTrans" cxnId="{BC12A9C6-3314-427A-8B7E-BAF7690933FC}">
      <dgm:prSet/>
      <dgm:spPr/>
      <dgm:t>
        <a:bodyPr/>
        <a:lstStyle/>
        <a:p>
          <a:pPr algn="just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9E6198-C937-45D4-801A-9320DEB9D772}" type="pres">
      <dgm:prSet presAssocID="{7924EC26-0071-4CAE-85D5-5E3E1E02B76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6DDAD2-5A8B-4989-8041-D7A427342DA6}" type="pres">
      <dgm:prSet presAssocID="{DB1516BB-40BC-44E7-8C1B-742C11ADDCBE}" presName="composite" presStyleCnt="0"/>
      <dgm:spPr/>
    </dgm:pt>
    <dgm:pt modelId="{164C90B4-05C9-4B54-B894-31BB20270C56}" type="pres">
      <dgm:prSet presAssocID="{DB1516BB-40BC-44E7-8C1B-742C11ADDCBE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DD284-69A6-4484-92BE-127C9DBD5432}" type="pres">
      <dgm:prSet presAssocID="{DB1516BB-40BC-44E7-8C1B-742C11ADDCBE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C63016-B7F3-4956-92A2-F88A28513E7B}" type="pres">
      <dgm:prSet presAssocID="{F276FD21-C6E7-48A4-9136-9FAFCD4086F5}" presName="sp" presStyleCnt="0"/>
      <dgm:spPr/>
    </dgm:pt>
    <dgm:pt modelId="{0ECFC446-F743-4F8F-AD08-BD279EB6AAA1}" type="pres">
      <dgm:prSet presAssocID="{4B100CA9-2444-43B9-BEB4-84EE71BACB69}" presName="composite" presStyleCnt="0"/>
      <dgm:spPr/>
    </dgm:pt>
    <dgm:pt modelId="{E0FDDAC1-4135-491C-80A9-8A898F8C6D90}" type="pres">
      <dgm:prSet presAssocID="{4B100CA9-2444-43B9-BEB4-84EE71BACB6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E558BD-E693-49E4-89F1-DC8BA800AC55}" type="pres">
      <dgm:prSet presAssocID="{4B100CA9-2444-43B9-BEB4-84EE71BACB69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1629C5-F0F8-4B44-A4EC-94180EBD910A}" type="pres">
      <dgm:prSet presAssocID="{B0A8DC15-83DB-4DD8-966A-679A7F378EC5}" presName="sp" presStyleCnt="0"/>
      <dgm:spPr/>
    </dgm:pt>
    <dgm:pt modelId="{DEE96AC9-9ECE-4EC0-A259-78E883D4E4B9}" type="pres">
      <dgm:prSet presAssocID="{EEE1132C-D9C1-4917-AFCA-27E994644624}" presName="composite" presStyleCnt="0"/>
      <dgm:spPr/>
    </dgm:pt>
    <dgm:pt modelId="{87AB7FAD-564C-440E-8CBF-0213BD755DEC}" type="pres">
      <dgm:prSet presAssocID="{EEE1132C-D9C1-4917-AFCA-27E99464462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372A9D-B917-4974-B824-88A7DCD05937}" type="pres">
      <dgm:prSet presAssocID="{EEE1132C-D9C1-4917-AFCA-27E99464462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3C5600-3041-4C78-88CC-BB74EF5B3228}" type="pres">
      <dgm:prSet presAssocID="{1E6AA744-D00D-46E5-B6AB-9A5941C0BF15}" presName="sp" presStyleCnt="0"/>
      <dgm:spPr/>
    </dgm:pt>
    <dgm:pt modelId="{64D0706A-15BB-4C14-B997-7C187B871EA0}" type="pres">
      <dgm:prSet presAssocID="{DBA83D6A-355A-4329-94F6-5DDCAF4AFBE7}" presName="composite" presStyleCnt="0"/>
      <dgm:spPr/>
    </dgm:pt>
    <dgm:pt modelId="{DEB2B4FC-04D2-4269-8FCE-1C7DA2E186C2}" type="pres">
      <dgm:prSet presAssocID="{DBA83D6A-355A-4329-94F6-5DDCAF4AFBE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2930D3-5332-45F6-BA73-555DE8D769D5}" type="pres">
      <dgm:prSet presAssocID="{DBA83D6A-355A-4329-94F6-5DDCAF4AFBE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6D3F4B-F17C-40DF-926F-D70731728486}" srcId="{7924EC26-0071-4CAE-85D5-5E3E1E02B760}" destId="{4B100CA9-2444-43B9-BEB4-84EE71BACB69}" srcOrd="1" destOrd="0" parTransId="{A7A49606-79FE-4BD7-B4F0-CA769FA3FD88}" sibTransId="{B0A8DC15-83DB-4DD8-966A-679A7F378EC5}"/>
    <dgm:cxn modelId="{48566F47-472B-4039-8068-45AEAA963D4A}" type="presOf" srcId="{DB1516BB-40BC-44E7-8C1B-742C11ADDCBE}" destId="{164C90B4-05C9-4B54-B894-31BB20270C56}" srcOrd="0" destOrd="0" presId="urn:microsoft.com/office/officeart/2005/8/layout/chevron2"/>
    <dgm:cxn modelId="{94672145-6999-4ADC-8369-CF855B57A563}" srcId="{7924EC26-0071-4CAE-85D5-5E3E1E02B760}" destId="{EEE1132C-D9C1-4917-AFCA-27E994644624}" srcOrd="2" destOrd="0" parTransId="{8AEBE297-AD8B-4886-B967-0114C0A00A86}" sibTransId="{1E6AA744-D00D-46E5-B6AB-9A5941C0BF15}"/>
    <dgm:cxn modelId="{DA69D24C-5454-4CA1-B43B-6433A82701AE}" srcId="{7924EC26-0071-4CAE-85D5-5E3E1E02B760}" destId="{DBA83D6A-355A-4329-94F6-5DDCAF4AFBE7}" srcOrd="3" destOrd="0" parTransId="{19385BC2-EBBD-4E0E-B917-1DFB73E8FA48}" sibTransId="{F0D9946C-5775-43AF-B5CD-8DDB754F70D9}"/>
    <dgm:cxn modelId="{703F7344-AD87-4706-8CFE-F74BB14658FD}" type="presOf" srcId="{28597386-F908-48F3-94F9-33CF1C656248}" destId="{14ADD284-69A6-4484-92BE-127C9DBD5432}" srcOrd="0" destOrd="0" presId="urn:microsoft.com/office/officeart/2005/8/layout/chevron2"/>
    <dgm:cxn modelId="{ACC28945-01DF-4137-AB26-FD3176657C24}" type="presOf" srcId="{DBA83D6A-355A-4329-94F6-5DDCAF4AFBE7}" destId="{DEB2B4FC-04D2-4269-8FCE-1C7DA2E186C2}" srcOrd="0" destOrd="0" presId="urn:microsoft.com/office/officeart/2005/8/layout/chevron2"/>
    <dgm:cxn modelId="{2C018D54-FF69-4D3D-921B-628E77DCC38D}" srcId="{EEE1132C-D9C1-4917-AFCA-27E994644624}" destId="{4B959EFB-13E2-4BCB-86B2-87206829F9DB}" srcOrd="0" destOrd="0" parTransId="{415FF77C-AC20-4AEA-AB2B-8D3AC2EA0F37}" sibTransId="{CECD41BC-99D1-4B16-A70F-FBAC455C7905}"/>
    <dgm:cxn modelId="{7E614702-5115-4BAD-BF6C-72BB8D53C0DB}" srcId="{DB1516BB-40BC-44E7-8C1B-742C11ADDCBE}" destId="{28597386-F908-48F3-94F9-33CF1C656248}" srcOrd="0" destOrd="0" parTransId="{16D8CF97-8663-4815-9950-2FA383D8E526}" sibTransId="{A6F5577D-B1A8-4A9C-8768-6CE80F97AF32}"/>
    <dgm:cxn modelId="{1F5F5509-7DE3-43DC-8088-A8EA16F7DCB7}" type="presOf" srcId="{EEE1132C-D9C1-4917-AFCA-27E994644624}" destId="{87AB7FAD-564C-440E-8CBF-0213BD755DEC}" srcOrd="0" destOrd="0" presId="urn:microsoft.com/office/officeart/2005/8/layout/chevron2"/>
    <dgm:cxn modelId="{A7DB1A0B-2FAC-4E08-930B-BC78F8AE0A15}" srcId="{7924EC26-0071-4CAE-85D5-5E3E1E02B760}" destId="{DB1516BB-40BC-44E7-8C1B-742C11ADDCBE}" srcOrd="0" destOrd="0" parTransId="{C5809441-5D99-44CB-BC48-FCD6B49245A6}" sibTransId="{F276FD21-C6E7-48A4-9136-9FAFCD4086F5}"/>
    <dgm:cxn modelId="{EF684DF7-8ACC-4EA0-829B-08173DB4AB50}" srcId="{4B100CA9-2444-43B9-BEB4-84EE71BACB69}" destId="{AB60BCA2-0836-46A1-851F-F540CFDFE09A}" srcOrd="0" destOrd="0" parTransId="{49B996BB-C7AD-4E6E-8E22-E508F7B76BA6}" sibTransId="{CC92A267-E6A9-4825-83A1-689D522B3F74}"/>
    <dgm:cxn modelId="{BC12A9C6-3314-427A-8B7E-BAF7690933FC}" srcId="{DBA83D6A-355A-4329-94F6-5DDCAF4AFBE7}" destId="{B3CE94D8-4DB8-4138-BDD9-992D67815CA5}" srcOrd="0" destOrd="0" parTransId="{841C0226-C7A3-471B-9647-2955316997D0}" sibTransId="{5737E3CE-13DD-4E7C-B550-601E9B5529FD}"/>
    <dgm:cxn modelId="{EB697A39-923F-43C3-A021-DD78C4A2226C}" type="presOf" srcId="{4B959EFB-13E2-4BCB-86B2-87206829F9DB}" destId="{E8372A9D-B917-4974-B824-88A7DCD05937}" srcOrd="0" destOrd="0" presId="urn:microsoft.com/office/officeart/2005/8/layout/chevron2"/>
    <dgm:cxn modelId="{C3EFEDF9-97A7-46EB-A817-212EA4A4A521}" type="presOf" srcId="{AB60BCA2-0836-46A1-851F-F540CFDFE09A}" destId="{D5E558BD-E693-49E4-89F1-DC8BA800AC55}" srcOrd="0" destOrd="0" presId="urn:microsoft.com/office/officeart/2005/8/layout/chevron2"/>
    <dgm:cxn modelId="{CB7D27F9-451A-45DE-A616-6E4FF8B24D97}" type="presOf" srcId="{7924EC26-0071-4CAE-85D5-5E3E1E02B760}" destId="{DE9E6198-C937-45D4-801A-9320DEB9D772}" srcOrd="0" destOrd="0" presId="urn:microsoft.com/office/officeart/2005/8/layout/chevron2"/>
    <dgm:cxn modelId="{5EC8D472-FFCF-4FC1-A18C-E062EB44B0F3}" type="presOf" srcId="{4B100CA9-2444-43B9-BEB4-84EE71BACB69}" destId="{E0FDDAC1-4135-491C-80A9-8A898F8C6D90}" srcOrd="0" destOrd="0" presId="urn:microsoft.com/office/officeart/2005/8/layout/chevron2"/>
    <dgm:cxn modelId="{9C8C3BC9-97BF-4FA8-A33A-5712BCA687AF}" type="presOf" srcId="{B3CE94D8-4DB8-4138-BDD9-992D67815CA5}" destId="{762930D3-5332-45F6-BA73-555DE8D769D5}" srcOrd="0" destOrd="0" presId="urn:microsoft.com/office/officeart/2005/8/layout/chevron2"/>
    <dgm:cxn modelId="{4F841BCB-C1DB-4FE1-837E-C6DDAA470E89}" type="presParOf" srcId="{DE9E6198-C937-45D4-801A-9320DEB9D772}" destId="{066DDAD2-5A8B-4989-8041-D7A427342DA6}" srcOrd="0" destOrd="0" presId="urn:microsoft.com/office/officeart/2005/8/layout/chevron2"/>
    <dgm:cxn modelId="{7D761EAA-64DA-4511-BED9-D3DC51A8430E}" type="presParOf" srcId="{066DDAD2-5A8B-4989-8041-D7A427342DA6}" destId="{164C90B4-05C9-4B54-B894-31BB20270C56}" srcOrd="0" destOrd="0" presId="urn:microsoft.com/office/officeart/2005/8/layout/chevron2"/>
    <dgm:cxn modelId="{36981B8A-2226-48F1-83EE-75B7231F2E7B}" type="presParOf" srcId="{066DDAD2-5A8B-4989-8041-D7A427342DA6}" destId="{14ADD284-69A6-4484-92BE-127C9DBD5432}" srcOrd="1" destOrd="0" presId="urn:microsoft.com/office/officeart/2005/8/layout/chevron2"/>
    <dgm:cxn modelId="{56FD7380-37D5-4112-B1A4-EE23BC82D22D}" type="presParOf" srcId="{DE9E6198-C937-45D4-801A-9320DEB9D772}" destId="{F9C63016-B7F3-4956-92A2-F88A28513E7B}" srcOrd="1" destOrd="0" presId="urn:microsoft.com/office/officeart/2005/8/layout/chevron2"/>
    <dgm:cxn modelId="{46998236-8436-4199-9A38-E341F0B346A0}" type="presParOf" srcId="{DE9E6198-C937-45D4-801A-9320DEB9D772}" destId="{0ECFC446-F743-4F8F-AD08-BD279EB6AAA1}" srcOrd="2" destOrd="0" presId="urn:microsoft.com/office/officeart/2005/8/layout/chevron2"/>
    <dgm:cxn modelId="{19FC0473-989E-4A48-B6CC-FA9AEAD4F862}" type="presParOf" srcId="{0ECFC446-F743-4F8F-AD08-BD279EB6AAA1}" destId="{E0FDDAC1-4135-491C-80A9-8A898F8C6D90}" srcOrd="0" destOrd="0" presId="urn:microsoft.com/office/officeart/2005/8/layout/chevron2"/>
    <dgm:cxn modelId="{7E1AD809-6B65-4A2D-A5B2-52C9419AE384}" type="presParOf" srcId="{0ECFC446-F743-4F8F-AD08-BD279EB6AAA1}" destId="{D5E558BD-E693-49E4-89F1-DC8BA800AC55}" srcOrd="1" destOrd="0" presId="urn:microsoft.com/office/officeart/2005/8/layout/chevron2"/>
    <dgm:cxn modelId="{A7EFF53A-9A46-49B0-AF11-A45D8935E0BB}" type="presParOf" srcId="{DE9E6198-C937-45D4-801A-9320DEB9D772}" destId="{9D1629C5-F0F8-4B44-A4EC-94180EBD910A}" srcOrd="3" destOrd="0" presId="urn:microsoft.com/office/officeart/2005/8/layout/chevron2"/>
    <dgm:cxn modelId="{B4EDBC19-3924-4F12-8E91-D385C893DCAF}" type="presParOf" srcId="{DE9E6198-C937-45D4-801A-9320DEB9D772}" destId="{DEE96AC9-9ECE-4EC0-A259-78E883D4E4B9}" srcOrd="4" destOrd="0" presId="urn:microsoft.com/office/officeart/2005/8/layout/chevron2"/>
    <dgm:cxn modelId="{F6AF6887-C8DC-4590-9003-A87D8B41CB5F}" type="presParOf" srcId="{DEE96AC9-9ECE-4EC0-A259-78E883D4E4B9}" destId="{87AB7FAD-564C-440E-8CBF-0213BD755DEC}" srcOrd="0" destOrd="0" presId="urn:microsoft.com/office/officeart/2005/8/layout/chevron2"/>
    <dgm:cxn modelId="{47E1C330-205D-4A31-8B81-07A8E588DEB4}" type="presParOf" srcId="{DEE96AC9-9ECE-4EC0-A259-78E883D4E4B9}" destId="{E8372A9D-B917-4974-B824-88A7DCD05937}" srcOrd="1" destOrd="0" presId="urn:microsoft.com/office/officeart/2005/8/layout/chevron2"/>
    <dgm:cxn modelId="{D85C9524-4255-4DB2-99A6-059E2D62D277}" type="presParOf" srcId="{DE9E6198-C937-45D4-801A-9320DEB9D772}" destId="{9A3C5600-3041-4C78-88CC-BB74EF5B3228}" srcOrd="5" destOrd="0" presId="urn:microsoft.com/office/officeart/2005/8/layout/chevron2"/>
    <dgm:cxn modelId="{0BEA0F5F-5BA4-4230-906C-604CEA6FF51B}" type="presParOf" srcId="{DE9E6198-C937-45D4-801A-9320DEB9D772}" destId="{64D0706A-15BB-4C14-B997-7C187B871EA0}" srcOrd="6" destOrd="0" presId="urn:microsoft.com/office/officeart/2005/8/layout/chevron2"/>
    <dgm:cxn modelId="{654036CC-5D91-42A3-8F85-220517BEA879}" type="presParOf" srcId="{64D0706A-15BB-4C14-B997-7C187B871EA0}" destId="{DEB2B4FC-04D2-4269-8FCE-1C7DA2E186C2}" srcOrd="0" destOrd="0" presId="urn:microsoft.com/office/officeart/2005/8/layout/chevron2"/>
    <dgm:cxn modelId="{E9A901DE-60A5-4869-8006-85A219F6412C}" type="presParOf" srcId="{64D0706A-15BB-4C14-B997-7C187B871EA0}" destId="{762930D3-5332-45F6-BA73-555DE8D769D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42536C-E256-47AD-A2AC-AF79EDCB49B6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B4B5EA3D-D0DF-4F05-99A2-205F6FE9E9C9}">
      <dgm:prSet phldrT="[Текст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документ устанавливающий/подтверждающий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статус «Обучающийся с ОВЗ»</a:t>
          </a:r>
        </a:p>
      </dgm:t>
    </dgm:pt>
    <dgm:pt modelId="{7030410A-0088-4F23-A007-D562E6D941FC}" type="parTrans" cxnId="{DEA3327D-453D-4A63-9B25-3A6EE6792DA1}">
      <dgm:prSet/>
      <dgm:spPr/>
      <dgm:t>
        <a:bodyPr/>
        <a:lstStyle/>
        <a:p>
          <a:pPr algn="ctr"/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4DA417-BD4F-4978-8244-4A271C642517}" type="sibTrans" cxnId="{DEA3327D-453D-4A63-9B25-3A6EE6792DA1}">
      <dgm:prSet/>
      <dgm:spPr/>
      <dgm:t>
        <a:bodyPr/>
        <a:lstStyle/>
        <a:p>
          <a:pPr algn="ctr"/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5559AE-1C8D-4517-AFCD-9BC02C24FD98}">
      <dgm:prSet phldrT="[Текст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выводы о наличии/отсутствии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у обследованного ребенка особенностей в физическом и (или) психическом развитии, отклонении в поведении</a:t>
          </a:r>
        </a:p>
      </dgm:t>
    </dgm:pt>
    <dgm:pt modelId="{2C696CFC-A537-47F0-AE1D-140274B88B02}" type="parTrans" cxnId="{B71D0FCC-6317-4430-96A9-C56F0B4C1080}">
      <dgm:prSet/>
      <dgm:spPr/>
      <dgm:t>
        <a:bodyPr/>
        <a:lstStyle/>
        <a:p>
          <a:pPr algn="ctr"/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7216B7-9A31-4910-A6B9-62AE51224F8A}" type="sibTrans" cxnId="{B71D0FCC-6317-4430-96A9-C56F0B4C1080}">
      <dgm:prSet/>
      <dgm:spPr/>
      <dgm:t>
        <a:bodyPr/>
        <a:lstStyle/>
        <a:p>
          <a:pPr algn="ctr"/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0FBAD9-3D8E-4BAF-BF06-B96CE183086C}">
      <dgm:prSet phldrT="[Текст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необходимость/отсутствие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 права ребенка на специальные условия для получения образования</a:t>
          </a:r>
        </a:p>
      </dgm:t>
    </dgm:pt>
    <dgm:pt modelId="{547F2EAF-11EC-435F-A6D5-4450297C22A8}" type="parTrans" cxnId="{DB0A02F0-D40D-426C-8ABB-109DC61100B4}">
      <dgm:prSet/>
      <dgm:spPr/>
      <dgm:t>
        <a:bodyPr/>
        <a:lstStyle/>
        <a:p>
          <a:pPr algn="ctr"/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6A72E4-073A-4151-ACBF-E30AC3B427FE}" type="sibTrans" cxnId="{DB0A02F0-D40D-426C-8ABB-109DC61100B4}">
      <dgm:prSet/>
      <dgm:spPr/>
      <dgm:t>
        <a:bodyPr/>
        <a:lstStyle/>
        <a:p>
          <a:pPr algn="ctr"/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A40820-FD1E-457D-893B-FE0E471F1BD5}" type="pres">
      <dgm:prSet presAssocID="{9042536C-E256-47AD-A2AC-AF79EDCB49B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AC28206-A8B8-44EE-AB6B-2D61D2F9E8DE}" type="pres">
      <dgm:prSet presAssocID="{9042536C-E256-47AD-A2AC-AF79EDCB49B6}" presName="Name1" presStyleCnt="0"/>
      <dgm:spPr/>
    </dgm:pt>
    <dgm:pt modelId="{050FF010-F014-4315-A530-E473253CAF0B}" type="pres">
      <dgm:prSet presAssocID="{9042536C-E256-47AD-A2AC-AF79EDCB49B6}" presName="cycle" presStyleCnt="0"/>
      <dgm:spPr/>
    </dgm:pt>
    <dgm:pt modelId="{75F821EA-8AB1-47D2-8210-D584AE9D4748}" type="pres">
      <dgm:prSet presAssocID="{9042536C-E256-47AD-A2AC-AF79EDCB49B6}" presName="srcNode" presStyleLbl="node1" presStyleIdx="0" presStyleCnt="3"/>
      <dgm:spPr/>
    </dgm:pt>
    <dgm:pt modelId="{D1F4FBA2-D24E-4D34-B982-FA516CCE9F3A}" type="pres">
      <dgm:prSet presAssocID="{9042536C-E256-47AD-A2AC-AF79EDCB49B6}" presName="conn" presStyleLbl="parChTrans1D2" presStyleIdx="0" presStyleCnt="1"/>
      <dgm:spPr/>
      <dgm:t>
        <a:bodyPr/>
        <a:lstStyle/>
        <a:p>
          <a:endParaRPr lang="ru-RU"/>
        </a:p>
      </dgm:t>
    </dgm:pt>
    <dgm:pt modelId="{2B03B71D-9EC4-4448-8740-FBA33991E2BF}" type="pres">
      <dgm:prSet presAssocID="{9042536C-E256-47AD-A2AC-AF79EDCB49B6}" presName="extraNode" presStyleLbl="node1" presStyleIdx="0" presStyleCnt="3"/>
      <dgm:spPr/>
    </dgm:pt>
    <dgm:pt modelId="{771A76D8-59C6-456B-BD2C-A25D509F1FBA}" type="pres">
      <dgm:prSet presAssocID="{9042536C-E256-47AD-A2AC-AF79EDCB49B6}" presName="dstNode" presStyleLbl="node1" presStyleIdx="0" presStyleCnt="3"/>
      <dgm:spPr/>
    </dgm:pt>
    <dgm:pt modelId="{3B78EF53-0BA8-473D-B605-A88FF2034B08}" type="pres">
      <dgm:prSet presAssocID="{B4B5EA3D-D0DF-4F05-99A2-205F6FE9E9C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9A512C-3599-4B90-9C98-E665893D15C8}" type="pres">
      <dgm:prSet presAssocID="{B4B5EA3D-D0DF-4F05-99A2-205F6FE9E9C9}" presName="accent_1" presStyleCnt="0"/>
      <dgm:spPr/>
    </dgm:pt>
    <dgm:pt modelId="{A68FDCD0-B091-4B39-9D56-7F52B65CB0B7}" type="pres">
      <dgm:prSet presAssocID="{B4B5EA3D-D0DF-4F05-99A2-205F6FE9E9C9}" presName="accentRepeatNode" presStyleLbl="solidFgAcc1" presStyleIdx="0" presStyleCnt="3"/>
      <dgm:spPr>
        <a:prstGeom prst="roundRect">
          <a:avLst/>
        </a:prstGeom>
      </dgm:spPr>
    </dgm:pt>
    <dgm:pt modelId="{92627C00-FFFB-46D0-A7CD-C2F9BD69BF1A}" type="pres">
      <dgm:prSet presAssocID="{685559AE-1C8D-4517-AFCD-9BC02C24FD9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91D33E-A6E5-4448-B9F9-37A1F9C7D994}" type="pres">
      <dgm:prSet presAssocID="{685559AE-1C8D-4517-AFCD-9BC02C24FD98}" presName="accent_2" presStyleCnt="0"/>
      <dgm:spPr/>
    </dgm:pt>
    <dgm:pt modelId="{20049AAA-B9DC-42A2-BCA3-F30D2A7029BF}" type="pres">
      <dgm:prSet presAssocID="{685559AE-1C8D-4517-AFCD-9BC02C24FD98}" presName="accentRepeatNode" presStyleLbl="solidFgAcc1" presStyleIdx="1" presStyleCnt="3"/>
      <dgm:spPr>
        <a:prstGeom prst="roundRect">
          <a:avLst/>
        </a:prstGeom>
      </dgm:spPr>
    </dgm:pt>
    <dgm:pt modelId="{C8F2F97F-B4EF-47A6-AD89-66455860B666}" type="pres">
      <dgm:prSet presAssocID="{B60FBAD9-3D8E-4BAF-BF06-B96CE183086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474FC9-4B70-4124-9E89-8305F62FEF42}" type="pres">
      <dgm:prSet presAssocID="{B60FBAD9-3D8E-4BAF-BF06-B96CE183086C}" presName="accent_3" presStyleCnt="0"/>
      <dgm:spPr/>
    </dgm:pt>
    <dgm:pt modelId="{E367338E-D855-4AC4-8748-E6AA60D3DAD3}" type="pres">
      <dgm:prSet presAssocID="{B60FBAD9-3D8E-4BAF-BF06-B96CE183086C}" presName="accentRepeatNode" presStyleLbl="solidFgAcc1" presStyleIdx="2" presStyleCnt="3"/>
      <dgm:spPr>
        <a:prstGeom prst="roundRect">
          <a:avLst/>
        </a:prstGeom>
      </dgm:spPr>
    </dgm:pt>
  </dgm:ptLst>
  <dgm:cxnLst>
    <dgm:cxn modelId="{67C049C7-EB14-4612-B986-37AA5E9BBFF2}" type="presOf" srcId="{9E4DA417-BD4F-4978-8244-4A271C642517}" destId="{D1F4FBA2-D24E-4D34-B982-FA516CCE9F3A}" srcOrd="0" destOrd="0" presId="urn:microsoft.com/office/officeart/2008/layout/VerticalCurvedList"/>
    <dgm:cxn modelId="{DB0A02F0-D40D-426C-8ABB-109DC61100B4}" srcId="{9042536C-E256-47AD-A2AC-AF79EDCB49B6}" destId="{B60FBAD9-3D8E-4BAF-BF06-B96CE183086C}" srcOrd="2" destOrd="0" parTransId="{547F2EAF-11EC-435F-A6D5-4450297C22A8}" sibTransId="{B76A72E4-073A-4151-ACBF-E30AC3B427FE}"/>
    <dgm:cxn modelId="{4A5B3BA4-1D70-4F39-A740-C4B4B0B4EA54}" type="presOf" srcId="{685559AE-1C8D-4517-AFCD-9BC02C24FD98}" destId="{92627C00-FFFB-46D0-A7CD-C2F9BD69BF1A}" srcOrd="0" destOrd="0" presId="urn:microsoft.com/office/officeart/2008/layout/VerticalCurvedList"/>
    <dgm:cxn modelId="{6F314536-B3AF-4C8C-8F00-3DD5BC5144EE}" type="presOf" srcId="{9042536C-E256-47AD-A2AC-AF79EDCB49B6}" destId="{7CA40820-FD1E-457D-893B-FE0E471F1BD5}" srcOrd="0" destOrd="0" presId="urn:microsoft.com/office/officeart/2008/layout/VerticalCurvedList"/>
    <dgm:cxn modelId="{DEA3327D-453D-4A63-9B25-3A6EE6792DA1}" srcId="{9042536C-E256-47AD-A2AC-AF79EDCB49B6}" destId="{B4B5EA3D-D0DF-4F05-99A2-205F6FE9E9C9}" srcOrd="0" destOrd="0" parTransId="{7030410A-0088-4F23-A007-D562E6D941FC}" sibTransId="{9E4DA417-BD4F-4978-8244-4A271C642517}"/>
    <dgm:cxn modelId="{B71D0FCC-6317-4430-96A9-C56F0B4C1080}" srcId="{9042536C-E256-47AD-A2AC-AF79EDCB49B6}" destId="{685559AE-1C8D-4517-AFCD-9BC02C24FD98}" srcOrd="1" destOrd="0" parTransId="{2C696CFC-A537-47F0-AE1D-140274B88B02}" sibTransId="{6E7216B7-9A31-4910-A6B9-62AE51224F8A}"/>
    <dgm:cxn modelId="{0C3160A3-E5C0-4F2A-97D1-461D84ABC029}" type="presOf" srcId="{B4B5EA3D-D0DF-4F05-99A2-205F6FE9E9C9}" destId="{3B78EF53-0BA8-473D-B605-A88FF2034B08}" srcOrd="0" destOrd="0" presId="urn:microsoft.com/office/officeart/2008/layout/VerticalCurvedList"/>
    <dgm:cxn modelId="{7B876B4B-8A58-463A-B940-40B768067125}" type="presOf" srcId="{B60FBAD9-3D8E-4BAF-BF06-B96CE183086C}" destId="{C8F2F97F-B4EF-47A6-AD89-66455860B666}" srcOrd="0" destOrd="0" presId="urn:microsoft.com/office/officeart/2008/layout/VerticalCurvedList"/>
    <dgm:cxn modelId="{CE1FC356-4D7E-4B92-8241-3A186F5F3A5E}" type="presParOf" srcId="{7CA40820-FD1E-457D-893B-FE0E471F1BD5}" destId="{DAC28206-A8B8-44EE-AB6B-2D61D2F9E8DE}" srcOrd="0" destOrd="0" presId="urn:microsoft.com/office/officeart/2008/layout/VerticalCurvedList"/>
    <dgm:cxn modelId="{23AF8232-015B-488E-823B-7B40236198BF}" type="presParOf" srcId="{DAC28206-A8B8-44EE-AB6B-2D61D2F9E8DE}" destId="{050FF010-F014-4315-A530-E473253CAF0B}" srcOrd="0" destOrd="0" presId="urn:microsoft.com/office/officeart/2008/layout/VerticalCurvedList"/>
    <dgm:cxn modelId="{72FBD0FA-CC37-4726-AF05-C44BF03C89DA}" type="presParOf" srcId="{050FF010-F014-4315-A530-E473253CAF0B}" destId="{75F821EA-8AB1-47D2-8210-D584AE9D4748}" srcOrd="0" destOrd="0" presId="urn:microsoft.com/office/officeart/2008/layout/VerticalCurvedList"/>
    <dgm:cxn modelId="{20D04325-E259-4065-83BD-1500FD7B3D8E}" type="presParOf" srcId="{050FF010-F014-4315-A530-E473253CAF0B}" destId="{D1F4FBA2-D24E-4D34-B982-FA516CCE9F3A}" srcOrd="1" destOrd="0" presId="urn:microsoft.com/office/officeart/2008/layout/VerticalCurvedList"/>
    <dgm:cxn modelId="{07A1F86E-DE62-41AB-821C-D9666F040360}" type="presParOf" srcId="{050FF010-F014-4315-A530-E473253CAF0B}" destId="{2B03B71D-9EC4-4448-8740-FBA33991E2BF}" srcOrd="2" destOrd="0" presId="urn:microsoft.com/office/officeart/2008/layout/VerticalCurvedList"/>
    <dgm:cxn modelId="{566A54EC-C4B0-4184-9C16-93874E99228F}" type="presParOf" srcId="{050FF010-F014-4315-A530-E473253CAF0B}" destId="{771A76D8-59C6-456B-BD2C-A25D509F1FBA}" srcOrd="3" destOrd="0" presId="urn:microsoft.com/office/officeart/2008/layout/VerticalCurvedList"/>
    <dgm:cxn modelId="{3438FC13-1E56-4B05-8E1F-4BE86E13EE8B}" type="presParOf" srcId="{DAC28206-A8B8-44EE-AB6B-2D61D2F9E8DE}" destId="{3B78EF53-0BA8-473D-B605-A88FF2034B08}" srcOrd="1" destOrd="0" presId="urn:microsoft.com/office/officeart/2008/layout/VerticalCurvedList"/>
    <dgm:cxn modelId="{F232A311-ABA8-48D6-B765-AFA2B13CBF77}" type="presParOf" srcId="{DAC28206-A8B8-44EE-AB6B-2D61D2F9E8DE}" destId="{2F9A512C-3599-4B90-9C98-E665893D15C8}" srcOrd="2" destOrd="0" presId="urn:microsoft.com/office/officeart/2008/layout/VerticalCurvedList"/>
    <dgm:cxn modelId="{06EF57BE-F8B7-450F-9B8C-4CCA30B87626}" type="presParOf" srcId="{2F9A512C-3599-4B90-9C98-E665893D15C8}" destId="{A68FDCD0-B091-4B39-9D56-7F52B65CB0B7}" srcOrd="0" destOrd="0" presId="urn:microsoft.com/office/officeart/2008/layout/VerticalCurvedList"/>
    <dgm:cxn modelId="{9DB9E4A4-C83F-46E7-AF0A-06E403A9C6A2}" type="presParOf" srcId="{DAC28206-A8B8-44EE-AB6B-2D61D2F9E8DE}" destId="{92627C00-FFFB-46D0-A7CD-C2F9BD69BF1A}" srcOrd="3" destOrd="0" presId="urn:microsoft.com/office/officeart/2008/layout/VerticalCurvedList"/>
    <dgm:cxn modelId="{B6C45ABB-2599-4241-99F4-BCED1E9D0452}" type="presParOf" srcId="{DAC28206-A8B8-44EE-AB6B-2D61D2F9E8DE}" destId="{8D91D33E-A6E5-4448-B9F9-37A1F9C7D994}" srcOrd="4" destOrd="0" presId="urn:microsoft.com/office/officeart/2008/layout/VerticalCurvedList"/>
    <dgm:cxn modelId="{37476ADD-B8FF-48E0-BBE8-094C9AF9436A}" type="presParOf" srcId="{8D91D33E-A6E5-4448-B9F9-37A1F9C7D994}" destId="{20049AAA-B9DC-42A2-BCA3-F30D2A7029BF}" srcOrd="0" destOrd="0" presId="urn:microsoft.com/office/officeart/2008/layout/VerticalCurvedList"/>
    <dgm:cxn modelId="{447DBCD7-AE3B-4C91-8BA8-BB3DCF73D421}" type="presParOf" srcId="{DAC28206-A8B8-44EE-AB6B-2D61D2F9E8DE}" destId="{C8F2F97F-B4EF-47A6-AD89-66455860B666}" srcOrd="5" destOrd="0" presId="urn:microsoft.com/office/officeart/2008/layout/VerticalCurvedList"/>
    <dgm:cxn modelId="{ED15F3B8-BFCE-40CF-B5E6-3D7C9EF1323F}" type="presParOf" srcId="{DAC28206-A8B8-44EE-AB6B-2D61D2F9E8DE}" destId="{A8474FC9-4B70-4124-9E89-8305F62FEF42}" srcOrd="6" destOrd="0" presId="urn:microsoft.com/office/officeart/2008/layout/VerticalCurvedList"/>
    <dgm:cxn modelId="{36CAEC33-8744-4563-841C-684CF400A36A}" type="presParOf" srcId="{A8474FC9-4B70-4124-9E89-8305F62FEF42}" destId="{E367338E-D855-4AC4-8748-E6AA60D3DAD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98DB5-22D5-48A7-891D-0C0716F7725F}">
      <dsp:nvSpPr>
        <dsp:cNvPr id="0" name=""/>
        <dsp:cNvSpPr/>
      </dsp:nvSpPr>
      <dsp:spPr>
        <a:xfrm>
          <a:off x="1736338" y="2043965"/>
          <a:ext cx="1201494" cy="1487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2776" y="0"/>
              </a:lnTo>
              <a:lnTo>
                <a:pt x="852776" y="1487523"/>
              </a:lnTo>
              <a:lnTo>
                <a:pt x="1201494" y="148752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C27BE-44F9-4D16-8CC1-50AA64AA0E2A}">
      <dsp:nvSpPr>
        <dsp:cNvPr id="0" name=""/>
        <dsp:cNvSpPr/>
      </dsp:nvSpPr>
      <dsp:spPr>
        <a:xfrm>
          <a:off x="1736338" y="1986279"/>
          <a:ext cx="12014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7685"/>
              </a:moveTo>
              <a:lnTo>
                <a:pt x="852776" y="57685"/>
              </a:lnTo>
              <a:lnTo>
                <a:pt x="852776" y="45720"/>
              </a:lnTo>
              <a:lnTo>
                <a:pt x="1201494" y="4572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0940E5-E421-4D8B-B994-9F02127B740C}">
      <dsp:nvSpPr>
        <dsp:cNvPr id="0" name=""/>
        <dsp:cNvSpPr/>
      </dsp:nvSpPr>
      <dsp:spPr>
        <a:xfrm>
          <a:off x="1736338" y="532510"/>
          <a:ext cx="1201494" cy="1511454"/>
        </a:xfrm>
        <a:custGeom>
          <a:avLst/>
          <a:gdLst/>
          <a:ahLst/>
          <a:cxnLst/>
          <a:rect l="0" t="0" r="0" b="0"/>
          <a:pathLst>
            <a:path>
              <a:moveTo>
                <a:pt x="0" y="1511454"/>
              </a:moveTo>
              <a:lnTo>
                <a:pt x="852776" y="1511454"/>
              </a:lnTo>
              <a:lnTo>
                <a:pt x="852776" y="0"/>
              </a:lnTo>
              <a:lnTo>
                <a:pt x="1201494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5F4CF-06F5-4B4B-A8DC-3D35B70478EE}">
      <dsp:nvSpPr>
        <dsp:cNvPr id="0" name=""/>
        <dsp:cNvSpPr/>
      </dsp:nvSpPr>
      <dsp:spPr>
        <a:xfrm>
          <a:off x="0" y="1512169"/>
          <a:ext cx="1736338" cy="10635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Цель ПМПК</a:t>
          </a:r>
          <a:endParaRPr lang="ru-RU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512169"/>
        <a:ext cx="1736338" cy="1063591"/>
      </dsp:txXfrm>
    </dsp:sp>
    <dsp:sp modelId="{AB710206-1181-4DE3-9F3B-22B8FCBED1A0}">
      <dsp:nvSpPr>
        <dsp:cNvPr id="0" name=""/>
        <dsp:cNvSpPr/>
      </dsp:nvSpPr>
      <dsp:spPr>
        <a:xfrm>
          <a:off x="2937833" y="715"/>
          <a:ext cx="4894716" cy="10635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Arial" panose="020B0604020202020204" pitchFamily="34" charset="0"/>
              <a:cs typeface="Arial" panose="020B0604020202020204" pitchFamily="34" charset="0"/>
            </a:rPr>
            <a:t>выявление детей и подростков с ограничениями в психофизическом развитии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37833" y="715"/>
        <a:ext cx="4894716" cy="1063591"/>
      </dsp:txXfrm>
    </dsp:sp>
    <dsp:sp modelId="{9CF482D0-BC1A-4769-B8AE-8F4B7E2E50E2}">
      <dsp:nvSpPr>
        <dsp:cNvPr id="0" name=""/>
        <dsp:cNvSpPr/>
      </dsp:nvSpPr>
      <dsp:spPr>
        <a:xfrm>
          <a:off x="2937833" y="1500204"/>
          <a:ext cx="4894716" cy="10635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Arial" panose="020B0604020202020204" pitchFamily="34" charset="0"/>
              <a:cs typeface="Arial" panose="020B0604020202020204" pitchFamily="34" charset="0"/>
            </a:rPr>
            <a:t>проведение комплексного диагностического обследования несовершеннолетних 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37833" y="1500204"/>
        <a:ext cx="4894716" cy="1063591"/>
      </dsp:txXfrm>
    </dsp:sp>
    <dsp:sp modelId="{F8E7C41E-D6D1-460B-B9D6-3E8616DB3C3E}">
      <dsp:nvSpPr>
        <dsp:cNvPr id="0" name=""/>
        <dsp:cNvSpPr/>
      </dsp:nvSpPr>
      <dsp:spPr>
        <a:xfrm>
          <a:off x="2937833" y="2999693"/>
          <a:ext cx="4911036" cy="10635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Arial" panose="020B0604020202020204" pitchFamily="34" charset="0"/>
              <a:cs typeface="Arial" panose="020B0604020202020204" pitchFamily="34" charset="0"/>
            </a:rPr>
            <a:t>разработка рекомендаций, направленных на определение специальных условий для получения ими образования и сопутствующего медицинского обслуживания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37833" y="2999693"/>
        <a:ext cx="4911036" cy="10635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46A04-47F9-44E8-8373-1F8A9BE4F199}">
      <dsp:nvSpPr>
        <dsp:cNvPr id="0" name=""/>
        <dsp:cNvSpPr/>
      </dsp:nvSpPr>
      <dsp:spPr>
        <a:xfrm rot="5400000">
          <a:off x="-274118" y="288897"/>
          <a:ext cx="1827455" cy="1279219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654389"/>
        <a:ext cx="1279219" cy="548236"/>
      </dsp:txXfrm>
    </dsp:sp>
    <dsp:sp modelId="{DB18D4BA-D748-4B7C-B8DD-8C7B4DB1187F}">
      <dsp:nvSpPr>
        <dsp:cNvPr id="0" name=""/>
        <dsp:cNvSpPr/>
      </dsp:nvSpPr>
      <dsp:spPr>
        <a:xfrm rot="5400000">
          <a:off x="4276410" y="-2982412"/>
          <a:ext cx="1187846" cy="71822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проведение обследования детей в возрасте от 0 до 18 лет в целях своевременного выявления особенностей в физическом и (или) психическом развитии и (или) отклонений в поведении детей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279219" y="72765"/>
        <a:ext cx="7124242" cy="1071874"/>
      </dsp:txXfrm>
    </dsp:sp>
    <dsp:sp modelId="{008C1EF6-FBE8-447E-95A7-111C31D09DD9}">
      <dsp:nvSpPr>
        <dsp:cNvPr id="0" name=""/>
        <dsp:cNvSpPr/>
      </dsp:nvSpPr>
      <dsp:spPr>
        <a:xfrm rot="5400000">
          <a:off x="-274118" y="1942061"/>
          <a:ext cx="1827455" cy="1279219"/>
        </a:xfrm>
        <a:prstGeom prst="chevron">
          <a:avLst/>
        </a:prstGeom>
        <a:solidFill>
          <a:schemeClr val="accent3">
            <a:shade val="80000"/>
            <a:hueOff val="109454"/>
            <a:satOff val="-716"/>
            <a:lumOff val="12277"/>
            <a:alphaOff val="0"/>
          </a:schemeClr>
        </a:solidFill>
        <a:ln w="25400" cap="flat" cmpd="sng" algn="ctr">
          <a:solidFill>
            <a:schemeClr val="accent3">
              <a:shade val="80000"/>
              <a:hueOff val="109454"/>
              <a:satOff val="-716"/>
              <a:lumOff val="122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2307553"/>
        <a:ext cx="1279219" cy="548236"/>
      </dsp:txXfrm>
    </dsp:sp>
    <dsp:sp modelId="{B1FB2101-750A-4C92-B8D1-954DCD5F9A75}">
      <dsp:nvSpPr>
        <dsp:cNvPr id="0" name=""/>
        <dsp:cNvSpPr/>
      </dsp:nvSpPr>
      <dsp:spPr>
        <a:xfrm rot="5400000">
          <a:off x="4276410" y="-1329248"/>
          <a:ext cx="1187846" cy="71822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109454"/>
              <a:satOff val="-716"/>
              <a:lumOff val="122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подготовка по результатам обследования рекомендаций по оказанию детям психолого-медико-педагогической помощи и организации их обучения и воспитания, подтверждение, уточнение или изменение ранее данных комиссией рекомендаций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279219" y="1725929"/>
        <a:ext cx="7124242" cy="1071874"/>
      </dsp:txXfrm>
    </dsp:sp>
    <dsp:sp modelId="{7E5A4092-21EE-41B3-9718-096F1CAB5426}">
      <dsp:nvSpPr>
        <dsp:cNvPr id="0" name=""/>
        <dsp:cNvSpPr/>
      </dsp:nvSpPr>
      <dsp:spPr>
        <a:xfrm rot="5400000">
          <a:off x="-500759" y="3821866"/>
          <a:ext cx="2280738" cy="1279219"/>
        </a:xfrm>
        <a:prstGeom prst="chevron">
          <a:avLst/>
        </a:prstGeom>
        <a:solidFill>
          <a:schemeClr val="accent3">
            <a:shade val="80000"/>
            <a:hueOff val="218909"/>
            <a:satOff val="-1431"/>
            <a:lumOff val="24554"/>
            <a:alphaOff val="0"/>
          </a:schemeClr>
        </a:solidFill>
        <a:ln w="25400" cap="flat" cmpd="sng" algn="ctr">
          <a:solidFill>
            <a:schemeClr val="accent3">
              <a:shade val="80000"/>
              <a:hueOff val="218909"/>
              <a:satOff val="-1431"/>
              <a:lumOff val="245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3960717"/>
        <a:ext cx="1279219" cy="1001519"/>
      </dsp:txXfrm>
    </dsp:sp>
    <dsp:sp modelId="{78B48A75-9053-4AC7-8E8E-C83F94B16CED}">
      <dsp:nvSpPr>
        <dsp:cNvPr id="0" name=""/>
        <dsp:cNvSpPr/>
      </dsp:nvSpPr>
      <dsp:spPr>
        <a:xfrm rot="5400000">
          <a:off x="4049911" y="550556"/>
          <a:ext cx="1640843" cy="71822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218909"/>
              <a:satOff val="-1431"/>
              <a:lumOff val="245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оказание консультативной помощи родителям (законным представителям) детей, работникам образовательных организаций, организаций, осуществляющих социальное обслуживание, медицинских организаций, других организаций по вопросам воспитания, обучения и коррекции нарушений развития детей с ограниченными возможностями здоровья и (или)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девиантным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(общественно опасным) поведением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279219" y="3401348"/>
        <a:ext cx="7102129" cy="14806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4C90B4-05C9-4B54-B894-31BB20270C56}">
      <dsp:nvSpPr>
        <dsp:cNvPr id="0" name=""/>
        <dsp:cNvSpPr/>
      </dsp:nvSpPr>
      <dsp:spPr>
        <a:xfrm rot="5400000">
          <a:off x="-210544" y="213114"/>
          <a:ext cx="1403627" cy="982539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493840"/>
        <a:ext cx="982539" cy="421088"/>
      </dsp:txXfrm>
    </dsp:sp>
    <dsp:sp modelId="{14ADD284-69A6-4484-92BE-127C9DBD5432}">
      <dsp:nvSpPr>
        <dsp:cNvPr id="0" name=""/>
        <dsp:cNvSpPr/>
      </dsp:nvSpPr>
      <dsp:spPr>
        <a:xfrm rot="5400000">
          <a:off x="4283562" y="-3298452"/>
          <a:ext cx="912358" cy="75144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оказание федеральным учреждениям медико-социальной экспертизы содействия в разработке индивидуальной программы реабилитации ребенка-инвалида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982540" y="47108"/>
        <a:ext cx="7469865" cy="823282"/>
      </dsp:txXfrm>
    </dsp:sp>
    <dsp:sp modelId="{E0FDDAC1-4135-491C-80A9-8A898F8C6D90}">
      <dsp:nvSpPr>
        <dsp:cNvPr id="0" name=""/>
        <dsp:cNvSpPr/>
      </dsp:nvSpPr>
      <dsp:spPr>
        <a:xfrm rot="5400000">
          <a:off x="-210544" y="1471717"/>
          <a:ext cx="1403627" cy="982539"/>
        </a:xfrm>
        <a:prstGeom prst="chevron">
          <a:avLst/>
        </a:prstGeom>
        <a:solidFill>
          <a:schemeClr val="accent3">
            <a:shade val="80000"/>
            <a:hueOff val="72970"/>
            <a:satOff val="-477"/>
            <a:lumOff val="8185"/>
            <a:alphaOff val="0"/>
          </a:schemeClr>
        </a:solidFill>
        <a:ln w="25400" cap="flat" cmpd="sng" algn="ctr">
          <a:solidFill>
            <a:schemeClr val="accent3">
              <a:shade val="80000"/>
              <a:hueOff val="72970"/>
              <a:satOff val="-477"/>
              <a:lumOff val="81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1752443"/>
        <a:ext cx="982539" cy="421088"/>
      </dsp:txXfrm>
    </dsp:sp>
    <dsp:sp modelId="{D5E558BD-E693-49E4-89F1-DC8BA800AC55}">
      <dsp:nvSpPr>
        <dsp:cNvPr id="0" name=""/>
        <dsp:cNvSpPr/>
      </dsp:nvSpPr>
      <dsp:spPr>
        <a:xfrm rot="5400000">
          <a:off x="4283562" y="-2039849"/>
          <a:ext cx="912358" cy="75144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72970"/>
              <a:satOff val="-477"/>
              <a:lumOff val="81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осуществление учета данных о детях с ограниченными возможностями здоровья и (или)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девиантным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(общественно опасным) поведением, проживающих на территории деятельности комиссии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982540" y="1305711"/>
        <a:ext cx="7469865" cy="823282"/>
      </dsp:txXfrm>
    </dsp:sp>
    <dsp:sp modelId="{87AB7FAD-564C-440E-8CBF-0213BD755DEC}">
      <dsp:nvSpPr>
        <dsp:cNvPr id="0" name=""/>
        <dsp:cNvSpPr/>
      </dsp:nvSpPr>
      <dsp:spPr>
        <a:xfrm rot="5400000">
          <a:off x="-210544" y="2730319"/>
          <a:ext cx="1403627" cy="982539"/>
        </a:xfrm>
        <a:prstGeom prst="chevron">
          <a:avLst/>
        </a:prstGeom>
        <a:solidFill>
          <a:schemeClr val="accent3">
            <a:shade val="80000"/>
            <a:hueOff val="145939"/>
            <a:satOff val="-954"/>
            <a:lumOff val="16369"/>
            <a:alphaOff val="0"/>
          </a:schemeClr>
        </a:solidFill>
        <a:ln w="25400" cap="flat" cmpd="sng" algn="ctr">
          <a:solidFill>
            <a:schemeClr val="accent3">
              <a:shade val="80000"/>
              <a:hueOff val="145939"/>
              <a:satOff val="-954"/>
              <a:lumOff val="163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3011045"/>
        <a:ext cx="982539" cy="421088"/>
      </dsp:txXfrm>
    </dsp:sp>
    <dsp:sp modelId="{E8372A9D-B917-4974-B824-88A7DCD05937}">
      <dsp:nvSpPr>
        <dsp:cNvPr id="0" name=""/>
        <dsp:cNvSpPr/>
      </dsp:nvSpPr>
      <dsp:spPr>
        <a:xfrm rot="5400000">
          <a:off x="4283562" y="-781247"/>
          <a:ext cx="912358" cy="75144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145939"/>
              <a:satOff val="-954"/>
              <a:lumOff val="163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участие в организации информационно-просветительской работы с населением в области предупреждения и коррекции недостатков в физическом и (или) психическом развитии и (или) отклонений в поведении детей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982540" y="2564313"/>
        <a:ext cx="7469865" cy="823282"/>
      </dsp:txXfrm>
    </dsp:sp>
    <dsp:sp modelId="{DEB2B4FC-04D2-4269-8FCE-1C7DA2E186C2}">
      <dsp:nvSpPr>
        <dsp:cNvPr id="0" name=""/>
        <dsp:cNvSpPr/>
      </dsp:nvSpPr>
      <dsp:spPr>
        <a:xfrm rot="5400000">
          <a:off x="-210544" y="3988921"/>
          <a:ext cx="1403627" cy="982539"/>
        </a:xfrm>
        <a:prstGeom prst="chevron">
          <a:avLst/>
        </a:prstGeom>
        <a:solidFill>
          <a:schemeClr val="accent3">
            <a:shade val="80000"/>
            <a:hueOff val="218909"/>
            <a:satOff val="-1431"/>
            <a:lumOff val="24554"/>
            <a:alphaOff val="0"/>
          </a:schemeClr>
        </a:solidFill>
        <a:ln w="25400" cap="flat" cmpd="sng" algn="ctr">
          <a:solidFill>
            <a:schemeClr val="accent3">
              <a:shade val="80000"/>
              <a:hueOff val="218909"/>
              <a:satOff val="-1431"/>
              <a:lumOff val="245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4269647"/>
        <a:ext cx="982539" cy="421088"/>
      </dsp:txXfrm>
    </dsp:sp>
    <dsp:sp modelId="{762930D3-5332-45F6-BA73-555DE8D769D5}">
      <dsp:nvSpPr>
        <dsp:cNvPr id="0" name=""/>
        <dsp:cNvSpPr/>
      </dsp:nvSpPr>
      <dsp:spPr>
        <a:xfrm rot="5400000">
          <a:off x="4283562" y="477354"/>
          <a:ext cx="912358" cy="75144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218909"/>
              <a:satOff val="-1431"/>
              <a:lumOff val="245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осуществление мониторинга учёта рекомендаций комиссии по созданию необходимых условий для обучения и воспитания детей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982540" y="3822914"/>
        <a:ext cx="7469865" cy="8232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F4FBA2-D24E-4D34-B982-FA516CCE9F3A}">
      <dsp:nvSpPr>
        <dsp:cNvPr id="0" name=""/>
        <dsp:cNvSpPr/>
      </dsp:nvSpPr>
      <dsp:spPr>
        <a:xfrm>
          <a:off x="-5454172" y="-835220"/>
          <a:ext cx="6494976" cy="64949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8EF53-0BA8-473D-B605-A88FF2034B08}">
      <dsp:nvSpPr>
        <dsp:cNvPr id="0" name=""/>
        <dsp:cNvSpPr/>
      </dsp:nvSpPr>
      <dsp:spPr>
        <a:xfrm>
          <a:off x="669645" y="482453"/>
          <a:ext cx="7256663" cy="9649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895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документ устанавливающий/подтверждающий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статус «Обучающийся с ОВЗ»</a:t>
          </a:r>
        </a:p>
      </dsp:txBody>
      <dsp:txXfrm>
        <a:off x="669645" y="482453"/>
        <a:ext cx="7256663" cy="964907"/>
      </dsp:txXfrm>
    </dsp:sp>
    <dsp:sp modelId="{A68FDCD0-B091-4B39-9D56-7F52B65CB0B7}">
      <dsp:nvSpPr>
        <dsp:cNvPr id="0" name=""/>
        <dsp:cNvSpPr/>
      </dsp:nvSpPr>
      <dsp:spPr>
        <a:xfrm>
          <a:off x="66578" y="361840"/>
          <a:ext cx="1206134" cy="12061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627C00-FFFB-46D0-A7CD-C2F9BD69BF1A}">
      <dsp:nvSpPr>
        <dsp:cNvPr id="0" name=""/>
        <dsp:cNvSpPr/>
      </dsp:nvSpPr>
      <dsp:spPr>
        <a:xfrm>
          <a:off x="1020389" y="1929814"/>
          <a:ext cx="6905920" cy="9649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895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выводы о наличии/отсутствии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у обследованного ребенка особенностей в физическом и (или) психическом развитии, отклонении в поведении</a:t>
          </a:r>
        </a:p>
      </dsp:txBody>
      <dsp:txXfrm>
        <a:off x="1020389" y="1929814"/>
        <a:ext cx="6905920" cy="964907"/>
      </dsp:txXfrm>
    </dsp:sp>
    <dsp:sp modelId="{20049AAA-B9DC-42A2-BCA3-F30D2A7029BF}">
      <dsp:nvSpPr>
        <dsp:cNvPr id="0" name=""/>
        <dsp:cNvSpPr/>
      </dsp:nvSpPr>
      <dsp:spPr>
        <a:xfrm>
          <a:off x="417322" y="1809201"/>
          <a:ext cx="1206134" cy="12061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F2F97F-B4EF-47A6-AD89-66455860B666}">
      <dsp:nvSpPr>
        <dsp:cNvPr id="0" name=""/>
        <dsp:cNvSpPr/>
      </dsp:nvSpPr>
      <dsp:spPr>
        <a:xfrm>
          <a:off x="669645" y="3377175"/>
          <a:ext cx="7256663" cy="9649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895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необходимость/отсутствие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 права ребенка на специальные условия для получения образования</a:t>
          </a:r>
        </a:p>
      </dsp:txBody>
      <dsp:txXfrm>
        <a:off x="669645" y="3377175"/>
        <a:ext cx="7256663" cy="964907"/>
      </dsp:txXfrm>
    </dsp:sp>
    <dsp:sp modelId="{E367338E-D855-4AC4-8748-E6AA60D3DAD3}">
      <dsp:nvSpPr>
        <dsp:cNvPr id="0" name=""/>
        <dsp:cNvSpPr/>
      </dsp:nvSpPr>
      <dsp:spPr>
        <a:xfrm>
          <a:off x="66578" y="3256561"/>
          <a:ext cx="1206134" cy="12061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ACF5E-90E4-48E1-B2FA-507CEED9BEA2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CEC4C-1176-4828-B253-07FBE62566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4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4826-0C6B-4E5A-A64C-54CA2F6E5E44}" type="datetime1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D5B7-9B6D-4C9C-A2D8-F687A5BAE81C}" type="datetime1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9318-3D9C-4212-9ED7-C20B2116DC10}" type="datetime1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1B429-975C-4714-A510-C02DD802DBF4}" type="datetime1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642B-586D-453F-914C-84D2BD725330}" type="datetime1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170D-8C3D-43B3-A4EB-843266858E3F}" type="datetime1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D128-EFA2-4E2D-AF3B-9308683761E7}" type="datetime1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0202-0733-44FE-AF04-048EF400BF7B}" type="datetime1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14BD-2DB9-4810-9CFA-03ECE59B558B}" type="datetime1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5E13-D832-45B9-A472-7DC9ACA18E83}" type="datetime1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FDEA-9AA7-4ACD-9DF2-A125019A774F}" type="datetime1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C2CA6-CDE8-4E0B-BD2F-5D9354D50CFC}" type="datetime1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60648"/>
            <a:ext cx="8002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8018" y="5085184"/>
            <a:ext cx="38266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Фомина Л.И., 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заведующий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ЦПМПК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</a:t>
            </a:r>
            <a:endParaRPr lang="ru-RU" sz="2000" dirty="0"/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444" y="968534"/>
            <a:ext cx="1222574" cy="122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2492896"/>
            <a:ext cx="86504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Основные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направления деятельности психолого-медико-педагогической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комиссии в современных условиях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0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162" y="11852"/>
            <a:ext cx="8732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Психолого-медико-педагогическая комиссия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проводит комплексное обследование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8720" y="795023"/>
            <a:ext cx="8143760" cy="617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возрасте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0 до 18 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лет – в целях своевременного выявления особенностей в физическом и (или) психическом развитии и (или) отклонений в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поведении.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2886" y="1556792"/>
            <a:ext cx="8143760" cy="8370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возрасте от 8 до 18 лет в целях решения вопроса об их нуждаемости  (не нуждаемости) в специальном педагогическом подходе и целесообразности обучения в специальном учебно-воспитательном учреждении открытого типа.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2492896"/>
            <a:ext cx="8136903" cy="14401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возрасте от 11 до 18 лет – подготовки рекомендаций по оказанию несовершеннолетнему, в отношении которого рассматривается вопрос о помещении в специальное учебно-воспитательное учреждение закрытого типа, психолого-медико-педагогической помощи и определению формы его дальнейшего обучения и воспитания.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909875"/>
            <a:ext cx="497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II.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III.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en-US" dirty="0" smtClean="0"/>
              <a:t>IV.</a:t>
            </a:r>
            <a:endParaRPr lang="ru-RU" dirty="0" smtClean="0"/>
          </a:p>
          <a:p>
            <a:endParaRPr lang="ru-RU" dirty="0"/>
          </a:p>
          <a:p>
            <a:r>
              <a:rPr lang="en-US" dirty="0" smtClean="0"/>
              <a:t>V.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2155" y="5405448"/>
            <a:ext cx="8640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5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* п.4.1 </a:t>
            </a:r>
            <a:r>
              <a:rPr lang="ru-RU" sz="105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ст. 26, п.14 Федерального закона от 24 июня 1999г. №</a:t>
            </a:r>
            <a:r>
              <a:rPr lang="ru-RU" sz="105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120-ФЗ </a:t>
            </a:r>
            <a:r>
              <a:rPr lang="ru-RU" sz="1050" i="1" dirty="0" smtClean="0">
                <a:latin typeface="Arial" pitchFamily="34" charset="0"/>
                <a:cs typeface="Arial" pitchFamily="34" charset="0"/>
              </a:rPr>
              <a:t>"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Об основах системы профилактики безнадзорности и правонарушений несовершеннолетних"</a:t>
            </a:r>
            <a:endParaRPr lang="ru-RU" sz="1050" i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050" i="1" dirty="0" smtClean="0">
                <a:latin typeface="Arial" pitchFamily="34" charset="0"/>
                <a:cs typeface="Arial" pitchFamily="34" charset="0"/>
              </a:rPr>
              <a:t>* ст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050" i="1" dirty="0" smtClean="0">
                <a:latin typeface="Arial" pitchFamily="34" charset="0"/>
                <a:cs typeface="Arial" pitchFamily="34" charset="0"/>
              </a:rPr>
              <a:t>79 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Федерального закона от 29 декабря 2012 г. </a:t>
            </a:r>
            <a:r>
              <a:rPr lang="ru-RU" sz="1050" i="1" dirty="0" smtClean="0">
                <a:latin typeface="Arial" pitchFamily="34" charset="0"/>
                <a:cs typeface="Arial" pitchFamily="34" charset="0"/>
              </a:rPr>
              <a:t>№ 273-ФЗ 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«Об образовании в Российской Федерации» </a:t>
            </a:r>
            <a:endParaRPr lang="ru-RU" sz="1050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50" i="1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РФ от 23 сентября 2013 г. №1082 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"Об утверждении Положения о психолого-медико-педагогической </a:t>
            </a:r>
            <a:r>
              <a:rPr lang="ru-RU" sz="1050" i="1" dirty="0" smtClean="0">
                <a:latin typeface="Arial" pitchFamily="34" charset="0"/>
                <a:cs typeface="Arial" pitchFamily="34" charset="0"/>
              </a:rPr>
              <a:t>комиссии«</a:t>
            </a:r>
          </a:p>
          <a:p>
            <a:r>
              <a:rPr lang="ru-RU" sz="1050" i="1" dirty="0" smtClean="0">
                <a:latin typeface="Arial" pitchFamily="34" charset="0"/>
                <a:cs typeface="Arial" pitchFamily="34" charset="0"/>
              </a:rPr>
              <a:t>* приложение № 8 приказа 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Департамента образования и науки Курганской области от 26 ноября 2020 г. </a:t>
            </a:r>
            <a:r>
              <a:rPr lang="ru-RU" sz="1050" i="1" dirty="0" smtClean="0">
                <a:latin typeface="Arial" pitchFamily="34" charset="0"/>
                <a:cs typeface="Arial" pitchFamily="34" charset="0"/>
              </a:rPr>
              <a:t>№ 1069 </a:t>
            </a:r>
            <a:r>
              <a:rPr lang="ru-RU" sz="1050" i="1" dirty="0">
                <a:latin typeface="Arial" pitchFamily="34" charset="0"/>
                <a:cs typeface="Arial" pitchFamily="34" charset="0"/>
              </a:rPr>
              <a:t>«О внесении изменений в приказ Департамента образования и науки Курганской области от 7 декабря 2017 г. № 1582 «Об утверждении состава и порядка работы Центральной психолого-медико-педагогической комиссии Курганской области»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55577" y="4077072"/>
            <a:ext cx="8136902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Выпускники 9-х, 11-х классов с ОВЗ или инвалидностью с целью определения специальных условий при прохождении ГИА.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43522" y="4797152"/>
            <a:ext cx="8148958" cy="5638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Лица старше 18 лет, не имеющие основного общего образования.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57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5031" y="188640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Для получения рекомендаций на обеспечение специальных условий профессионального обучения/образования в ПМПК могут обратиться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6382" y="2132856"/>
            <a:ext cx="8188066" cy="695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лица с ОВЗ, обучающиеся по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АООП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которым на момент завершения обучения исполнилось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18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лет - для подтверждения статуса «Обучающийся с ОВЗ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», кроме обучающихся с ЗПР и нарушениями речи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3848" y="2973668"/>
            <a:ext cx="8188066" cy="695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лица, к моменту завершения обучения в школе по общеобразовательным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программам,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получившие черепно-мозговую травму, заболевание/травму анализаторной системы, нервной системы - для получения статуса «Обучающийся с ОВЗ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5031" y="3861048"/>
            <a:ext cx="8188066" cy="695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лица с ОВЗ, завершившие образование по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АООП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основного общего образования несколько лет назад и желающие получить среднее общее образование или профессиональное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образование,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кроме обучающихся с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ЗПР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нарушениями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речи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6382" y="4725144"/>
            <a:ext cx="8188066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выпускники прошлых лет, получившие черепно-мозговую травму, заболевание/травму анализаторной системы, нервной системы, желающие пройти государственную итоговую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аттестацию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поступить в организацию высшего профессионального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образования как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лицо с ОВЗ или инвалидностью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16382" y="5805264"/>
            <a:ext cx="8188066" cy="695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лица, имеющие умственную отсталость (интеллектуальные нарушения), закончившие обучение по АООП для обучающихся умственной отсталостью и желающие пройти профессиональное обучение</a:t>
            </a:r>
          </a:p>
        </p:txBody>
      </p:sp>
      <p:sp>
        <p:nvSpPr>
          <p:cNvPr id="11" name="Нашивка 10"/>
          <p:cNvSpPr/>
          <p:nvPr/>
        </p:nvSpPr>
        <p:spPr>
          <a:xfrm>
            <a:off x="77187" y="2276872"/>
            <a:ext cx="339195" cy="43204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95233" y="3105634"/>
            <a:ext cx="339195" cy="43204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95234" y="3993014"/>
            <a:ext cx="339195" cy="43204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77187" y="4977172"/>
            <a:ext cx="339195" cy="43204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77186" y="5937230"/>
            <a:ext cx="339195" cy="43204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438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2039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Основные показания к направлению ребенка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 комплексное обследование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853036"/>
            <a:ext cx="3456384" cy="3193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Дошкольники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70602" y="853036"/>
            <a:ext cx="4608512" cy="3193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Школьники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3586" y="1263165"/>
            <a:ext cx="352839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длительный период адаптации в детском коллективе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трудности в общении со сверстниками, явления изолированности, противопоставления себя детскому коллективу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замедленность формирования и реализации навыков самообслуживания, житейских знаний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утрированные проявления двигательной расторможенности и нарушений внимания, проблемы регуляции произвольной деятельности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подозрение на снижение слуха и зрения, наличие интеллектуального отставания, НОДА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повышенная эмоциональная возбудимость, агрессивность, плаксивость, обидчивость и т.п.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44234" y="1218717"/>
            <a:ext cx="51997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академическая задолженность: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неудовлетворительные результаты промежуточной аттестации по одному или нескольким предметам, курсам, дисциплинам (модулям) образовательной программы или не прохождение промежуточной аттестации 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промежуточная аттестация для обучающихся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имеющих академическую задолженность по учебному предмету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курсам,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дисциплине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модулю) возможна не более 2-х раз в сроки, определяемые образовательной организацией, в пределах одного года с момента образования академической задолженности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обучающиеся, не ликвидировавшие академической задолженности в установленные сроки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 момента ее образования по усмотрению родителей (законных представителей):</a:t>
            </a:r>
          </a:p>
          <a:p>
            <a:pPr marL="627063" indent="-342900">
              <a:buAutoNum type="arabicParenR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стаются на повторное обучение</a:t>
            </a:r>
          </a:p>
          <a:p>
            <a:pPr marL="627063" indent="-342900">
              <a:buAutoNum type="arabicParenR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переводятся на обучение по АООП в соответствии с рекомендациями ПМПК</a:t>
            </a:r>
          </a:p>
          <a:p>
            <a:pPr marL="627063" indent="-342900">
              <a:buAutoNum type="arabicParenR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обучение по индивидуальному учебному плану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904" y="5591945"/>
            <a:ext cx="54360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5113" algn="just"/>
            <a:r>
              <a:rPr lang="ru-RU" sz="1100" i="1" dirty="0">
                <a:latin typeface="Arial" pitchFamily="34" charset="0"/>
                <a:cs typeface="Arial" pitchFamily="34" charset="0"/>
              </a:rPr>
              <a:t>ст. 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58 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Федеральный закон «Об образовании в Российской Федерации» 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   от 29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декабря  2012 г. № 273-ФЗ</a:t>
            </a:r>
          </a:p>
          <a:p>
            <a:pPr indent="265113" algn="just"/>
            <a:r>
              <a:rPr lang="ru-RU" sz="1100" i="1" dirty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Министерства просвещения РФ от 22 марта 2021 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г. № 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115 «Об 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утверждении 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Порядка 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организации и осуществления образовательной деятельности по основным общеобразовательным программам – образовательным программам начального общего, основного общего и среднего 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общего образования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» 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(с изменениями от 7 октября 2022 г.)</a:t>
            </a:r>
            <a:endParaRPr lang="ru-RU" sz="1100" i="1" dirty="0">
              <a:latin typeface="Arial" pitchFamily="34" charset="0"/>
              <a:cs typeface="Arial" pitchFamily="34" charset="0"/>
            </a:endParaRPr>
          </a:p>
          <a:p>
            <a:endParaRPr lang="ru-RU" sz="11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72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222" y="116633"/>
            <a:ext cx="8229600" cy="41805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965017"/>
            <a:ext cx="875436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одители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(законные представители) предъявляют в комиссию документ, удостоверяющий их личность, документы, подтверждающие полномочия по представлению интересов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ребенка, и следующие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документы: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а) заявление о проведении или согласие на проведение обследования ребенка 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б) копию паспорта или свидетельства о рождении ребенка (предоставляются с предъявлением оригинала или заверенной в установленном порядке копии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в) направление образовательной организации, организации, осуществляющей социальное обслуживание, медицинской организации, другой организации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г) заключение (заключения)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психолого-педагогического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консилиума образовательной организации или специалиста (специалистов), осуществляющего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сопровождение обучающихся в образовательной организации (для обучающихся образовательных организаций)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д) заключение (заключения) комиссии о результатах ранее проведенного обследования ребенка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е) подробную выписку из истории развития ребенка с заключениями врачей, наблюдающих ребенка в медицинской организации по месту жительства (регистрации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ж) характеристику обучающегося, выданную образовательной организацией (для обучающихся образовательных организаций)</a:t>
            </a:r>
          </a:p>
          <a:p>
            <a:pPr algn="just"/>
            <a:r>
              <a:rPr lang="ru-RU" sz="1600" dirty="0" smtClean="0"/>
              <a:t>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Письмо Департамента образования и науки Курганской области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14 сентября 2020г. 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              №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исх. 08-03978/20</a:t>
            </a:r>
            <a:r>
              <a:rPr lang="ru-RU" sz="1600" dirty="0" smtClean="0"/>
              <a:t> 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письменные работы по русскому (родному) языку, математике, результаты самостоятельной продуктивной деятельности ребенка (рисунки, поделки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55828"/>
            <a:ext cx="8754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Arial" pitchFamily="34" charset="0"/>
                <a:cs typeface="Arial" panose="020B0604020202020204" pitchFamily="34" charset="0"/>
              </a:rPr>
              <a:t>п.15. Приказа Министерства образования и науки РФ от 20 сентября 2013 г. № 1082 «Об утверждении Положения о психолого-медико-педагогической комиссии»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30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653" y="138786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706" y="836712"/>
            <a:ext cx="885698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anose="020B0604020202020204" pitchFamily="34" charset="0"/>
              </a:rPr>
              <a:t>п.15.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Приказа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РФ от 20 сентября 2013 г. № 1082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Положения о психолого-медико-педагогической комиссии»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 комиссия запрашивает у соответствующих органов и организаций или у родителей (законных представителей) дополнительную информацию о 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ребенке: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заключение психиатра (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. Курган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7 микрорайон, д.3 , тел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8 (3522) 43-36-92;                                г. Шадринск,  ул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. Труда,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2, тел.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8 (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35253) 7-54-28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копия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справки МСЭ для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инвалидов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об опеке для замещающих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семей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заключение врачей-специалистов, наблюдающих ребенка в областных лечебно-профилактических учреждениях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остановление начальника органа внутренних дел или прокурора, комиссии по делам несовершеннолетних для детей в отношении которых рассматривается вопрос о помещении их в специальное учебно-воспитательное учреждение закрытого типа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п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. 4.1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ст. 26, п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. 14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Федерального закона от 24 июня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1999 г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№ 120-ФЗ "Об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основах системы профилактики безнадзорности и правонарушений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несовершеннолетних»)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https://ua-bg.com/wp-content/uploads/2019/06/chelovechki_6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21" b="17350"/>
          <a:stretch/>
        </p:blipFill>
        <p:spPr bwMode="auto">
          <a:xfrm>
            <a:off x="6012160" y="5522073"/>
            <a:ext cx="1908212" cy="1300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29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8909" y="1853535"/>
            <a:ext cx="864095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 согласие родителя (законного представителя) на обработку персональных данных лица старше 18 лет, не имеющего общего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образования, лишенного по суду дееспособности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подробная выписка из истории болезни с заключениями врачей из медицинской организации по месту жительства (регистрации) (обязательный документ) (оригинал или заверенная печатью ЦПМПК копия), на диспансерном учете которых лицо старше 18 лет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состоит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заключения врачей-специалистов: врача-психиатра, офтальмолога, отоларинголога (оригинал или заверенная печатью ЦПМПК копия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dirty="0">
                <a:latin typeface="Arial" pitchFamily="34" charset="0"/>
                <a:cs typeface="Arial" pitchFamily="34" charset="0"/>
              </a:rPr>
              <a:t>(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п. 3.3 приказа Департамента образования и науки Курганской области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              от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26 ноября 2020 г. №1069 «О внесении изменений в приказ Департамента образования и науки Курганской области от 7 декабря 2017 г. № 1582 «Об утверждении состава и порядка работы Центральной психолого-медико-педагогической комиссии Курганской области»)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49268" y="-91003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8909" y="1268760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itchFamily="34" charset="0"/>
                <a:cs typeface="Arial" panose="020B0604020202020204" pitchFamily="34" charset="0"/>
              </a:rPr>
              <a:t>п.15. Приказа Министерства образования и науки РФ от 20 сентября 2013 г. № 1082 «Об утверждении Положения о психолого-медико-педагогической комиссии»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  <p:sp>
        <p:nvSpPr>
          <p:cNvPr id="5" name="AutoShape 2" descr="https://yt3.ggpht.com/ytc/AMLnZu9xt6EOuN48YmiLwiGN3yG9D1y_P4OB6gnAX1M7=s900-c-k-c0x00ffffff-no-rj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49725" y="5509866"/>
            <a:ext cx="1412107" cy="1348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6941" y="59791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комплексного обследования физических лиц </a:t>
            </a:r>
          </a:p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старше 18 лет, не имеющих основного общего образования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997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C:\Users\Нина\Desktop\strel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685436"/>
            <a:ext cx="1137592" cy="103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5575" y="59931"/>
            <a:ext cx="8808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Процедура проведения</a:t>
            </a: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комплексного обследования ПМПК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2" descr="http://bestusedcars.club/wp-content/uploads/2018/08/used-cars-trucks-and-suvs-for-sale-in-birmingham-jim-burke-subaru-jim-burke-used-car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6" descr="https://superopt2.ru/otkrytyj-intensiv/2/images/strela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Нина\Desktop\strel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8" y="1187362"/>
            <a:ext cx="1137592" cy="103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0477" y="908720"/>
            <a:ext cx="4032448" cy="14401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Имеет </a:t>
            </a:r>
            <a:r>
              <a:rPr lang="ru-RU" dirty="0">
                <a:solidFill>
                  <a:schemeClr val="tx1"/>
                </a:solidFill>
              </a:rPr>
              <a:t>особенности, отличающие ее от процедур независимых консультативных приемов детей конкретными специалистами</a:t>
            </a:r>
          </a:p>
        </p:txBody>
      </p:sp>
      <p:pic>
        <p:nvPicPr>
          <p:cNvPr id="17" name="Picture 7" descr="C:\Users\Нина\Desktop\strel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3848" y="4269612"/>
            <a:ext cx="1276244" cy="103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15636" y="2204864"/>
            <a:ext cx="3672408" cy="16705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Процедура комплексного обследования </a:t>
            </a:r>
            <a:r>
              <a:rPr lang="ru-RU" dirty="0" smtClean="0">
                <a:solidFill>
                  <a:schemeClr val="tx1"/>
                </a:solidFill>
              </a:rPr>
              <a:t>требует </a:t>
            </a:r>
            <a:r>
              <a:rPr lang="ru-RU" dirty="0">
                <a:solidFill>
                  <a:schemeClr val="tx1"/>
                </a:solidFill>
              </a:rPr>
              <a:t>одновременного </a:t>
            </a:r>
            <a:r>
              <a:rPr lang="ru-RU" dirty="0" smtClean="0">
                <a:solidFill>
                  <a:schemeClr val="tx1"/>
                </a:solidFill>
              </a:rPr>
              <a:t>участия </a:t>
            </a:r>
            <a:r>
              <a:rPr lang="ru-RU" dirty="0">
                <a:solidFill>
                  <a:schemeClr val="tx1"/>
                </a:solidFill>
              </a:rPr>
              <a:t>специалистов в форме </a:t>
            </a:r>
            <a:r>
              <a:rPr lang="ru-RU" dirty="0" err="1">
                <a:solidFill>
                  <a:schemeClr val="tx1"/>
                </a:solidFill>
              </a:rPr>
              <a:t>супервизии</a:t>
            </a:r>
            <a:r>
              <a:rPr lang="ru-RU" dirty="0">
                <a:solidFill>
                  <a:schemeClr val="tx1"/>
                </a:solidFill>
              </a:rPr>
              <a:t> (наблюдение со стороны)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480092" y="3717032"/>
            <a:ext cx="4484396" cy="16653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Использование </a:t>
            </a:r>
            <a:r>
              <a:rPr lang="ru-RU" dirty="0">
                <a:solidFill>
                  <a:schemeClr val="tx1"/>
                </a:solidFill>
              </a:rPr>
              <a:t>технических средств (ширма, зеркало </a:t>
            </a:r>
            <a:r>
              <a:rPr lang="ru-RU" dirty="0" err="1">
                <a:solidFill>
                  <a:schemeClr val="tx1"/>
                </a:solidFill>
              </a:rPr>
              <a:t>Гезелла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кинокамера, </a:t>
            </a:r>
            <a:r>
              <a:rPr lang="en-US" dirty="0" smtClean="0">
                <a:solidFill>
                  <a:schemeClr val="tx1"/>
                </a:solidFill>
              </a:rPr>
              <a:t>Skype</a:t>
            </a:r>
            <a:r>
              <a:rPr lang="ru-RU" dirty="0" smtClean="0">
                <a:solidFill>
                  <a:schemeClr val="tx1"/>
                </a:solidFill>
              </a:rPr>
              <a:t> и </a:t>
            </a:r>
            <a:r>
              <a:rPr lang="ru-RU" dirty="0">
                <a:solidFill>
                  <a:schemeClr val="tx1"/>
                </a:solidFill>
              </a:rPr>
              <a:t>т.п.) и </a:t>
            </a:r>
            <a:r>
              <a:rPr lang="ru-RU" dirty="0" smtClean="0">
                <a:solidFill>
                  <a:schemeClr val="tx1"/>
                </a:solidFill>
              </a:rPr>
              <a:t>приближение </a:t>
            </a:r>
            <a:r>
              <a:rPr lang="ru-RU" dirty="0">
                <a:solidFill>
                  <a:schemeClr val="tx1"/>
                </a:solidFill>
              </a:rPr>
              <a:t>процедуры комплексного обследования к естественным возрастным занятиям детей</a:t>
            </a:r>
            <a:r>
              <a:rPr lang="ru-RU" dirty="0"/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95516" y="5301208"/>
            <a:ext cx="4912648" cy="14401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процедуре обследования участвуют: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специалисты ПМПК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родители (законные представители)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ребенок (от 0 до 18 лет)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физическое лицо после 18 лет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21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3557" y="1170346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 fontAlgn="base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присутствовать при проведении комплексного обследования его ребенка</a:t>
            </a:r>
          </a:p>
          <a:p>
            <a:pPr indent="355600" algn="just" fontAlgn="base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участвовать в обсуждении результатов комплексного обследования и подготовки комиссией заключения</a:t>
            </a:r>
          </a:p>
          <a:p>
            <a:pPr indent="355600" algn="just" fontAlgn="base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высказывать свое мнение относительно рекомендаций по организации обучения и воспитания детей</a:t>
            </a:r>
          </a:p>
          <a:p>
            <a:pPr indent="355600" algn="just" fontAlgn="base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получать консультации специалистов комиссии по вопросам комплексного обследования ребенка в комиссии и оказания ему психолого-медико-педагогической помощи, в том числе информацию о своих правах и правах его ребенка</a:t>
            </a:r>
          </a:p>
          <a:p>
            <a:pPr indent="355600" algn="just" fontAlgn="base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случае несогласия с заключением территориальной комиссии обжаловать его в центральную комиссию</a:t>
            </a:r>
          </a:p>
          <a:p>
            <a:pPr indent="355600" algn="just" fontAlgn="base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представить полученное заключение ПМПК в органы исполнительной власти по организации условий для получения образования его ребенком и создания ему специальных условий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88748" y="188640"/>
            <a:ext cx="6480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Права родителей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(законных представителей)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37514" y="4725144"/>
            <a:ext cx="1615821" cy="198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328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6043" y="179868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Заключение ПМПК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654190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>
                <a:latin typeface="Arial" pitchFamily="34" charset="0"/>
                <a:cs typeface="Arial" pitchFamily="34" charset="0"/>
              </a:rPr>
              <a:t>На основании письма Министерства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просвещения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РФ от </a:t>
            </a:r>
            <a:r>
              <a:rPr lang="ru-RU" dirty="0">
                <a:latin typeface="Arial" pitchFamily="34" charset="0"/>
                <a:cs typeface="Arial" pitchFamily="34" charset="0"/>
              </a:rPr>
              <a:t>31 мая 2019 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                    </a:t>
            </a:r>
            <a:r>
              <a:rPr lang="ru-RU" dirty="0">
                <a:latin typeface="Arial" pitchFamily="34" charset="0"/>
                <a:cs typeface="Arial" pitchFamily="34" charset="0"/>
              </a:rPr>
              <a:t>№ ТС-1371/07 «О внедрении АИС ПМПК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Центральная ПМПК Курганской области          с 1 сентября 2019 г. по результатам комплексного обследования выдает заключения и протокол используя автоматизированную информационную систему (АИС).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  <p:pic>
        <p:nvPicPr>
          <p:cNvPr id="2052" name="Picture 4" descr="\\Pmpk2\папки чл. пмпк\Табулова О.Т\шуплецов.pd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991" y="2105025"/>
            <a:ext cx="3448050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095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607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327809224"/>
              </p:ext>
            </p:extLst>
          </p:nvPr>
        </p:nvGraphicFramePr>
        <p:xfrm>
          <a:off x="611560" y="1124744"/>
          <a:ext cx="799288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8386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67544" y="188640"/>
            <a:ext cx="8451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Психолого-медико-педагогическая комиссия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80730186"/>
              </p:ext>
            </p:extLst>
          </p:nvPr>
        </p:nvGraphicFramePr>
        <p:xfrm>
          <a:off x="467544" y="836712"/>
          <a:ext cx="83529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600708" y="5429988"/>
            <a:ext cx="1733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ПМПК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5803909"/>
            <a:ext cx="3690111" cy="92333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комплексного психолого-медико-педагогического обследования</a:t>
            </a:r>
            <a:r>
              <a:rPr lang="ru-RU" dirty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67612" y="5803909"/>
            <a:ext cx="4221733" cy="92333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оптимального образовательного маршрута, специальных условий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53388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Прямая со стрелкой 21"/>
          <p:cNvCxnSpPr/>
          <p:nvPr/>
        </p:nvCxnSpPr>
        <p:spPr>
          <a:xfrm flipH="1">
            <a:off x="6969373" y="5629823"/>
            <a:ext cx="1623" cy="337857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67667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Образовательная программа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700808"/>
            <a:ext cx="4464496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отсутствии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клинически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значимых особенностей в физическом и (или) психическом развитии ребенку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2960" y="3265732"/>
            <a:ext cx="446774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Основная образовательная программа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3" y="3946876"/>
            <a:ext cx="374441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дошкольного образования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06282" y="4533280"/>
            <a:ext cx="374442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начального общего образования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9586" y="5151287"/>
            <a:ext cx="374442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основного общего образования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9379" y="5805264"/>
            <a:ext cx="3741169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среднего общего образования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 стрелкой 14"/>
          <p:cNvCxnSpPr>
            <a:endCxn id="7" idx="0"/>
          </p:cNvCxnSpPr>
          <p:nvPr/>
        </p:nvCxnSpPr>
        <p:spPr>
          <a:xfrm>
            <a:off x="2413384" y="2924944"/>
            <a:ext cx="3447" cy="340788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6200000" flipH="1">
            <a:off x="-571289" y="4589346"/>
            <a:ext cx="2362444" cy="579312"/>
          </a:xfrm>
          <a:prstGeom prst="bentConnector2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9" idx="1"/>
          </p:cNvCxnSpPr>
          <p:nvPr/>
        </p:nvCxnSpPr>
        <p:spPr>
          <a:xfrm>
            <a:off x="330220" y="4785308"/>
            <a:ext cx="576062" cy="0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0" idx="1"/>
          </p:cNvCxnSpPr>
          <p:nvPr/>
        </p:nvCxnSpPr>
        <p:spPr>
          <a:xfrm>
            <a:off x="323525" y="5403315"/>
            <a:ext cx="576061" cy="0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8" idx="1"/>
          </p:cNvCxnSpPr>
          <p:nvPr/>
        </p:nvCxnSpPr>
        <p:spPr>
          <a:xfrm>
            <a:off x="323528" y="4198904"/>
            <a:ext cx="576065" cy="0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4863816" y="1700808"/>
            <a:ext cx="4140737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наличии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клинически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значимых особенностей в физическом и (или) психическом развитии ребенку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873777" y="3265732"/>
            <a:ext cx="4140737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Статус «Обучающийся с ОВЗ»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899004" y="4035637"/>
            <a:ext cx="4140737" cy="16197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адаптированная основная  образовательная программа (АООП) учитывающая уровень образования и особые образовательные потребности обучающегося с ОВЗ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flipH="1">
            <a:off x="6942523" y="2924944"/>
            <a:ext cx="1623" cy="337857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6967750" y="3697780"/>
            <a:ext cx="1623" cy="337857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899004" y="5949280"/>
            <a:ext cx="4105549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разрабатывается на основе ФАООП и образовательного стандарта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254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02314" y="4874508"/>
            <a:ext cx="3510927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ФГОС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УО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(приказ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РФ  от 19 декабря 2014 г.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1599)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ФАООП УО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7" y="4462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Адаптированная основная общеобразовательная программа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7" y="1818965"/>
            <a:ext cx="2232247" cy="258532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 организация</a:t>
            </a:r>
          </a:p>
          <a:p>
            <a:pPr algn="ctr"/>
            <a:endParaRPr lang="ru-RU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разрабатывает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утверждает</a:t>
            </a:r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045894" y="1372969"/>
            <a:ext cx="1144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АОП ДО 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395363" y="1059212"/>
            <a:ext cx="3563201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(приказ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РФ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17 октября 2013 г.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1155) </a:t>
            </a:r>
            <a:endParaRPr lang="ru-RU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ФАОП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887999" y="2246764"/>
            <a:ext cx="1513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АООП НОО </a:t>
            </a:r>
            <a:endParaRPr lang="ru-RU" sz="2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395363" y="2046709"/>
            <a:ext cx="3524831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НОО ОВЗ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(приказ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РФ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19 декабря 2014 г. № 1598) </a:t>
            </a:r>
            <a:endParaRPr lang="ru-RU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ФАОП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НОО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75175" y="3173182"/>
            <a:ext cx="1526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АООП ООО </a:t>
            </a:r>
            <a:endParaRPr lang="ru-RU" sz="2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395363" y="2973127"/>
            <a:ext cx="3524831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ООО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(приказ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Минпросвещения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РФ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31 мая 2021 г. № 287)</a:t>
            </a:r>
            <a:endParaRPr lang="ru-RU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ФАОП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ООО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90243" y="4111417"/>
            <a:ext cx="1508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АООП СОО </a:t>
            </a:r>
            <a:endParaRPr lang="ru-RU" sz="2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395363" y="3911362"/>
            <a:ext cx="3482551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(приказ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РФ от 17 мая 2012 г. № 413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ФОП СОО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973950" y="5013176"/>
            <a:ext cx="1305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АООП УО </a:t>
            </a:r>
            <a:endParaRPr lang="ru-RU" sz="2000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3890243" y="980728"/>
            <a:ext cx="0" cy="4896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трелка вниз 39"/>
          <p:cNvSpPr/>
          <p:nvPr/>
        </p:nvSpPr>
        <p:spPr>
          <a:xfrm>
            <a:off x="1678847" y="2585318"/>
            <a:ext cx="216024" cy="3396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>
            <a:off x="2903970" y="3223359"/>
            <a:ext cx="371885" cy="230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5511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94116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Заключение комиссии действительно для представления в указанные органы, организации в течение календарного года с даты его подписания </a:t>
            </a: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71507" y="1984450"/>
            <a:ext cx="2736304" cy="668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Куда обратиться с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рекомендациями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6382" y="1446343"/>
            <a:ext cx="2571442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дополнительного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95129" y="1429230"/>
            <a:ext cx="2511795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 организации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1845" y="3100429"/>
            <a:ext cx="3040015" cy="14086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реабилитационные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центры системы здравоохранения или социального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61477" y="416927"/>
            <a:ext cx="2037070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медицинские организации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51470" y="3088068"/>
            <a:ext cx="2484267" cy="14210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учреждения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социальной защиты населения по месту жительства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103449" y="488989"/>
            <a:ext cx="1251715" cy="6120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МСЭК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139008" y="488989"/>
            <a:ext cx="1172852" cy="6120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МОУО</a:t>
            </a:r>
            <a:endParaRPr lang="ru-RU" dirty="0" smtClean="0"/>
          </a:p>
        </p:txBody>
      </p:sp>
      <p:cxnSp>
        <p:nvCxnSpPr>
          <p:cNvPr id="17" name="Прямая со стрелкой 16"/>
          <p:cNvCxnSpPr>
            <a:stCxn id="3" idx="0"/>
          </p:cNvCxnSpPr>
          <p:nvPr/>
        </p:nvCxnSpPr>
        <p:spPr>
          <a:xfrm flipV="1">
            <a:off x="4739659" y="1281023"/>
            <a:ext cx="0" cy="703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3" idx="0"/>
          </p:cNvCxnSpPr>
          <p:nvPr/>
        </p:nvCxnSpPr>
        <p:spPr>
          <a:xfrm flipH="1" flipV="1">
            <a:off x="2785081" y="1101057"/>
            <a:ext cx="1954578" cy="8833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3" idx="1"/>
          </p:cNvCxnSpPr>
          <p:nvPr/>
        </p:nvCxnSpPr>
        <p:spPr>
          <a:xfrm flipH="1">
            <a:off x="2987824" y="2318908"/>
            <a:ext cx="38368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3" idx="3"/>
          </p:cNvCxnSpPr>
          <p:nvPr/>
        </p:nvCxnSpPr>
        <p:spPr>
          <a:xfrm>
            <a:off x="6107811" y="2318908"/>
            <a:ext cx="28731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3" idx="2"/>
            <a:endCxn id="12" idx="0"/>
          </p:cNvCxnSpPr>
          <p:nvPr/>
        </p:nvCxnSpPr>
        <p:spPr>
          <a:xfrm flipH="1">
            <a:off x="1791853" y="2653366"/>
            <a:ext cx="2947806" cy="447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3" idx="2"/>
            <a:endCxn id="14" idx="0"/>
          </p:cNvCxnSpPr>
          <p:nvPr/>
        </p:nvCxnSpPr>
        <p:spPr>
          <a:xfrm>
            <a:off x="4739659" y="2653366"/>
            <a:ext cx="2753945" cy="434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3" idx="0"/>
            <a:endCxn id="15" idx="2"/>
          </p:cNvCxnSpPr>
          <p:nvPr/>
        </p:nvCxnSpPr>
        <p:spPr>
          <a:xfrm flipV="1">
            <a:off x="4739659" y="1101057"/>
            <a:ext cx="1989648" cy="8833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467544" y="4797152"/>
            <a:ext cx="8424936" cy="1008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425691" y="3088068"/>
            <a:ext cx="2627935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профессиональные образовательные организации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 стрелкой 27"/>
          <p:cNvCxnSpPr>
            <a:stCxn id="3" idx="2"/>
            <a:endCxn id="22" idx="0"/>
          </p:cNvCxnSpPr>
          <p:nvPr/>
        </p:nvCxnSpPr>
        <p:spPr>
          <a:xfrm>
            <a:off x="4739659" y="2653366"/>
            <a:ext cx="0" cy="434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39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392376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91580" y="4293095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centr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45.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197" y="343539"/>
            <a:ext cx="1769590" cy="176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2232178"/>
            <a:ext cx="64807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СПАСИБО </a:t>
            </a:r>
            <a:endParaRPr lang="ru-RU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62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5094" y="296021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деятельности ПМПК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24295410"/>
              </p:ext>
            </p:extLst>
          </p:nvPr>
        </p:nvGraphicFramePr>
        <p:xfrm>
          <a:off x="485292" y="980728"/>
          <a:ext cx="846144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20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9267" y="27227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деятельности ПМПК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04070394"/>
              </p:ext>
            </p:extLst>
          </p:nvPr>
        </p:nvGraphicFramePr>
        <p:xfrm>
          <a:off x="323528" y="1196752"/>
          <a:ext cx="8496943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39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631" y="6021288"/>
            <a:ext cx="8452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п. 16 ст. 2 Федерального закона от 29 декабря 2012 г. № 273-ФЗ </a:t>
            </a:r>
          </a:p>
          <a:p>
            <a:pPr algn="ctr"/>
            <a:r>
              <a:rPr lang="ru-RU" sz="1600" i="1" dirty="0" smtClean="0">
                <a:latin typeface="Arial" pitchFamily="34" charset="0"/>
                <a:cs typeface="Arial" pitchFamily="34" charset="0"/>
              </a:rPr>
              <a:t>«Об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образовании в Российской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Федерации»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783053"/>
            <a:ext cx="2304256" cy="18722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Обучающийся с ограниченными возможностями здоровья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54801" y="701974"/>
            <a:ext cx="5112568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физическое лицо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63888" y="1755638"/>
            <a:ext cx="5112568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имеющее 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недостатки в физическом и (или) психологическом развитии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63888" y="2817417"/>
            <a:ext cx="5112568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подтвержденные психолого-медико-педагогической комиссией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88724" y="3898701"/>
            <a:ext cx="5112568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препятствующие получению образования без создания специальных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условий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7" name="Соединительная линия уступом 6"/>
          <p:cNvCxnSpPr>
            <a:stCxn id="2" idx="3"/>
            <a:endCxn id="3" idx="1"/>
          </p:cNvCxnSpPr>
          <p:nvPr/>
        </p:nvCxnSpPr>
        <p:spPr>
          <a:xfrm flipV="1">
            <a:off x="2771800" y="1062014"/>
            <a:ext cx="783001" cy="1657143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2" idx="3"/>
            <a:endCxn id="24" idx="1"/>
          </p:cNvCxnSpPr>
          <p:nvPr/>
        </p:nvCxnSpPr>
        <p:spPr>
          <a:xfrm flipV="1">
            <a:off x="2771800" y="2115678"/>
            <a:ext cx="792088" cy="603479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2" idx="3"/>
            <a:endCxn id="25" idx="1"/>
          </p:cNvCxnSpPr>
          <p:nvPr/>
        </p:nvCxnSpPr>
        <p:spPr>
          <a:xfrm>
            <a:off x="2771800" y="2719157"/>
            <a:ext cx="792088" cy="458300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>
            <a:stCxn id="2" idx="3"/>
            <a:endCxn id="26" idx="1"/>
          </p:cNvCxnSpPr>
          <p:nvPr/>
        </p:nvCxnSpPr>
        <p:spPr>
          <a:xfrm>
            <a:off x="2771800" y="2719157"/>
            <a:ext cx="816924" cy="1539584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s://st.depositphotos.com/1060916/1973/i/950/depositphotos_19730731-stock-photo-3d-person-teamwork-with-puzzle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0" t="9192" r="11444" b="9496"/>
          <a:stretch/>
        </p:blipFill>
        <p:spPr bwMode="auto">
          <a:xfrm>
            <a:off x="705411" y="3905489"/>
            <a:ext cx="1828522" cy="1867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37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mota.ru/upload/wallpapers/2010/07/02/18/05/21343/mota_ru_0020701-preview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3" t="-918" r="14229"/>
          <a:stretch/>
        </p:blipFill>
        <p:spPr bwMode="auto">
          <a:xfrm>
            <a:off x="30937" y="4684427"/>
            <a:ext cx="1942543" cy="2087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2141491" y="3861048"/>
            <a:ext cx="6048672" cy="78623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тяжелыми нарушениями речи, первичным дефектом которых является недоразвитие речи, задержка речевого развития, отсутствие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речи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1491" y="3284984"/>
            <a:ext cx="6070301" cy="4470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нарушениями опорно-двигательного аппарата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86649" y="1268760"/>
            <a:ext cx="6048672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задержкой психического развития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07504" y="6309320"/>
            <a:ext cx="6081119" cy="4320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нарушениями интеллектуального развития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02097" y="4797152"/>
            <a:ext cx="6048673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нарушениями эмоционально-волевой сферы (дети с расстройством аутистического спектра)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057812" y="5517232"/>
            <a:ext cx="6058126" cy="61206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тяжелыми и множественными нарушениями развития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54032" y="1903013"/>
            <a:ext cx="6070301" cy="4977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нарушениями слуха (глухие и слабослышащие)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нарушено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слуховое вос­приятие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091283" y="2564904"/>
            <a:ext cx="6070302" cy="57332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нарушениями зрения (слепые, слабовидящие), страдает зрительное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восприятие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73903" y="271907"/>
            <a:ext cx="5240509" cy="7200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Обучающийся с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ОВЗ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Соединительная линия уступом 17"/>
          <p:cNvCxnSpPr>
            <a:stCxn id="3" idx="1"/>
            <a:endCxn id="13" idx="1"/>
          </p:cNvCxnSpPr>
          <p:nvPr/>
        </p:nvCxnSpPr>
        <p:spPr>
          <a:xfrm rot="10800000" flipV="1">
            <a:off x="2107505" y="631946"/>
            <a:ext cx="66399" cy="5893397"/>
          </a:xfrm>
          <a:prstGeom prst="bentConnector3">
            <a:avLst>
              <a:gd name="adj1" fmla="val 102075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12" idx="1"/>
          </p:cNvCxnSpPr>
          <p:nvPr/>
        </p:nvCxnSpPr>
        <p:spPr>
          <a:xfrm flipH="1">
            <a:off x="1522354" y="1520788"/>
            <a:ext cx="6642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1511366" y="4254164"/>
            <a:ext cx="6642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1477196" y="3508506"/>
            <a:ext cx="6642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477196" y="2851565"/>
            <a:ext cx="63571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1477196" y="2151869"/>
            <a:ext cx="6642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14" idx="1"/>
          </p:cNvCxnSpPr>
          <p:nvPr/>
        </p:nvCxnSpPr>
        <p:spPr>
          <a:xfrm flipH="1">
            <a:off x="1511366" y="5085184"/>
            <a:ext cx="59073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15" idx="1"/>
          </p:cNvCxnSpPr>
          <p:nvPr/>
        </p:nvCxnSpPr>
        <p:spPr>
          <a:xfrm flipH="1">
            <a:off x="1511366" y="5823266"/>
            <a:ext cx="5464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21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Специальные условия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616624"/>
          </a:xfrm>
        </p:spPr>
        <p:txBody>
          <a:bodyPr>
            <a:normAutofit fontScale="62500" lnSpcReduction="20000"/>
          </a:bodyPr>
          <a:lstStyle/>
          <a:p>
            <a:pPr marL="0" indent="35560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Необходимость создания специальных образовательных условий для обучающихся с ОВЗ рекомендуются специалистами ПМПК в соответствии с приказом Министерства образования и науки РФ от 20 сентября 2013 г. №1082 «Об утверждении Положения ПМПК»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35560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Часть </a:t>
            </a:r>
            <a:r>
              <a:rPr lang="ru-RU" dirty="0">
                <a:latin typeface="Arial" pitchFamily="34" charset="0"/>
                <a:cs typeface="Arial" pitchFamily="34" charset="0"/>
              </a:rPr>
              <a:t>3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статья </a:t>
            </a:r>
            <a:r>
              <a:rPr lang="ru-RU" dirty="0">
                <a:latin typeface="Arial" pitchFamily="34" charset="0"/>
                <a:cs typeface="Arial" pitchFamily="34" charset="0"/>
              </a:rPr>
              <a:t>79 ФЗ «Об образовании в РФ»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определяет специальные условия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для получения образования обучающимися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ОВЗ: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образовательных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программы (ФАОП ДО,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ФАОП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НОО,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ФАОП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ООО, АООП СОО, ФАООП УО) 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специальные методы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обучения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воспитания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специальные учебники, учебные пособия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дидактические материалы 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специальные технические средства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обучения коллективного и индивидуального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пользования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предоставление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услуг ассистента (помощника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проведение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групповых и индивидуальных коррекционных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занятий</a:t>
            </a:r>
          </a:p>
          <a:p>
            <a:pPr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обеспечение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доступа в здания организаций, осуществляющих образовательную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деятельность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704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4096" y="710488"/>
            <a:ext cx="856895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2925" algn="just"/>
            <a:r>
              <a:rPr lang="ru-RU" dirty="0" smtClean="0">
                <a:latin typeface="Arial" pitchFamily="34" charset="0"/>
                <a:cs typeface="Arial" pitchFamily="34" charset="0"/>
              </a:rPr>
              <a:t>К </a:t>
            </a:r>
            <a:r>
              <a:rPr lang="ru-RU" dirty="0">
                <a:latin typeface="Arial" pitchFamily="34" charset="0"/>
                <a:cs typeface="Arial" pitchFamily="34" charset="0"/>
              </a:rPr>
              <a:t>категории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детей-инвалидов</a:t>
            </a:r>
            <a:r>
              <a:rPr lang="ru-RU" dirty="0">
                <a:latin typeface="Arial" pitchFamily="34" charset="0"/>
                <a:cs typeface="Arial" pitchFamily="34" charset="0"/>
              </a:rPr>
              <a:t> относятся дети до 18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лет, имеющие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значительные ограничения жизнедеятельности,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приводящие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к социальной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дезадаптации</a:t>
            </a:r>
            <a:r>
              <a:rPr lang="ru-RU" dirty="0">
                <a:latin typeface="Arial" pitchFamily="34" charset="0"/>
                <a:cs typeface="Arial" pitchFamily="34" charset="0"/>
              </a:rPr>
              <a:t>, вследствие нарушения развития и роста ребёнка, способностей к самообслуживанию, передвижению, ориентации,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контролю </a:t>
            </a:r>
            <a:r>
              <a:rPr lang="ru-RU" dirty="0">
                <a:latin typeface="Arial" pitchFamily="34" charset="0"/>
                <a:cs typeface="Arial" pitchFamily="34" charset="0"/>
              </a:rPr>
              <a:t>за своим поведением, обучению, общению, трудовой деятельности в будущем.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542925" algn="just"/>
            <a:endParaRPr lang="ru-RU" sz="500" dirty="0" smtClean="0">
              <a:latin typeface="Arial" pitchFamily="34" charset="0"/>
              <a:cs typeface="Arial" pitchFamily="34" charset="0"/>
            </a:endParaRPr>
          </a:p>
          <a:p>
            <a:pPr indent="542925" algn="just"/>
            <a:endParaRPr lang="ru-RU" u="sng" dirty="0" smtClean="0">
              <a:latin typeface="Arial" pitchFamily="34" charset="0"/>
              <a:cs typeface="Arial" pitchFamily="34" charset="0"/>
            </a:endParaRPr>
          </a:p>
          <a:p>
            <a:pPr indent="542925" algn="just"/>
            <a:r>
              <a:rPr lang="ru-RU" u="sng" dirty="0" smtClean="0">
                <a:latin typeface="Arial" pitchFamily="34" charset="0"/>
                <a:cs typeface="Arial" pitchFamily="34" charset="0"/>
              </a:rPr>
              <a:t>Инвалидность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устанавливается федеральными учреждениями медико-социальной экспертизы. Обучающийся с ОВЗ может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иметь и не </a:t>
            </a:r>
            <a:r>
              <a:rPr lang="ru-RU" dirty="0">
                <a:latin typeface="Arial" pitchFamily="34" charset="0"/>
                <a:cs typeface="Arial" pitchFamily="34" charset="0"/>
              </a:rPr>
              <a:t>иметь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инвалидности, </a:t>
            </a:r>
            <a:r>
              <a:rPr lang="ru-RU" dirty="0">
                <a:latin typeface="Arial" pitchFamily="34" charset="0"/>
                <a:cs typeface="Arial" pitchFamily="34" charset="0"/>
              </a:rPr>
              <a:t>ребенок-инвалид может иметь статус «Ребенок-инвалид с ОВЗ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pPr indent="542925" algn="just"/>
            <a:r>
              <a:rPr lang="ru-RU" dirty="0" smtClean="0">
                <a:latin typeface="Arial" pitchFamily="34" charset="0"/>
                <a:cs typeface="Arial" pitchFamily="34" charset="0"/>
              </a:rPr>
              <a:t>Направление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деятельности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ПМПК по проведению комплексного обследования детей-инвалидов - </a:t>
            </a:r>
            <a:r>
              <a:rPr lang="ru-RU" dirty="0">
                <a:latin typeface="Arial" pitchFamily="34" charset="0"/>
                <a:cs typeface="Arial" pitchFamily="34" charset="0"/>
              </a:rPr>
              <a:t>оказание федеральным учреждениям медико-социальной экспертизы содействия в разработке индивидуальной программы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реабилитации 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абилитации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ребенка-инвалида.</a:t>
            </a:r>
          </a:p>
          <a:p>
            <a:pPr indent="542925" algn="just"/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4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400" i="1" dirty="0" smtClean="0">
              <a:latin typeface="Arial" pitchFamily="34" charset="0"/>
              <a:cs typeface="Arial" pitchFamily="34" charset="0"/>
            </a:endParaRPr>
          </a:p>
          <a:p>
            <a:pPr indent="450850" algn="just"/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Министерства труда РФ от 10 декабря 2013 г.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№ 723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«Об организации работы по межведомственному взаимодействию федеральных государственных учреждений медико-социальной экспертизы с психолого-медико-педагогическими комиссиями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indent="450850" algn="just"/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Российской Федерации от 20 сентября 2013 г. № 1082 «Об утверждении положения о психолого-медико-педагогической комиссии»</a:t>
            </a:r>
          </a:p>
          <a:p>
            <a:pPr algn="just"/>
            <a:endParaRPr lang="ru-RU" sz="1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23083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Дети-инвалиды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6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img3.stockfresh.com/files/c/coramax/m/80/7512973_stock-photo-chec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0" r="11212" b="9348"/>
          <a:stretch/>
        </p:blipFill>
        <p:spPr bwMode="auto">
          <a:xfrm flipH="1">
            <a:off x="3599892" y="629980"/>
            <a:ext cx="1440160" cy="1117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9672" y="167666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           Обращение в ПМПК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8367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Требуется</a:t>
            </a:r>
            <a:endParaRPr lang="ru-RU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2040" y="8367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ребуется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412776"/>
            <a:ext cx="3132348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Создание специальных условий обучения и воспитания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540" y="2348880"/>
            <a:ext cx="388843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АООП для обучающихся: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слабовидящих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слепых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лабослышащих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глухих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 задержкой психического развития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 тяжелыми нарушениями речи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расстройством аутистического спектра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 нарушением опорно-двигательного аппарата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 умственной отсталостью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 тяжелыми и множественными нарушениями развития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40052" y="1412776"/>
            <a:ext cx="3348372" cy="7920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Оказание психолого-педагогической помощи обучающимся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6016" y="2348880"/>
            <a:ext cx="403244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Коррекционно-развивающие и компенсирующие занятия педагога-психолога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Социальная помощь (профориентация, социальная адаптация)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Логопедическая помощь </a:t>
            </a:r>
          </a:p>
          <a:p>
            <a:pPr marL="625475" indent="-285750" algn="just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5-7 лет – ФНР, ФФНР (ДО,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логопункт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625475" indent="-285750" algn="just">
              <a:buFontTx/>
              <a:buChar char="-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образовательная ступень основного общего образования – ФНР, ФФНР в условиях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логопункта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Психолого-педагогическая, социальная помощь оказывается детям на основании заявления или согласия в письменной форме их родителей (законных представителей)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5506" y="5908868"/>
            <a:ext cx="38164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Arial" pitchFamily="34" charset="0"/>
                <a:cs typeface="Arial" pitchFamily="34" charset="0"/>
              </a:rPr>
              <a:t>ст. 79 Федеральный закон от 29.12.2012 №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273-ФЗ «Об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образовании в Российской Федерации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03001" y="5898963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Arial" pitchFamily="34" charset="0"/>
                <a:cs typeface="Arial" pitchFamily="34" charset="0"/>
              </a:rPr>
              <a:t>ст. 42 Федеральный закон от 29.12.2012      №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273-ФЗ «Об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образовании в Российской Федерации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" descr="https://im0-tub-ru.yandex.net/i?id=edc9af05ff4c465bb1e7968d8e7a06c1-l&amp;n=13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0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1912</TotalTime>
  <Words>2481</Words>
  <Application>Microsoft Office PowerPoint</Application>
  <PresentationFormat>Экран (4:3)</PresentationFormat>
  <Paragraphs>265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Специальные условия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Документы</vt:lpstr>
      <vt:lpstr>Документы</vt:lpstr>
      <vt:lpstr>Документы</vt:lpstr>
      <vt:lpstr>Презентация PowerPoint</vt:lpstr>
      <vt:lpstr>Презентация PowerPoint</vt:lpstr>
      <vt:lpstr>Презентация PowerPoint</vt:lpstr>
      <vt:lpstr>Заключение ПМПК</vt:lpstr>
      <vt:lpstr>Заключение ПМПК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Нина</dc:creator>
  <cp:lastModifiedBy>Света</cp:lastModifiedBy>
  <cp:revision>137</cp:revision>
  <cp:lastPrinted>2024-10-21T09:59:01Z</cp:lastPrinted>
  <dcterms:created xsi:type="dcterms:W3CDTF">2019-02-26T03:38:12Z</dcterms:created>
  <dcterms:modified xsi:type="dcterms:W3CDTF">2024-10-29T08:58:09Z</dcterms:modified>
</cp:coreProperties>
</file>