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331" r:id="rId3"/>
    <p:sldId id="332" r:id="rId4"/>
    <p:sldId id="333" r:id="rId5"/>
    <p:sldId id="324" r:id="rId6"/>
    <p:sldId id="320" r:id="rId7"/>
    <p:sldId id="325" r:id="rId8"/>
    <p:sldId id="263" r:id="rId9"/>
    <p:sldId id="329" r:id="rId10"/>
    <p:sldId id="285" r:id="rId11"/>
    <p:sldId id="286" r:id="rId12"/>
    <p:sldId id="268" r:id="rId13"/>
    <p:sldId id="269" r:id="rId14"/>
    <p:sldId id="314" r:id="rId15"/>
    <p:sldId id="337" r:id="rId16"/>
    <p:sldId id="338" r:id="rId17"/>
    <p:sldId id="339" r:id="rId18"/>
    <p:sldId id="340" r:id="rId19"/>
    <p:sldId id="342" r:id="rId20"/>
    <p:sldId id="341" r:id="rId21"/>
    <p:sldId id="344" r:id="rId22"/>
    <p:sldId id="348" r:id="rId23"/>
    <p:sldId id="349" r:id="rId24"/>
    <p:sldId id="343" r:id="rId25"/>
    <p:sldId id="346" r:id="rId26"/>
    <p:sldId id="335" r:id="rId27"/>
    <p:sldId id="336" r:id="rId28"/>
    <p:sldId id="347" r:id="rId29"/>
    <p:sldId id="309" r:id="rId30"/>
    <p:sldId id="312" r:id="rId31"/>
    <p:sldId id="278" r:id="rId32"/>
    <p:sldId id="283" r:id="rId33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BEE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9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260648"/>
            <a:ext cx="80023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Курганской области 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детям»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55976" y="4680370"/>
            <a:ext cx="47880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Фомина Л.И., </a:t>
            </a: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заведующий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ЦПМПК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Курганской области</a:t>
            </a:r>
            <a:endParaRPr lang="ru-RU" sz="2400" dirty="0"/>
          </a:p>
          <a:p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376" y="1124743"/>
            <a:ext cx="1141711" cy="1141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2492896"/>
            <a:ext cx="8650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latin typeface="Arial" pitchFamily="34" charset="0"/>
                <a:cs typeface="Arial" pitchFamily="34" charset="0"/>
              </a:rPr>
              <a:t>Особенности деятельности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психолого-медико-педагогической комиссии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06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222" y="116633"/>
            <a:ext cx="8229600" cy="41805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Документы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817242"/>
            <a:ext cx="875436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одители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(законные представители) предъявляют в комиссию документ, удостоверяющий их личность, документы, подтверждающие полномочия по представлению интересов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ребенка, и следующие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документы: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а) заявление о проведении или согласие на проведение обследования ребенка в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комиссии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б) копию паспорта или свидетельства о рождении ребенка (предоставляются с предъявлением оригинала или заверенной в установленном порядке копии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в) направление образовательной организации, организации, осуществляющей социальное обслуживание, медицинской организации, другой организации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(при наличии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г) заключение (заключения) психолого-медико-педагогического консилиума образовательной организации или специалиста (специалистов), осуществляющего психолого-медико-педагогическое сопровождение обучающихся в образовательной организации (для обучающихся образовательных организаций)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(при наличии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д) заключение (заключения) комиссии о результатах ранее проведенного обследования ребенка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(при наличии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е) подробную выписку из истории развития ребенка с заключениями врачей, наблюдающих ребенка в медицинской организации по месту жительства (регистрации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ж) характеристику обучающегося, выданную образовательной организацией (для обучающихся образовательных организаций)</a:t>
            </a:r>
          </a:p>
          <a:p>
            <a:pPr algn="just"/>
            <a:r>
              <a:rPr lang="ru-RU" sz="1600" dirty="0" smtClean="0"/>
              <a:t>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Письмо Департамента образования и науки Курганской области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14 сентября 2020г. 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              №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исх. 08-03978/20</a:t>
            </a:r>
            <a:r>
              <a:rPr lang="ru-RU" sz="1600" dirty="0" smtClean="0"/>
              <a:t> 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 письменные работы по русскому (родному) языку, математике, результаты самостоятельной продуктивной деятельности ребенка (рисунки, поделки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30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653" y="138786"/>
            <a:ext cx="8229600" cy="77809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Документы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484784"/>
            <a:ext cx="88569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anose="020B0604020202020204" pitchFamily="34" charset="0"/>
              </a:rPr>
              <a:t>п.15.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Приказа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Министерства образования и науки РФ от 20 сентября 2013 г. № 1082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«Об утверждении Положения о психолого-медико-педагогической комиссии»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u="sng" dirty="0">
                <a:latin typeface="Arial" panose="020B0604020202020204" pitchFamily="34" charset="0"/>
                <a:cs typeface="Arial" panose="020B0604020202020204" pitchFamily="34" charset="0"/>
              </a:rPr>
              <a:t>При необходимости комиссия запрашивает у соответствующих органов и организаций или у родителей (законных представителей) дополнительную информацию о </a:t>
            </a:r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ребенке: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Arial" pitchFamily="34" charset="0"/>
              <a:buChar char="‒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заключение психиатра (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Курган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, ул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Володарского,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105,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тел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8 (3522) 43-36-92;                        г. Шадринск,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 ул. Труда,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2, тел.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8 (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35253) 7-54-28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Arial" pitchFamily="34" charset="0"/>
              <a:buChar char="‒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копия справки МСЭ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инвалидов</a:t>
            </a:r>
          </a:p>
          <a:p>
            <a:pPr marL="285750" lvl="0" indent="-285750" algn="just">
              <a:buFont typeface="Arial" pitchFamily="34" charset="0"/>
              <a:buChar char="‒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 об опеке для замещающих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семей</a:t>
            </a:r>
          </a:p>
          <a:p>
            <a:pPr marL="285750" lvl="0" indent="-285750" algn="just">
              <a:buFont typeface="Arial" pitchFamily="34" charset="0"/>
              <a:buChar char="‒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заключение врачей-специалистов, наблюдающих ребенка в областных лечебно-профилактических учреждениях</a:t>
            </a:r>
          </a:p>
          <a:p>
            <a:pPr marL="285750" indent="-285750" algn="just">
              <a:buFont typeface="Arial" pitchFamily="34" charset="0"/>
              <a:buChar char="‒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остановление начальника органа внутренних дел или прокурора, комиссии по делам несовершеннолетних для детей в отношении которых рассматривается вопрос о помещении их в специальное учебно-воспитательное учреждение закрытого типа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. 4.1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ст. 26, п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. 14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Федерального закона от 24 июня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1999 г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№ 120-ФЗ "Об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основах системы профилактики безнадзорности и правонарушений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несовершеннолетних»)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1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itchFamily="34" charset="0"/>
              <a:buChar char="‒"/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29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C:\Users\Нина\Desktop\strel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685436"/>
            <a:ext cx="1137592" cy="1031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160337"/>
            <a:ext cx="90364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Процедура проведения комплексного обследования ПМПК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AutoShape 2" descr="http://bestusedcars.club/wp-content/uploads/2018/08/used-cars-trucks-and-suvs-for-sale-in-birmingham-jim-burke-subaru-jim-burke-used-car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6" descr="https://superopt2.ru/otkrytyj-intensiv/2/images/strela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C:\Users\Нина\Desktop\strel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488" y="1187362"/>
            <a:ext cx="1137592" cy="1031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30477" y="908720"/>
            <a:ext cx="4032448" cy="14401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Имеет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особенности, отличающие ее от процедур независимых консультативных приемов детей конкретными специалистами</a:t>
            </a:r>
          </a:p>
        </p:txBody>
      </p:sp>
      <p:pic>
        <p:nvPicPr>
          <p:cNvPr id="17" name="Picture 7" descr="C:\Users\Нина\Desktop\strel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3848" y="4269612"/>
            <a:ext cx="1276244" cy="1031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215636" y="2204864"/>
            <a:ext cx="3672408" cy="16705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Процедура комплексного обследования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требует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одновременного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участия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специалистов в форме </a:t>
            </a:r>
            <a:r>
              <a:rPr lang="ru-RU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супервизии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(наблюдение со стороны)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52098" y="3705212"/>
            <a:ext cx="4591901" cy="16653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Использование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технических средств (ширма, зеркало </a:t>
            </a:r>
            <a:r>
              <a:rPr lang="ru-RU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Гезелла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кинокамера,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Skype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т.п.) и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приближение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процедуры комплексного обследования к естественным возрастным занятиям детей</a:t>
            </a:r>
            <a:r>
              <a:rPr lang="ru-RU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85646" y="5301208"/>
            <a:ext cx="4912648" cy="14401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процедуре обследования участвуют:</a:t>
            </a:r>
          </a:p>
          <a:p>
            <a:pPr marL="285750" indent="-285750">
              <a:buFont typeface="Arial" pitchFamily="34" charset="0"/>
              <a:buChar char="‒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специалисты ПМПК</a:t>
            </a:r>
          </a:p>
          <a:p>
            <a:pPr marL="285750" indent="-285750">
              <a:buFont typeface="Arial" pitchFamily="34" charset="0"/>
              <a:buChar char="‒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родители (законные представители)</a:t>
            </a:r>
          </a:p>
          <a:p>
            <a:pPr marL="285750" indent="-285750">
              <a:buFont typeface="Arial" pitchFamily="34" charset="0"/>
              <a:buChar char="‒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ребенок (от 0 до 18 лет)</a:t>
            </a:r>
          </a:p>
          <a:p>
            <a:pPr marL="285750" indent="-285750">
              <a:buFont typeface="Arial" pitchFamily="34" charset="0"/>
              <a:buChar char="‒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физическое лицо после 18 лет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21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64096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Права родителей</a:t>
            </a:r>
          </a:p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(законных представителей)</a:t>
            </a:r>
          </a:p>
          <a:p>
            <a:pPr algn="just" fontAlgn="base"/>
            <a:endParaRPr lang="ru-RU" sz="1600" dirty="0"/>
          </a:p>
          <a:p>
            <a:pPr indent="355600" algn="just" fontAlgn="base">
              <a:buFontTx/>
              <a:buChar char="-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присутствовать при проведении комплексного обследования его ребенка</a:t>
            </a:r>
          </a:p>
          <a:p>
            <a:pPr indent="355600" algn="just" fontAlgn="base">
              <a:buFontTx/>
              <a:buChar char="-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участвовать в обсуждении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результатов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комплексного обследования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подготовки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комиссией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заключения</a:t>
            </a:r>
          </a:p>
          <a:p>
            <a:pPr indent="355600" algn="just" fontAlgn="base">
              <a:buFontTx/>
              <a:buChar char="-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высказывать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свое мнение относительно рекомендаций по организации обучения и воспитания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детей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indent="355600" algn="just" fontAlgn="base">
              <a:buFontTx/>
              <a:buChar char="-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получать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консультации специалистов комиссии по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вопросам комплексного обследования ребенка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 комиссии и оказания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ему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психолого-медико-педагогической помощи, в том числе информацию о своих правах и правах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его ребенка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indent="355600" algn="just" fontAlgn="base">
              <a:buFontTx/>
              <a:buChar char="-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случае несогласия с заключением территориальной комиссии обжаловать его в центральную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комиссию</a:t>
            </a:r>
          </a:p>
          <a:p>
            <a:pPr indent="355600" algn="just" fontAlgn="base">
              <a:buFontTx/>
              <a:buChar char="-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представить полученное заключение ПМПК в органы исполнительной власти по организации условий для получения образования его ребенком и создания ему специальных условий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28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43671" y="2118921"/>
            <a:ext cx="5184576" cy="45243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 fontAlgn="t"/>
            <a:r>
              <a:rPr lang="ru-RU" sz="800" b="1" dirty="0">
                <a:latin typeface="Arial" pitchFamily="34" charset="0"/>
                <a:cs typeface="Arial" pitchFamily="34" charset="0"/>
              </a:rPr>
              <a:t>Центральная психолого-медико-педагогическая комиссия Курганской области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800" b="1" dirty="0"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algn="ctr" fontAlgn="t"/>
            <a:r>
              <a:rPr lang="ru-RU" sz="800" b="1" dirty="0">
                <a:latin typeface="Arial" pitchFamily="34" charset="0"/>
                <a:cs typeface="Arial" pitchFamily="34" charset="0"/>
              </a:rPr>
              <a:t>ЗАКЛЮЧЕНИЕ 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algn="ctr" fontAlgn="t"/>
            <a:r>
              <a:rPr lang="ru-RU" sz="800" dirty="0">
                <a:latin typeface="Arial" pitchFamily="34" charset="0"/>
                <a:cs typeface="Arial" pitchFamily="34" charset="0"/>
              </a:rPr>
              <a:t>о создании специальных условий для получения образования обучающемуся с ограниченными возможностями здоровья, 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инвалидностью</a:t>
            </a:r>
          </a:p>
          <a:p>
            <a:pPr algn="ctr" fontAlgn="t"/>
            <a:r>
              <a:rPr lang="ru-RU" sz="800" dirty="0" smtClean="0">
                <a:latin typeface="Arial" pitchFamily="34" charset="0"/>
                <a:cs typeface="Arial" pitchFamily="34" charset="0"/>
              </a:rPr>
              <a:t>№ </a:t>
            </a:r>
            <a:r>
              <a:rPr lang="ru-RU" sz="800" dirty="0">
                <a:latin typeface="Arial" pitchFamily="34" charset="0"/>
                <a:cs typeface="Arial" pitchFamily="34" charset="0"/>
              </a:rPr>
              <a:t>_________ от 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___________</a:t>
            </a:r>
          </a:p>
          <a:p>
            <a:pPr algn="ctr" fontAlgn="t"/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800" dirty="0">
                <a:latin typeface="Arial" pitchFamily="34" charset="0"/>
                <a:cs typeface="Arial" pitchFamily="34" charset="0"/>
              </a:rPr>
              <a:t>Ф.И.О. ребенка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:______________________________________________________________________</a:t>
            </a:r>
            <a:r>
              <a:rPr lang="ru-RU" sz="800" dirty="0">
                <a:latin typeface="Arial" pitchFamily="34" charset="0"/>
                <a:cs typeface="Arial" pitchFamily="34" charset="0"/>
              </a:rPr>
              <a:t/>
            </a:r>
            <a:br>
              <a:rPr lang="ru-RU" sz="800" dirty="0">
                <a:latin typeface="Arial" pitchFamily="34" charset="0"/>
                <a:cs typeface="Arial" pitchFamily="34" charset="0"/>
              </a:rPr>
            </a:br>
            <a:r>
              <a:rPr lang="ru-RU" sz="800" dirty="0">
                <a:latin typeface="Arial" pitchFamily="34" charset="0"/>
                <a:cs typeface="Arial" pitchFamily="34" charset="0"/>
              </a:rPr>
              <a:t>Дата рождения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:______________________________________________________________________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800" dirty="0">
                <a:latin typeface="Arial" pitchFamily="34" charset="0"/>
                <a:cs typeface="Arial" pitchFamily="34" charset="0"/>
              </a:rPr>
              <a:t>Образовательная программа:  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_________________________________________________________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800" dirty="0" smtClean="0">
                <a:latin typeface="Arial" pitchFamily="34" charset="0"/>
                <a:cs typeface="Arial" pitchFamily="34" charset="0"/>
              </a:rPr>
              <a:t>Уровень образования: ________________________________________________________________</a:t>
            </a:r>
          </a:p>
          <a:p>
            <a:pPr fontAlgn="t"/>
            <a:r>
              <a:rPr lang="ru-RU" sz="800" dirty="0" smtClean="0">
                <a:latin typeface="Arial" pitchFamily="34" charset="0"/>
                <a:cs typeface="Arial" pitchFamily="34" charset="0"/>
              </a:rPr>
              <a:t>Вариант</a:t>
            </a:r>
            <a:r>
              <a:rPr lang="ru-RU" sz="800" dirty="0">
                <a:latin typeface="Arial" pitchFamily="34" charset="0"/>
                <a:cs typeface="Arial" pitchFamily="34" charset="0"/>
              </a:rPr>
              <a:t>: 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___________________________________________________________________________</a:t>
            </a:r>
          </a:p>
          <a:p>
            <a:pPr fontAlgn="t"/>
            <a:r>
              <a:rPr lang="ru-RU" sz="800" dirty="0" smtClean="0">
                <a:latin typeface="Arial" pitchFamily="34" charset="0"/>
                <a:cs typeface="Arial" pitchFamily="34" charset="0"/>
              </a:rPr>
              <a:t>Реализация </a:t>
            </a:r>
            <a:r>
              <a:rPr lang="ru-RU" sz="800" dirty="0">
                <a:latin typeface="Arial" pitchFamily="34" charset="0"/>
                <a:cs typeface="Arial" pitchFamily="34" charset="0"/>
              </a:rPr>
              <a:t>образовательной программы с применением электронного обучения и дистанционных образовательных технологий: при отсутствии медицинских противопоказаний</a:t>
            </a:r>
          </a:p>
          <a:p>
            <a:pPr fontAlgn="t"/>
            <a:r>
              <a:rPr lang="ru-RU" sz="800" dirty="0" smtClean="0">
                <a:latin typeface="Arial" pitchFamily="34" charset="0"/>
                <a:cs typeface="Arial" pitchFamily="34" charset="0"/>
              </a:rPr>
              <a:t>Специальные </a:t>
            </a:r>
            <a:r>
              <a:rPr lang="ru-RU" sz="800" dirty="0">
                <a:latin typeface="Arial" pitchFamily="34" charset="0"/>
                <a:cs typeface="Arial" pitchFamily="34" charset="0"/>
              </a:rPr>
              <a:t>методы обучения: 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_______________________________________________________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800" dirty="0">
                <a:latin typeface="Arial" pitchFamily="34" charset="0"/>
                <a:cs typeface="Arial" pitchFamily="34" charset="0"/>
              </a:rPr>
              <a:t>Специальные учебники/учебные пособия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:________________________________________________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800" dirty="0">
                <a:latin typeface="Arial" pitchFamily="34" charset="0"/>
                <a:cs typeface="Arial" pitchFamily="34" charset="0"/>
              </a:rPr>
              <a:t>Специальные технические средства обучения: 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___________________________________________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800" dirty="0">
                <a:latin typeface="Arial" pitchFamily="34" charset="0"/>
                <a:cs typeface="Arial" pitchFamily="34" charset="0"/>
              </a:rPr>
              <a:t>Специальные условия организации среды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:_______________________________________________</a:t>
            </a:r>
          </a:p>
          <a:p>
            <a:pPr fontAlgn="t"/>
            <a:r>
              <a:rPr lang="ru-RU" sz="800" dirty="0">
                <a:latin typeface="Arial" pitchFamily="34" charset="0"/>
                <a:cs typeface="Arial" pitchFamily="34" charset="0"/>
              </a:rPr>
              <a:t>Организация пространства: 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___________________________________________________________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800" dirty="0" err="1">
                <a:latin typeface="Arial" pitchFamily="34" charset="0"/>
                <a:cs typeface="Arial" pitchFamily="34" charset="0"/>
              </a:rPr>
              <a:t>Тьюторское</a:t>
            </a:r>
            <a:r>
              <a:rPr lang="ru-RU" sz="800" dirty="0">
                <a:latin typeface="Arial" pitchFamily="34" charset="0"/>
                <a:cs typeface="Arial" pitchFamily="34" charset="0"/>
              </a:rPr>
              <a:t> сопровождение: 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___________________________________________________________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800" dirty="0">
                <a:latin typeface="Arial" pitchFamily="34" charset="0"/>
                <a:cs typeface="Arial" pitchFamily="34" charset="0"/>
              </a:rPr>
              <a:t>Направления коррекционной работы:</a:t>
            </a:r>
          </a:p>
          <a:p>
            <a:pPr fontAlgn="t"/>
            <a:r>
              <a:rPr lang="ru-RU" sz="800" dirty="0">
                <a:latin typeface="Arial" pitchFamily="34" charset="0"/>
                <a:cs typeface="Arial" pitchFamily="34" charset="0"/>
              </a:rPr>
              <a:t>Педагог-психолог: 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800" dirty="0">
                <a:latin typeface="Arial" pitchFamily="34" charset="0"/>
                <a:cs typeface="Arial" pitchFamily="34" charset="0"/>
              </a:rPr>
              <a:t>Учитель-логопед: 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800" dirty="0" smtClean="0">
                <a:latin typeface="Arial" pitchFamily="34" charset="0"/>
                <a:cs typeface="Arial" pitchFamily="34" charset="0"/>
              </a:rPr>
              <a:t>Социальный </a:t>
            </a:r>
            <a:r>
              <a:rPr lang="ru-RU" sz="800" dirty="0">
                <a:latin typeface="Arial" pitchFamily="34" charset="0"/>
                <a:cs typeface="Arial" pitchFamily="34" charset="0"/>
              </a:rPr>
              <a:t>педагог: 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_________________________________________________________________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800" dirty="0">
                <a:latin typeface="Arial" pitchFamily="34" charset="0"/>
                <a:cs typeface="Arial" pitchFamily="34" charset="0"/>
              </a:rPr>
              <a:t>Другие условия: 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r>
              <a:rPr lang="ru-RU" sz="800" dirty="0">
                <a:latin typeface="Arial" pitchFamily="34" charset="0"/>
                <a:cs typeface="Arial" pitchFamily="34" charset="0"/>
              </a:rPr>
              <a:t>Дата повторного прохождения ПМПК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:____________________________________________________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r>
              <a:rPr lang="ru-RU" sz="800" dirty="0">
                <a:latin typeface="Arial" pitchFamily="34" charset="0"/>
                <a:cs typeface="Arial" pitchFamily="34" charset="0"/>
              </a:rPr>
              <a:t>Руководитель ПМПК:</a:t>
            </a:r>
            <a:br>
              <a:rPr lang="ru-RU" sz="800" dirty="0">
                <a:latin typeface="Arial" pitchFamily="34" charset="0"/>
                <a:cs typeface="Arial" pitchFamily="34" charset="0"/>
              </a:rPr>
            </a:br>
            <a:r>
              <a:rPr lang="ru-RU" sz="800" dirty="0">
                <a:latin typeface="Arial" pitchFamily="34" charset="0"/>
                <a:cs typeface="Arial" pitchFamily="34" charset="0"/>
              </a:rPr>
              <a:t>Педагог-психолог: </a:t>
            </a:r>
            <a:br>
              <a:rPr lang="ru-RU" sz="800" dirty="0">
                <a:latin typeface="Arial" pitchFamily="34" charset="0"/>
                <a:cs typeface="Arial" pitchFamily="34" charset="0"/>
              </a:rPr>
            </a:br>
            <a:r>
              <a:rPr lang="ru-RU" sz="800" dirty="0">
                <a:latin typeface="Arial" pitchFamily="34" charset="0"/>
                <a:cs typeface="Arial" pitchFamily="34" charset="0"/>
              </a:rPr>
              <a:t>Учитель-логопед:</a:t>
            </a:r>
            <a:br>
              <a:rPr lang="ru-RU" sz="800" dirty="0">
                <a:latin typeface="Arial" pitchFamily="34" charset="0"/>
                <a:cs typeface="Arial" pitchFamily="34" charset="0"/>
              </a:rPr>
            </a:br>
            <a:r>
              <a:rPr lang="ru-RU" sz="800" dirty="0">
                <a:latin typeface="Arial" pitchFamily="34" charset="0"/>
                <a:cs typeface="Arial" pitchFamily="34" charset="0"/>
              </a:rPr>
              <a:t>Учитель-дефектолог: </a:t>
            </a:r>
            <a:br>
              <a:rPr lang="ru-RU" sz="800" dirty="0">
                <a:latin typeface="Arial" pitchFamily="34" charset="0"/>
                <a:cs typeface="Arial" pitchFamily="34" charset="0"/>
              </a:rPr>
            </a:br>
            <a:r>
              <a:rPr lang="ru-RU" sz="800" dirty="0">
                <a:latin typeface="Arial" pitchFamily="34" charset="0"/>
                <a:cs typeface="Arial" pitchFamily="34" charset="0"/>
              </a:rPr>
              <a:t>Социальный педагог: </a:t>
            </a:r>
          </a:p>
          <a:p>
            <a:pPr fontAlgn="t"/>
            <a:r>
              <a:rPr lang="ru-RU" sz="800" dirty="0">
                <a:latin typeface="Arial" pitchFamily="34" charset="0"/>
                <a:cs typeface="Arial" pitchFamily="34" charset="0"/>
              </a:rPr>
              <a:t/>
            </a:r>
            <a:br>
              <a:rPr lang="ru-RU" sz="800" dirty="0">
                <a:latin typeface="Arial" pitchFamily="34" charset="0"/>
                <a:cs typeface="Arial" pitchFamily="34" charset="0"/>
              </a:rPr>
            </a:br>
            <a:r>
              <a:rPr lang="ru-RU" sz="800" dirty="0" smtClean="0">
                <a:latin typeface="Arial" pitchFamily="34" charset="0"/>
                <a:cs typeface="Arial" pitchFamily="34" charset="0"/>
              </a:rPr>
              <a:t>Дата </a:t>
            </a:r>
            <a:r>
              <a:rPr lang="ru-RU" sz="800" dirty="0">
                <a:latin typeface="Arial" pitchFamily="34" charset="0"/>
                <a:cs typeface="Arial" pitchFamily="34" charset="0"/>
              </a:rPr>
              <a:t>выдачи рекомендаций ПМПК: _________________________</a:t>
            </a:r>
          </a:p>
          <a:p>
            <a:r>
              <a:rPr lang="ru-RU" sz="800" dirty="0">
                <a:latin typeface="Arial" pitchFamily="34" charset="0"/>
                <a:cs typeface="Arial" pitchFamily="34" charset="0"/>
              </a:rPr>
              <a:t>С рекомендациями ознакомлен(а). Копия заключения получена.</a:t>
            </a:r>
          </a:p>
          <a:p>
            <a:r>
              <a:rPr lang="ru-RU" sz="800" dirty="0">
                <a:latin typeface="Arial" pitchFamily="34" charset="0"/>
                <a:cs typeface="Arial" pitchFamily="34" charset="0"/>
              </a:rPr>
              <a:t>______________________________________  (______________________________)</a:t>
            </a:r>
            <a:br>
              <a:rPr lang="ru-RU" sz="800" dirty="0">
                <a:latin typeface="Arial" pitchFamily="34" charset="0"/>
                <a:cs typeface="Arial" pitchFamily="34" charset="0"/>
              </a:rPr>
            </a:br>
            <a:r>
              <a:rPr lang="ru-RU" sz="800" dirty="0">
                <a:latin typeface="Arial" pitchFamily="34" charset="0"/>
                <a:cs typeface="Arial" pitchFamily="34" charset="0"/>
              </a:rPr>
              <a:t>(подпись родителя (законного представителя)	                  (расшифровка)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6043" y="179868"/>
            <a:ext cx="8316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Заключение ПМПК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764704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На основании письма Министерства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просвещения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РФ от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31 мая 2019 г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                   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№ ТС-1371/07 «О внедрении АИС ПМПК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» Центральная ПМПК Курганской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области         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 1 сентября 2019 г. по результатам комплексного обследования выдает заключения и протокол используя автоматизированную информационную систему (АИС).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954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262088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‒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документ устанавливающий/подтверждающий статус «Обучающийся с ОВЗ»</a:t>
            </a:r>
          </a:p>
          <a:p>
            <a:pPr>
              <a:buFont typeface="Arial" pitchFamily="34" charset="0"/>
              <a:buChar char="‒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выводы о наличии/отсутствии у обследованного ребенка особенностей в физическом и (или) психическом развитии, отклонении в поведении</a:t>
            </a:r>
          </a:p>
          <a:p>
            <a:pPr>
              <a:buFont typeface="Arial" pitchFamily="34" charset="0"/>
              <a:buChar char="‒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необходимость/отсутствие права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ребенка на специальные условия для получения образования</a:t>
            </a:r>
          </a:p>
          <a:p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850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67667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Образовательная программа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700808"/>
            <a:ext cx="4464496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 отсутствии 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клинически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значимых особенностей в физическом и (или) психическом развитии ребенку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82960" y="3265732"/>
            <a:ext cx="446774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Основная образовательная программа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9593" y="3946876"/>
            <a:ext cx="3744416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дошкольного образования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06282" y="4533280"/>
            <a:ext cx="374442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начального общего образования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99586" y="5151287"/>
            <a:ext cx="3744422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основного общего образования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99379" y="5805264"/>
            <a:ext cx="3741169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среднего общего образования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 стрелкой 14"/>
          <p:cNvCxnSpPr>
            <a:endCxn id="7" idx="0"/>
          </p:cNvCxnSpPr>
          <p:nvPr/>
        </p:nvCxnSpPr>
        <p:spPr>
          <a:xfrm>
            <a:off x="2413384" y="2924944"/>
            <a:ext cx="3447" cy="340788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rot="16200000" flipH="1">
            <a:off x="-571289" y="4589346"/>
            <a:ext cx="2362444" cy="579312"/>
          </a:xfrm>
          <a:prstGeom prst="bentConnector2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9" idx="1"/>
          </p:cNvCxnSpPr>
          <p:nvPr/>
        </p:nvCxnSpPr>
        <p:spPr>
          <a:xfrm>
            <a:off x="330220" y="4785308"/>
            <a:ext cx="576062" cy="0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10" idx="1"/>
          </p:cNvCxnSpPr>
          <p:nvPr/>
        </p:nvCxnSpPr>
        <p:spPr>
          <a:xfrm>
            <a:off x="323525" y="5403315"/>
            <a:ext cx="576061" cy="0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endCxn id="8" idx="1"/>
          </p:cNvCxnSpPr>
          <p:nvPr/>
        </p:nvCxnSpPr>
        <p:spPr>
          <a:xfrm>
            <a:off x="323528" y="4198904"/>
            <a:ext cx="576065" cy="0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4863816" y="1700808"/>
            <a:ext cx="4140737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наличии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клинически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значимых особенностей в физическом и (или) психическом развитии ребенку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4873777" y="3265732"/>
            <a:ext cx="4140737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Статус «Обучающийся с ОВЗ»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899004" y="4035637"/>
            <a:ext cx="4140737" cy="161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адаптированная основная  образовательная программа (АООП) учитывающая уровень образования и особые образовательные потребности обучающегося с ОВЗ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 flipH="1">
            <a:off x="6942523" y="2924944"/>
            <a:ext cx="1623" cy="337857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6967750" y="3697780"/>
            <a:ext cx="1623" cy="337857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65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Виды ПАООП ДО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34908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3800" b="1" dirty="0" smtClean="0">
                <a:latin typeface="Arial" pitchFamily="34" charset="0"/>
                <a:cs typeface="Arial" pitchFamily="34" charset="0"/>
              </a:rPr>
              <a:t>Дошкольное образование</a:t>
            </a:r>
          </a:p>
          <a:p>
            <a:pPr marL="0" indent="0">
              <a:buNone/>
            </a:pPr>
            <a:endParaRPr lang="ru-RU" sz="38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dirty="0">
                <a:latin typeface="Arial" pitchFamily="34" charset="0"/>
                <a:cs typeface="Arial" pitchFamily="34" charset="0"/>
              </a:rPr>
              <a:t>ДО глухих детей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dirty="0">
                <a:latin typeface="Arial" pitchFamily="34" charset="0"/>
                <a:cs typeface="Arial" pitchFamily="34" charset="0"/>
              </a:rPr>
              <a:t>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АООП ДО слабослышащих и позднооглохших детей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dirty="0">
                <a:latin typeface="Arial" pitchFamily="34" charset="0"/>
                <a:cs typeface="Arial" pitchFamily="34" charset="0"/>
              </a:rPr>
              <a:t>ДО детей, перенесших операцию по кохлеарной имплантации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dirty="0">
                <a:latin typeface="Arial" pitchFamily="34" charset="0"/>
                <a:cs typeface="Arial" pitchFamily="34" charset="0"/>
              </a:rPr>
              <a:t>ДО слепых детей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dirty="0">
                <a:latin typeface="Arial" pitchFamily="34" charset="0"/>
                <a:cs typeface="Arial" pitchFamily="34" charset="0"/>
              </a:rPr>
              <a:t>ДО слабовидящих детей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dirty="0">
                <a:latin typeface="Arial" pitchFamily="34" charset="0"/>
                <a:cs typeface="Arial" pitchFamily="34" charset="0"/>
              </a:rPr>
              <a:t>ДО детей с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амблиопией</a:t>
            </a:r>
            <a:r>
              <a:rPr lang="ru-RU" dirty="0">
                <a:latin typeface="Arial" pitchFamily="34" charset="0"/>
                <a:cs typeface="Arial" pitchFamily="34" charset="0"/>
              </a:rPr>
              <a:t> и косоглазием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dirty="0">
                <a:latin typeface="Arial" pitchFamily="34" charset="0"/>
                <a:cs typeface="Arial" pitchFamily="34" charset="0"/>
              </a:rPr>
              <a:t>ДО детей с тяжелыми нарушениями речи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dirty="0">
                <a:latin typeface="Arial" pitchFamily="34" charset="0"/>
                <a:cs typeface="Arial" pitchFamily="34" charset="0"/>
              </a:rPr>
              <a:t>ДО детей с нарушениями опорно-двигательного аппарата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dirty="0">
                <a:latin typeface="Arial" pitchFamily="34" charset="0"/>
                <a:cs typeface="Arial" pitchFamily="34" charset="0"/>
              </a:rPr>
              <a:t>ДО  детей с задержкой психического развития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ПАООП ДО детей </a:t>
            </a:r>
            <a:r>
              <a:rPr lang="ru-RU" dirty="0">
                <a:latin typeface="Arial" pitchFamily="34" charset="0"/>
                <a:cs typeface="Arial" pitchFamily="34" charset="0"/>
              </a:rPr>
              <a:t>раннего и дошкольного возраста с расстройствами аутистического спектра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dirty="0">
                <a:latin typeface="Arial" pitchFamily="34" charset="0"/>
                <a:cs typeface="Arial" pitchFamily="34" charset="0"/>
              </a:rPr>
              <a:t>ДО детей с умственной отсталостью (интеллектуальными нарушениями)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dirty="0">
                <a:latin typeface="Arial" pitchFamily="34" charset="0"/>
                <a:cs typeface="Arial" pitchFamily="34" charset="0"/>
              </a:rPr>
              <a:t>ДО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детей </a:t>
            </a:r>
            <a:r>
              <a:rPr lang="ru-RU" dirty="0">
                <a:latin typeface="Arial" pitchFamily="34" charset="0"/>
                <a:cs typeface="Arial" pitchFamily="34" charset="0"/>
              </a:rPr>
              <a:t>с тяжелыми множественными нарушениями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развития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dirty="0">
                <a:latin typeface="Arial" pitchFamily="34" charset="0"/>
                <a:cs typeface="Arial" pitchFamily="34" charset="0"/>
              </a:rPr>
              <a:t>ДО для диагностических групп детей раннего и дошкольного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возраста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8147" y="5517232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73050"/>
            <a:r>
              <a:rPr lang="ru-RU" sz="1600" dirty="0" smtClean="0">
                <a:latin typeface="Arial" pitchFamily="34" charset="0"/>
                <a:cs typeface="Arial" pitchFamily="34" charset="0"/>
              </a:rPr>
              <a:t>Разрабатываются и утверждаются образовательной организацией на основе ФГОС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дошкольного образования (утв. приказом Министерства образования и науки РФ от 17 октября 2013 г.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№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1155 в ред. от 21 января 2019 г.)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и с учетом примерных адаптированных основных образовательных программ дошкольного образования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5309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Виды ПАООП НОО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608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Начальное общее образование</a:t>
            </a:r>
          </a:p>
          <a:p>
            <a:pPr marL="0" indent="0">
              <a:buNone/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НОО глухих обучающихся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НОО слабослышащих и позднооглохших обучающихся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НОО слепых обучающихся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НОО слабовидящих обучающихся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НОО обучающихся с тяжелыми нарушениями речи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НОО обучающихся с нарушениями опорно-двигательного аппарата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ПАООП НОО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обучающихся с задержкой психического развития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НОО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обучающихся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 расстройствами аутистического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спектра</a:t>
            </a:r>
          </a:p>
          <a:p>
            <a:pPr marL="0" indent="0"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5058050"/>
            <a:ext cx="88569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3050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Разрабатываются и утверждаются образовательной организацией на основе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ФГОС начального общего образования обучающихся с ограниченными возможностями здоровья (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утв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. приказом Министерства образования и науки РФ от 19 декабря 2014 г.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№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1598)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и с учетом примерных адаптированных основных общеобразовательных программ начального общего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образования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(одобрены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решением федерального учебно-методического объединения по общему образованию, протокол от 22 декабря 2015 г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        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№ 4/15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607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Варианты ПАООП НОО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81336"/>
            <a:ext cx="8496944" cy="59766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800" b="1" dirty="0">
                <a:latin typeface="Arial" pitchFamily="34" charset="0"/>
                <a:cs typeface="Arial" pitchFamily="34" charset="0"/>
              </a:rPr>
              <a:t>Вариант 1</a:t>
            </a:r>
          </a:p>
          <a:p>
            <a:pPr algn="just">
              <a:buFont typeface="Arial" pitchFamily="34" charset="0"/>
              <a:buChar char="‒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ребенок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с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ОВЗ обучается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по общему с детьми без ОВЗ учебному плану</a:t>
            </a:r>
          </a:p>
          <a:p>
            <a:pPr algn="just">
              <a:buFont typeface="Arial" pitchFamily="34" charset="0"/>
              <a:buChar char="‒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образовательные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потребности удовлетворяются во внеурочное время </a:t>
            </a:r>
          </a:p>
          <a:p>
            <a:pPr algn="just">
              <a:buFont typeface="Arial" pitchFamily="34" charset="0"/>
              <a:buChar char="‒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содержание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коррекционно-развивающей работы устанавливается ППк ОО</a:t>
            </a:r>
          </a:p>
          <a:p>
            <a:pPr algn="just">
              <a:buFont typeface="Arial" pitchFamily="34" charset="0"/>
              <a:buChar char="‒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ПМПК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обозначает основные направления психолого-педагогического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сопровождения</a:t>
            </a:r>
          </a:p>
          <a:p>
            <a:pPr marL="0" indent="0" algn="just">
              <a:buNone/>
            </a:pPr>
            <a:r>
              <a:rPr lang="ru-RU" sz="1800" b="1" dirty="0">
                <a:latin typeface="Arial" pitchFamily="34" charset="0"/>
                <a:cs typeface="Arial" pitchFamily="34" charset="0"/>
              </a:rPr>
              <a:t>Вариант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‒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предназначен для обучающихся, получающих образование в пролонгированные сроки, так как к моменту начального обучения они не достигли уровня развития, близкого к возрастной норме (отсутствие дошкольной подготовки, социально педагогическая запущенность, когнитивные нарушения)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‒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в учебный план ПАООП (вариант 2) включены коррекционно-развивающие курсы</a:t>
            </a:r>
          </a:p>
          <a:p>
            <a:pPr marL="0" indent="0" algn="just"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Вариант 3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‒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помимо наличия основного ограничения в физическом развитии имеется легкая умственная отсталость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‒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академический компонент в данном варианте ПАООП не имеет первоочередного значения, особое внимание в образовательной деятельности уделяется развитию сферы жизненной компетенции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800" b="1" dirty="0">
                <a:latin typeface="Arial" pitchFamily="34" charset="0"/>
                <a:cs typeface="Arial" pitchFamily="34" charset="0"/>
              </a:rPr>
              <a:t>Вариант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4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‒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помимо наличия основного ограничения в физическом развитии имеется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умственная отсталость в умеренной, тяжелой или глубокой степени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‒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обучение осуществляется по специальной индивидуальной программе развития (СИПР), содержание которой устанавливается исходя из актуальных возможностей обучающегося с ОВЗ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391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77809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Федеральный закон от 29 декабря 2012 г. № 273-ФЗ 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«Об образовании в Российской Федерации»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760640"/>
          </a:xfrm>
        </p:spPr>
        <p:txBody>
          <a:bodyPr>
            <a:normAutofit fontScale="70000" lnSpcReduction="20000"/>
          </a:bodyPr>
          <a:lstStyle/>
          <a:p>
            <a:pPr marL="0" indent="45085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Часть 16 статьи 2 ФЗ-273 впервые в российской законодательной практике </a:t>
            </a:r>
            <a:r>
              <a:rPr lang="ru-RU" dirty="0">
                <a:latin typeface="Arial" pitchFamily="34" charset="0"/>
                <a:cs typeface="Arial" pitchFamily="34" charset="0"/>
              </a:rPr>
              <a:t>закреплено понятие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«обучающийся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с ограниченными возможностями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здоровья»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- физическое лицо, имеющее недостатки в физическом и (или) психологическом развитии, подтвержденные психолого-медико-педагогической комиссией и препятствующие получению образования без создания специальных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условий.</a:t>
            </a:r>
          </a:p>
          <a:p>
            <a:pPr marL="0" indent="45085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отдельных статьях ФЗ-273 говорится об организации образования для обучающихся с ОВЗ, инвалидностью.</a:t>
            </a:r>
          </a:p>
          <a:p>
            <a:pPr marL="0" indent="45085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К категории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детей-инвалидов</a:t>
            </a:r>
            <a:r>
              <a:rPr lang="ru-RU" dirty="0">
                <a:latin typeface="Arial" pitchFamily="34" charset="0"/>
                <a:cs typeface="Arial" pitchFamily="34" charset="0"/>
              </a:rPr>
              <a:t> относятся дети до 18 лет, имеющие значительные ограничения жизнедеятельности, приводящие к социальной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дезадаптации</a:t>
            </a:r>
            <a:r>
              <a:rPr lang="ru-RU" dirty="0">
                <a:latin typeface="Arial" pitchFamily="34" charset="0"/>
                <a:cs typeface="Arial" pitchFamily="34" charset="0"/>
              </a:rPr>
              <a:t>, вследствие нарушения развития и роста ребёнка, способностей к самообслуживанию, передвижению, ориентации, контроля за своим поведением, обучению, общению, трудовой деятельности в будущем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450850" algn="just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45085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Обучающийся с ОВЗ может не иметь инвалидность.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1770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Виды ПАООП ООО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58964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400" b="1" dirty="0" smtClean="0">
                <a:latin typeface="Arial" pitchFamily="34" charset="0"/>
                <a:cs typeface="Arial" pitchFamily="34" charset="0"/>
              </a:rPr>
              <a:t>Основной уровень образования</a:t>
            </a:r>
          </a:p>
          <a:p>
            <a:pPr marL="0" indent="0">
              <a:buNone/>
            </a:pPr>
            <a:endParaRPr lang="ru-RU" sz="38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dirty="0">
                <a:latin typeface="Arial" pitchFamily="34" charset="0"/>
                <a:cs typeface="Arial" pitchFamily="34" charset="0"/>
              </a:rPr>
              <a:t>ООО обучающихся с нарушениями слуха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dirty="0">
                <a:latin typeface="Arial" pitchFamily="34" charset="0"/>
                <a:cs typeface="Arial" pitchFamily="34" charset="0"/>
              </a:rPr>
              <a:t>ООО слепых обучающихся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dirty="0">
                <a:latin typeface="Arial" pitchFamily="34" charset="0"/>
                <a:cs typeface="Arial" pitchFamily="34" charset="0"/>
              </a:rPr>
              <a:t>ООО слабовидящих обучающихся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dirty="0">
                <a:latin typeface="Arial" pitchFamily="34" charset="0"/>
                <a:cs typeface="Arial" pitchFamily="34" charset="0"/>
              </a:rPr>
              <a:t>ООО обучающихся с тяжелыми нарушениями речи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dirty="0">
                <a:latin typeface="Arial" pitchFamily="34" charset="0"/>
                <a:cs typeface="Arial" pitchFamily="34" charset="0"/>
              </a:rPr>
              <a:t>ООО обучающихся с нарушениями опорно-двигательного аппарата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ПАООП </a:t>
            </a:r>
            <a:r>
              <a:rPr lang="ru-RU" dirty="0">
                <a:latin typeface="Arial" pitchFamily="34" charset="0"/>
                <a:cs typeface="Arial" pitchFamily="34" charset="0"/>
              </a:rPr>
              <a:t>ООО обучающихся с задержкой психического развития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ПАООП ООО обучающихся с расстройствами аутистического спектра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5229200"/>
            <a:ext cx="8712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3050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Разрабатываются и утверждаются образовательной организацией на основе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ФГОС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основного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общего образования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(утв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. приказом Министерства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просвещения РФ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от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31 мая 2021 г.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№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287) и с учетом примерных адаптированных основных образовательных программ основного общего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образования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(одобрены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решением федерального учебно-методического объединения по общему образованию, протокол от 18 марта 2022 г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      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№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1/22)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60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Варианты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ПАООП ООО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656557"/>
              </p:ext>
            </p:extLst>
          </p:nvPr>
        </p:nvGraphicFramePr>
        <p:xfrm>
          <a:off x="457200" y="908050"/>
          <a:ext cx="8075240" cy="52045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0424"/>
                <a:gridCol w="5040560"/>
                <a:gridCol w="2304256"/>
              </a:tblGrid>
              <a:tr h="2887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№ п/п</a:t>
                      </a:r>
                      <a:endParaRPr lang="ru-RU" sz="16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Вид программы</a:t>
                      </a:r>
                      <a:endParaRPr lang="ru-RU" sz="16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Варианты</a:t>
                      </a:r>
                      <a:endParaRPr lang="ru-RU" sz="16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28118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ПАООП ООО обучающихся с нарушениями слуха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1.1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16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1.2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16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2.2.1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16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2.2.2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488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ПАООП ООО слепых обучающихся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1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34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2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ПАООП ООО слабовидящих обучающихся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1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30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2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008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ПАООП ООО обучающихся с ТНР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5.1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5.2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5.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ПАООП ООО обучающихся с НОДА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6.1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6.2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6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6.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ПАООП ООО обучающихся с ЗПР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 вариант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7.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ПАООП ООО обучающихся с РАС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1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2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4052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АООП СОО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16832"/>
            <a:ext cx="8640960" cy="4536504"/>
          </a:xfrm>
        </p:spPr>
        <p:txBody>
          <a:bodyPr>
            <a:noAutofit/>
          </a:bodyPr>
          <a:lstStyle/>
          <a:p>
            <a:pPr marL="0" indent="355600" algn="just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На основании п. 7 ст.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12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Федерального закона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от 29 декабря 2012 г. № 273-ФЗ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Об образовании в Российской Федерации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 организация осуществляющая  образовательную деятельность по имеющим государственную аккредитацию образовательным программам, реализуемым на основе образовательных стандартов, разрабатываются образовательные программы в соответствии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ФГОС СОО (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утв. приказом Министерства образования и науки РФ от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17 мая 2012 г. №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413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ред. от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11 декабря 2020 г.) и с учетом примерной основной образовательной программы среднего общего образования.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2043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579296" cy="5256584"/>
          </a:xfrm>
        </p:spPr>
        <p:txBody>
          <a:bodyPr>
            <a:noAutofit/>
          </a:bodyPr>
          <a:lstStyle/>
          <a:p>
            <a:pPr marL="0" indent="355600" algn="just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ФГОС СОО предусматривает организацию образовательного процесса на этапе среднего образования для следующей категории обучающихся с ОВЗ:</a:t>
            </a:r>
          </a:p>
          <a:p>
            <a:pPr algn="just">
              <a:buFontTx/>
              <a:buChar char="-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слепые, слабовидящие обучающиеся</a:t>
            </a:r>
          </a:p>
          <a:p>
            <a:pPr algn="just">
              <a:buFontTx/>
              <a:buChar char="-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глухие,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слабослышащие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обучающиеся</a:t>
            </a:r>
          </a:p>
          <a:p>
            <a:pPr algn="just">
              <a:buFontTx/>
              <a:buChar char="-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обучающиеся с НОДА</a:t>
            </a:r>
          </a:p>
          <a:p>
            <a:pPr algn="just">
              <a:buFontTx/>
              <a:buChar char="-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обучающиеся с РАС</a:t>
            </a:r>
          </a:p>
          <a:p>
            <a:pPr marL="0" indent="0" algn="just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Среднее образование может быть получено:</a:t>
            </a:r>
          </a:p>
          <a:p>
            <a:pPr algn="just">
              <a:buFontTx/>
              <a:buChar char="-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в образовательной организации (очная, заочная, очно-заочная форма)</a:t>
            </a:r>
          </a:p>
          <a:p>
            <a:pPr algn="just">
              <a:buFontTx/>
              <a:buChar char="-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в форме семейного образования и самообразования</a:t>
            </a:r>
          </a:p>
          <a:p>
            <a:pPr marL="0" indent="0" algn="just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Срок получения среднего общего образования составляет 2 года (для </a:t>
            </a:r>
            <a:r>
              <a:rPr lang="ru-RU" sz="1800" dirty="0" err="1">
                <a:latin typeface="Arial" pitchFamily="34" charset="0"/>
                <a:cs typeface="Arial" pitchFamily="34" charset="0"/>
              </a:rPr>
              <a:t>нормотипических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обучающихся).</a:t>
            </a:r>
          </a:p>
          <a:p>
            <a:pPr marL="0" indent="0" algn="just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Для лиц с ОВЗ и (или) инвалидов при обучении по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АООП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СОО и для обучающихся осваивающих основную образовательную программу в очно-заочной или заочной формах, независимо от применяемых технологий увеличивается не более чем на 1 год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(п.2 приказа Министерства образования и науки РФ от 17 мая 2012 г. № 413 с изменениями от 20 декабря 2020 г.)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АООП СОО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415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АООП образования обучающихся с умственной отсталостью (интеллектуальными нарушениями)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62500" lnSpcReduction="20000"/>
          </a:bodyPr>
          <a:lstStyle/>
          <a:p>
            <a:pPr marL="0" indent="35560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Ст. 79 ФЗ-273 установлено, что содержание образования обучающихся с умственной отсталостью (интеллектуальными нарушениями) определяется АООП.</a:t>
            </a:r>
          </a:p>
          <a:p>
            <a:pPr marL="0" indent="35560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АООП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образования обучающихся с умственной отсталостью (интеллектуальными нарушениями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(АООП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9.1, 9.2) разрабатываются в соответствии ФГОС образования обучающихся с умственной отсталостью (интеллектуальными нарушениями), который утвержден приказом Министерства Образования и науки РФ от 19 декабря 2014 г. № 1599. </a:t>
            </a:r>
          </a:p>
          <a:p>
            <a:pPr marL="0" indent="35560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ФГОС вступил в силу 1 сентября 2016 г. , устанавливает сроки освоения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АООП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обучения обучающихся с умственной отсталостью (интеллектуальными нарушениями)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9-13 лет и требования к результатам ее освоения.</a:t>
            </a:r>
          </a:p>
          <a:p>
            <a:pPr marL="0" indent="35560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ФГОС для обучающихся с умственной отсталостью прописано количество учебных занятий по предметным областям  и «Коррекционно-развивающей области», являющейся обязательным элементом структуры учебного плана.</a:t>
            </a:r>
          </a:p>
          <a:p>
            <a:pPr marL="0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1378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239949"/>
            <a:ext cx="856895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Организация обучения детей с умственной отсталостью (интеллектуальными нарушениями)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94066" y="1421867"/>
            <a:ext cx="3960440" cy="566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Формы реализации АООП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3692" y="2924944"/>
            <a:ext cx="378042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образовательной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организации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4932040" y="2924944"/>
            <a:ext cx="3744416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специальной (коррекционной)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образовательной организации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552638" y="4616599"/>
            <a:ext cx="3155266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в режиме инклюзии, совместно с другими обучающимися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66102" y="4624621"/>
            <a:ext cx="2688404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режиме интеграции (специальные) классы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Прямая со стрелкой 39"/>
          <p:cNvCxnSpPr>
            <a:stCxn id="5" idx="2"/>
            <a:endCxn id="29" idx="0"/>
          </p:cNvCxnSpPr>
          <p:nvPr/>
        </p:nvCxnSpPr>
        <p:spPr>
          <a:xfrm flipH="1">
            <a:off x="2453902" y="1988841"/>
            <a:ext cx="2220384" cy="9361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5" idx="2"/>
            <a:endCxn id="30" idx="0"/>
          </p:cNvCxnSpPr>
          <p:nvPr/>
        </p:nvCxnSpPr>
        <p:spPr>
          <a:xfrm>
            <a:off x="4674286" y="1988841"/>
            <a:ext cx="2129962" cy="9361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29" idx="2"/>
            <a:endCxn id="31" idx="0"/>
          </p:cNvCxnSpPr>
          <p:nvPr/>
        </p:nvCxnSpPr>
        <p:spPr>
          <a:xfrm flipH="1">
            <a:off x="2130271" y="3294276"/>
            <a:ext cx="323631" cy="132232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29" idx="2"/>
            <a:endCxn id="32" idx="0"/>
          </p:cNvCxnSpPr>
          <p:nvPr/>
        </p:nvCxnSpPr>
        <p:spPr>
          <a:xfrm>
            <a:off x="2453902" y="3294276"/>
            <a:ext cx="2856402" cy="133034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560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catherineasquithgallery.com/uploads/posts/2021-03/1614558468_105-p-chelovechki-na-belom-fone-1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880" y="3984094"/>
            <a:ext cx="1307306" cy="165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0686" y="27685"/>
            <a:ext cx="89053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Итоговая аттестация обучающихся с легкой у/о (интеллектуальными нарушениями) (вариант 9.1)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1267" y="908720"/>
            <a:ext cx="3812680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ФГОС О УО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с 1 сентября 2016 г.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Срок обучения  9-13 лет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27984" y="908720"/>
            <a:ext cx="449555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Базовые учебные планы 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до 1 сентября 2016 г.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Срок обучения 9-11 лет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1162" y="1916832"/>
            <a:ext cx="381268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Итоговая аттестация в форме 2-х испытаний (с 2024 г.)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7984" y="1916832"/>
            <a:ext cx="449555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Норма ФГОС О У/О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о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проведении итоговой аттестации не распространяется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2852936"/>
            <a:ext cx="216024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Комплексная оценка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предметных результатов усвоения обучающимися русского языка, чтения (литературного чтения), математики и основ социальной жизни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9772" y="2852936"/>
            <a:ext cx="1584176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Оценка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знаний и умений по выбранному профилю труда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32208" y="2501607"/>
            <a:ext cx="449555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Прохождение итоговой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аттестации в целях получения свидетельства об обучении не требуется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27984" y="3329989"/>
            <a:ext cx="4495550" cy="2462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Письмо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Минобразования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РФ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от 14 марта 2001 г. N 29/1448-6 "О рекомендациях о порядке проведения экзаменов по трудовому обучению выпускников специальных (коррекционных) образовательных учреждений VIII вида" действует в части, не противоречащей Закону об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образовании, т.е. не регламентирует обязательность проведения экзамена по трудовому обучению (Письмо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Минпросвещения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РФ от 3 июня 2021 № АК-491/07 «О проведении итоговой аттестации»)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6021288"/>
            <a:ext cx="874523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Свидетельство </a:t>
            </a:r>
            <a:r>
              <a:rPr lang="ru-RU" dirty="0">
                <a:latin typeface="Arial" pitchFamily="34" charset="0"/>
                <a:cs typeface="Arial" pitchFamily="34" charset="0"/>
              </a:rPr>
              <a:t>об обучении в соответствии с частью 13 статьи 60 Закона об образовании и приказом Минобразования РФ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dirty="0">
                <a:latin typeface="Arial" pitchFamily="34" charset="0"/>
                <a:cs typeface="Arial" pitchFamily="34" charset="0"/>
              </a:rPr>
              <a:t>14 октября 2013 г. N 1145</a:t>
            </a:r>
          </a:p>
        </p:txBody>
      </p:sp>
      <p:sp>
        <p:nvSpPr>
          <p:cNvPr id="12" name="Выгнутая влево стрелка 11"/>
          <p:cNvSpPr/>
          <p:nvPr/>
        </p:nvSpPr>
        <p:spPr>
          <a:xfrm>
            <a:off x="110686" y="1324218"/>
            <a:ext cx="361162" cy="8696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право стрелка 12"/>
          <p:cNvSpPr/>
          <p:nvPr/>
        </p:nvSpPr>
        <p:spPr>
          <a:xfrm>
            <a:off x="8624925" y="1308829"/>
            <a:ext cx="391094" cy="88500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право стрелка 13"/>
          <p:cNvSpPr/>
          <p:nvPr/>
        </p:nvSpPr>
        <p:spPr>
          <a:xfrm>
            <a:off x="8752906" y="2257310"/>
            <a:ext cx="391094" cy="88500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право стрелка 14"/>
          <p:cNvSpPr/>
          <p:nvPr/>
        </p:nvSpPr>
        <p:spPr>
          <a:xfrm>
            <a:off x="8777325" y="3329989"/>
            <a:ext cx="391094" cy="88500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899592" y="2501607"/>
            <a:ext cx="288032" cy="3513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3047670" y="2501607"/>
            <a:ext cx="288032" cy="3513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 стрелкой 22"/>
          <p:cNvCxnSpPr>
            <a:stCxn id="10" idx="2"/>
            <a:endCxn id="11" idx="0"/>
          </p:cNvCxnSpPr>
          <p:nvPr/>
        </p:nvCxnSpPr>
        <p:spPr>
          <a:xfrm flipH="1">
            <a:off x="4552127" y="5792202"/>
            <a:ext cx="2123632" cy="22908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7" idx="2"/>
            <a:endCxn id="11" idx="0"/>
          </p:cNvCxnSpPr>
          <p:nvPr/>
        </p:nvCxnSpPr>
        <p:spPr>
          <a:xfrm>
            <a:off x="1259632" y="4884261"/>
            <a:ext cx="3292495" cy="1137027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8" idx="2"/>
            <a:endCxn id="11" idx="0"/>
          </p:cNvCxnSpPr>
          <p:nvPr/>
        </p:nvCxnSpPr>
        <p:spPr>
          <a:xfrm>
            <a:off x="3311860" y="3807043"/>
            <a:ext cx="1240267" cy="221424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14700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1145675"/>
            <a:ext cx="863327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обучающиеся </a:t>
            </a:r>
            <a:r>
              <a:rPr lang="ru-RU" dirty="0">
                <a:latin typeface="Arial" pitchFamily="34" charset="0"/>
                <a:cs typeface="Arial" pitchFamily="34" charset="0"/>
              </a:rPr>
              <a:t>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умеренной</a:t>
            </a:r>
            <a:r>
              <a:rPr lang="ru-RU" dirty="0">
                <a:latin typeface="Arial" pitchFamily="34" charset="0"/>
                <a:cs typeface="Arial" pitchFamily="34" charset="0"/>
              </a:rPr>
              <a:t>, тяжелой,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глубокой умственной отсталостью, с тяжелыми </a:t>
            </a:r>
            <a:r>
              <a:rPr lang="ru-RU" dirty="0">
                <a:latin typeface="Arial" pitchFamily="34" charset="0"/>
                <a:cs typeface="Arial" pitchFamily="34" charset="0"/>
              </a:rPr>
              <a:t>и множественными нарушениями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развития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4396" y="5018140"/>
            <a:ext cx="8623570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Свидетельство </a:t>
            </a:r>
            <a:r>
              <a:rPr lang="ru-RU" dirty="0">
                <a:latin typeface="Arial" pitchFamily="34" charset="0"/>
                <a:cs typeface="Arial" pitchFamily="34" charset="0"/>
              </a:rPr>
              <a:t>об обучении в соответствии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 </a:t>
            </a:r>
            <a:r>
              <a:rPr lang="ru-RU" dirty="0">
                <a:latin typeface="Arial" pitchFamily="34" charset="0"/>
                <a:cs typeface="Arial" pitchFamily="34" charset="0"/>
              </a:rPr>
              <a:t>частью 13 статьи 60 Закона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«Об образовании в РФ» </a:t>
            </a:r>
            <a:r>
              <a:rPr lang="ru-RU" dirty="0">
                <a:latin typeface="Arial" pitchFamily="34" charset="0"/>
                <a:cs typeface="Arial" pitchFamily="34" charset="0"/>
              </a:rPr>
              <a:t>и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приказом </a:t>
            </a:r>
            <a:r>
              <a:rPr lang="ru-RU" dirty="0">
                <a:latin typeface="Arial" pitchFamily="34" charset="0"/>
                <a:cs typeface="Arial" pitchFamily="34" charset="0"/>
              </a:rPr>
              <a:t>Минобразования РФ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dirty="0">
                <a:latin typeface="Arial" pitchFamily="34" charset="0"/>
                <a:cs typeface="Arial" pitchFamily="34" charset="0"/>
              </a:rPr>
              <a:t>14 октября 2013 г. N 1145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5832" y="3270203"/>
            <a:ext cx="8633275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Документ по итогам обучения по СИПР – характеристика за последний год обучения: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что обучающийся знает и умеет на конец учебного периода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что из полученных знаний может применять на практике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адекватность и самостоятельность их применения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7" y="2065384"/>
            <a:ext cx="8623570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предметом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итоговой оценки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является достижение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обучающимися результатов освоения СИПР последнего года обучения и развитие их жизненной компетенции.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27685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Итоговая аттестация обучающихся с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у/о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(интеллектуальными нарушениями) (вариант 9.2)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4527302" y="1792006"/>
            <a:ext cx="360040" cy="2688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524972" y="2988714"/>
            <a:ext cx="360040" cy="2688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516161" y="4747531"/>
            <a:ext cx="360040" cy="2688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2211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Нормативно-правовые документы регламентирующие организацию профессионального образования и обучения обучающихся с ОВЗ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772816"/>
            <a:ext cx="871296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Приказ Министерства просвещения РФ от 2 сентября 2020 г. № 457 «Об утверждении Порядка приема на обучение по образовательным программам среднего профессионального образования»                      (раздел 6, пункт 33)</a:t>
            </a: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Приказ Министерства просвещения РФ от 26 августа 2020 г. №438 «Об утверждении Порядка организации и осуществления образовательной деятельности по основным программам профессионального обучения» (раздел 3, п. 23, 24, 25)</a:t>
            </a: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Письмо Министерства просвещения РФ от 31 августа 2020 г.             № ДГ-1342/07 «Об организации образования лиц с умственной отсталостью (интеллектуальными нарушениями) (п.2)</a:t>
            </a: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Письмо Министерства просвещения РФ от 11 февраля 2019 г.          № 05-108 «О профессиональном обучении лиц с различными формами умственной отсталости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5683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0133" y="149038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020" y="1403227"/>
            <a:ext cx="87129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sz="1600" dirty="0">
                <a:latin typeface="Arial" pitchFamily="34" charset="0"/>
                <a:cs typeface="Arial" pitchFamily="34" charset="0"/>
              </a:rPr>
              <a:t>Специальные условия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получения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профессионального образования или профессионального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обучения:</a:t>
            </a:r>
          </a:p>
          <a:p>
            <a:pPr indent="355600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1. Использование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специальных образовательных программ и методов обучения и воспитания (адаптированной профессиональной образовательной программы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indent="355600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2. Использование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специальных технических средств обучения коллективного и индивидуального пользования (для обучающихся с ОВЗ, имеющих нарушения слуха, зрения, опорно-двигательного аппарата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indent="355600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3. Предоставление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услуг ассистента (помощника), оказывающего обучающемуся необходимую техническую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помощь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indent="355600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4 . Проведение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групповых и индивидуальных коррекционных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занятий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indent="355600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5. Обеспечение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доступа в здания профессиональных образовательных организаций, осуществляющих профессиональную образовательную деятельность (для обучающихся с ОВЗ, имеющих нарушения опорно-двигательного аппарата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indent="355600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6. Другие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условия, без которых невозможно или затруднено освоение профессиональных образовательных программ обучающимися с ОВЗ (организация медицинского контроля за состоянием здоровья обучающегося, соблюдение охранительного режима, дозирование учебной нагрузки).</a:t>
            </a:r>
          </a:p>
          <a:p>
            <a:pPr algn="just"/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45574" y="572230"/>
            <a:ext cx="82189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Arial" pitchFamily="34" charset="0"/>
                <a:cs typeface="Arial" pitchFamily="34" charset="0"/>
              </a:rPr>
              <a:t>необходимо профессиональным образовательным организациям для создания специальных условий для усвоения профессиональной образовательной программы обучающимися с ОВЗ</a:t>
            </a:r>
          </a:p>
        </p:txBody>
      </p:sp>
    </p:spTree>
    <p:extLst>
      <p:ext uri="{BB962C8B-B14F-4D97-AF65-F5344CB8AC3E}">
        <p14:creationId xmlns:p14="http://schemas.microsoft.com/office/powerpoint/2010/main" val="1785484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Категории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обучающихся с ОВЗ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1"/>
          </a:xfrm>
        </p:spPr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–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глухие обучающиеся</a:t>
            </a:r>
          </a:p>
          <a:p>
            <a:pPr>
              <a:buFont typeface="Arial" pitchFamily="34" charset="0"/>
              <a:buChar char="–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слабослышащие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обучающиеся</a:t>
            </a:r>
          </a:p>
          <a:p>
            <a:pPr>
              <a:buFont typeface="Arial" pitchFamily="34" charset="0"/>
              <a:buChar char="–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слепые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обучающиеся</a:t>
            </a:r>
          </a:p>
          <a:p>
            <a:pPr>
              <a:buFont typeface="Arial" pitchFamily="34" charset="0"/>
              <a:buChar char="–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слабовидящие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обучающиеся</a:t>
            </a:r>
          </a:p>
          <a:p>
            <a:pPr>
              <a:buFont typeface="Arial" pitchFamily="34" charset="0"/>
              <a:buChar char="–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обучающиеся </a:t>
            </a:r>
            <a:r>
              <a:rPr lang="ru-RU" dirty="0">
                <a:latin typeface="Arial" pitchFamily="34" charset="0"/>
                <a:cs typeface="Arial" pitchFamily="34" charset="0"/>
              </a:rPr>
              <a:t>с тяжелыми нарушениями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речи</a:t>
            </a:r>
          </a:p>
          <a:p>
            <a:pPr>
              <a:buFont typeface="Arial" pitchFamily="34" charset="0"/>
              <a:buChar char="–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обучающиеся с </a:t>
            </a:r>
            <a:r>
              <a:rPr lang="ru-RU" dirty="0">
                <a:latin typeface="Arial" pitchFamily="34" charset="0"/>
                <a:cs typeface="Arial" pitchFamily="34" charset="0"/>
              </a:rPr>
              <a:t>нарушениями опорно-двигательного аппарата</a:t>
            </a:r>
          </a:p>
          <a:p>
            <a:pPr>
              <a:buFont typeface="Arial" pitchFamily="34" charset="0"/>
              <a:buChar char="–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обучающиеся с </a:t>
            </a:r>
            <a:r>
              <a:rPr lang="ru-RU" dirty="0">
                <a:latin typeface="Arial" pitchFamily="34" charset="0"/>
                <a:cs typeface="Arial" pitchFamily="34" charset="0"/>
              </a:rPr>
              <a:t>задержкой психического развития</a:t>
            </a:r>
          </a:p>
          <a:p>
            <a:pPr>
              <a:buFont typeface="Arial" pitchFamily="34" charset="0"/>
              <a:buChar char="–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обучающиеся с расстройствами аутистического спектра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–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обучающиеся с умственной отсталостью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0385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5031" y="188640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Для получения рекомендаций на обеспечение специальных условий профессионального обучения/образования в ПМПК могут обратиться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6382" y="2132856"/>
            <a:ext cx="8188066" cy="6959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лица с ОВЗ, обучающиеся по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АООП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которым на момент завершения обучения исполнилось 18 лет - для подтверждения статуса «Обучающийся с ОВЗ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3848" y="2973668"/>
            <a:ext cx="8188066" cy="6959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/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лица, к моменту завершения обучения в школе по общеобразовательным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программам,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получившие черепно-мозговую травму, заболевание/травму анализаторной системы, нервной системы - для получения статуса «Обучающийся с ОВЗ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5031" y="3861048"/>
            <a:ext cx="8188066" cy="6959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лица с ОВЗ, завершившие образование по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АООП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основного общего образования несколько лет назад и желающие получить среднее общее образование или профессиональное образование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16382" y="4725144"/>
            <a:ext cx="8188066" cy="936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выпускники прошлых лет, получившие черепно-мозговую травму, заболевание/травму анализаторной системы, нервной системы, желающие пройти государственную итоговую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аттестацию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поступить в организацию высшего профессионального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образования как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лицо с ОВЗ или инвалидностью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16382" y="5805264"/>
            <a:ext cx="8188066" cy="6959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лица, имеющие умственную отсталость (интеллектуальные нарушения), закончившие обучение по АООП для обучающихся умственной отсталостью и желающие пройти профессиональное обучение</a:t>
            </a:r>
          </a:p>
        </p:txBody>
      </p:sp>
      <p:sp>
        <p:nvSpPr>
          <p:cNvPr id="11" name="Нашивка 10"/>
          <p:cNvSpPr/>
          <p:nvPr/>
        </p:nvSpPr>
        <p:spPr>
          <a:xfrm>
            <a:off x="77187" y="2276872"/>
            <a:ext cx="339195" cy="43204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95233" y="3105634"/>
            <a:ext cx="339195" cy="43204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95234" y="3993014"/>
            <a:ext cx="339195" cy="43204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Нашивка 13"/>
          <p:cNvSpPr/>
          <p:nvPr/>
        </p:nvSpPr>
        <p:spPr>
          <a:xfrm>
            <a:off x="77187" y="4977172"/>
            <a:ext cx="339195" cy="43204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Нашивка 14"/>
          <p:cNvSpPr/>
          <p:nvPr/>
        </p:nvSpPr>
        <p:spPr>
          <a:xfrm>
            <a:off x="77186" y="5937230"/>
            <a:ext cx="339195" cy="43204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6125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941168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Заключение комиссии действительно для представления в указанные органы, организации в течение календарного года с даты его подписания </a:t>
            </a:r>
          </a:p>
          <a:p>
            <a:pPr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71507" y="1984450"/>
            <a:ext cx="2736304" cy="6689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Куда обратиться с 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рекомендациями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6382" y="1446343"/>
            <a:ext cx="2571442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дополнительного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395129" y="1429230"/>
            <a:ext cx="2511795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образовательные организации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1845" y="3100429"/>
            <a:ext cx="3040015" cy="14086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реабилитационные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центры системы здравоохранения или социального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обеспечения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661477" y="416927"/>
            <a:ext cx="2037070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медицинские организации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251470" y="3088068"/>
            <a:ext cx="2484267" cy="14210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учреждения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социальной защиты населения по месту жительства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103449" y="488989"/>
            <a:ext cx="1251715" cy="6120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МСЭК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139008" y="488989"/>
            <a:ext cx="1172852" cy="6120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МОУО</a:t>
            </a:r>
            <a:endParaRPr lang="ru-RU" dirty="0" smtClean="0"/>
          </a:p>
        </p:txBody>
      </p:sp>
      <p:cxnSp>
        <p:nvCxnSpPr>
          <p:cNvPr id="17" name="Прямая со стрелкой 16"/>
          <p:cNvCxnSpPr>
            <a:stCxn id="3" idx="0"/>
          </p:cNvCxnSpPr>
          <p:nvPr/>
        </p:nvCxnSpPr>
        <p:spPr>
          <a:xfrm flipV="1">
            <a:off x="4739659" y="1281023"/>
            <a:ext cx="0" cy="7034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3" idx="0"/>
          </p:cNvCxnSpPr>
          <p:nvPr/>
        </p:nvCxnSpPr>
        <p:spPr>
          <a:xfrm flipH="1" flipV="1">
            <a:off x="2785081" y="1101057"/>
            <a:ext cx="1954578" cy="8833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3" idx="1"/>
          </p:cNvCxnSpPr>
          <p:nvPr/>
        </p:nvCxnSpPr>
        <p:spPr>
          <a:xfrm flipH="1">
            <a:off x="2987824" y="2318908"/>
            <a:ext cx="38368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3" idx="3"/>
          </p:cNvCxnSpPr>
          <p:nvPr/>
        </p:nvCxnSpPr>
        <p:spPr>
          <a:xfrm>
            <a:off x="6107811" y="2318908"/>
            <a:ext cx="28731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3" idx="2"/>
            <a:endCxn id="12" idx="0"/>
          </p:cNvCxnSpPr>
          <p:nvPr/>
        </p:nvCxnSpPr>
        <p:spPr>
          <a:xfrm flipH="1">
            <a:off x="1791853" y="2653366"/>
            <a:ext cx="2947806" cy="447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3" idx="2"/>
            <a:endCxn id="14" idx="0"/>
          </p:cNvCxnSpPr>
          <p:nvPr/>
        </p:nvCxnSpPr>
        <p:spPr>
          <a:xfrm>
            <a:off x="4739659" y="2653366"/>
            <a:ext cx="2753945" cy="434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3" idx="0"/>
            <a:endCxn id="15" idx="2"/>
          </p:cNvCxnSpPr>
          <p:nvPr/>
        </p:nvCxnSpPr>
        <p:spPr>
          <a:xfrm flipV="1">
            <a:off x="4739659" y="1101057"/>
            <a:ext cx="1989648" cy="8833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467544" y="4797152"/>
            <a:ext cx="8424936" cy="10081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425691" y="3088068"/>
            <a:ext cx="2627935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профессиональные образовательные организации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 стрелкой 27"/>
          <p:cNvCxnSpPr>
            <a:stCxn id="3" idx="2"/>
            <a:endCxn id="22" idx="0"/>
          </p:cNvCxnSpPr>
          <p:nvPr/>
        </p:nvCxnSpPr>
        <p:spPr>
          <a:xfrm>
            <a:off x="4739659" y="2653366"/>
            <a:ext cx="0" cy="434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498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83768" y="5507940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Адрес нашего сайта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51620" y="5877272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centr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45.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99" r="9610" b="14300"/>
          <a:stretch/>
        </p:blipFill>
        <p:spPr bwMode="auto">
          <a:xfrm>
            <a:off x="-4521" y="0"/>
            <a:ext cx="9148521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012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Специальные условия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616624"/>
          </a:xfrm>
        </p:spPr>
        <p:txBody>
          <a:bodyPr>
            <a:normAutofit fontScale="62500" lnSpcReduction="20000"/>
          </a:bodyPr>
          <a:lstStyle/>
          <a:p>
            <a:pPr marL="0" indent="35560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Необходимость создания специальных образовательных условий для обучающихся с ОВЗ рекомендуются специалистами ПМПК в соответствии с приказом Министерства образования и науки РФ от 20 сентября 2013 г. №1082 «Об утверждении Положения ПМПК»</a:t>
            </a: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35560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Часть </a:t>
            </a:r>
            <a:r>
              <a:rPr lang="ru-RU" dirty="0">
                <a:latin typeface="Arial" pitchFamily="34" charset="0"/>
                <a:cs typeface="Arial" pitchFamily="34" charset="0"/>
              </a:rPr>
              <a:t>3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статья </a:t>
            </a:r>
            <a:r>
              <a:rPr lang="ru-RU" dirty="0">
                <a:latin typeface="Arial" pitchFamily="34" charset="0"/>
                <a:cs typeface="Arial" pitchFamily="34" charset="0"/>
              </a:rPr>
              <a:t>79 ФЗ «Об образовании в РФ»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определяет специальные условия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для получения образования обучающимися 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ОВЗ:</a:t>
            </a:r>
          </a:p>
          <a:p>
            <a:pPr algn="just"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специальные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образовательных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программы (ПАООП ДО, ПАООП НОО, ПАООП ООО,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АООП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СОО, ПАООП для у/о) </a:t>
            </a:r>
          </a:p>
          <a:p>
            <a:pPr algn="just"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специальные методы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обучения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воспитания</a:t>
            </a:r>
          </a:p>
          <a:p>
            <a:pPr algn="just"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специальные учебники, учебные пособия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дидактические материалы </a:t>
            </a:r>
          </a:p>
          <a:p>
            <a:pPr algn="just"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специальные технические средства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обучения коллективного и индивидуального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пользования</a:t>
            </a:r>
          </a:p>
          <a:p>
            <a:pPr algn="just"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предоставление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услуг ассистента (помощника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 algn="just"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проведение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групповых и индивидуальных коррекционных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занятий</a:t>
            </a:r>
          </a:p>
          <a:p>
            <a:pPr algn="just"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обеспечение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доступа в здания организаций, осуществляющих образовательную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деятельность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860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6280" y="101253"/>
            <a:ext cx="8947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Маршрут образования ребенка 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 ОВЗ и (или) инвалидностью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77811" y="889056"/>
            <a:ext cx="4210411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Ребенок с ОВЗ и (или) инвалидностью</a:t>
            </a:r>
            <a:endParaRPr lang="ru-RU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658" y="1397725"/>
            <a:ext cx="3240360" cy="7920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Родители (законные представители)</a:t>
            </a:r>
          </a:p>
          <a:p>
            <a:pPr marL="171450" indent="-171450">
              <a:buFont typeface="Arial" pitchFamily="34" charset="0"/>
              <a:buChar char="‒"/>
            </a:pPr>
            <a:r>
              <a:rPr lang="ru-RU" sz="1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согласие</a:t>
            </a:r>
          </a:p>
          <a:p>
            <a:pPr marL="171450" indent="-171450">
              <a:buFont typeface="Arial" pitchFamily="34" charset="0"/>
              <a:buChar char="‒"/>
            </a:pPr>
            <a:r>
              <a:rPr lang="ru-RU" sz="1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личное согласие физических лиц после 18 лет</a:t>
            </a:r>
            <a:endParaRPr lang="ru-RU" sz="1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06319" y="3655204"/>
            <a:ext cx="2104085" cy="9732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Обследование на ПМПК</a:t>
            </a:r>
          </a:p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Пакет документов</a:t>
            </a:r>
            <a:endParaRPr lang="ru-RU" sz="14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60067" y="5181278"/>
            <a:ext cx="19442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Заключение ПМПК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139952" y="6120520"/>
            <a:ext cx="4896544" cy="46138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образовательные организации для детей с ОВЗ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39952" y="5434283"/>
            <a:ext cx="4896544" cy="5549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интегрированное образование</a:t>
            </a: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специальные группы, классы 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139952" y="4924747"/>
            <a:ext cx="4896543" cy="4005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инклюзивное образование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094362" y="2653461"/>
            <a:ext cx="2664296" cy="6494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Информирование о месте, времени обследования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988153" y="3705298"/>
            <a:ext cx="2876715" cy="8730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Рекомендации специалистов </a:t>
            </a:r>
          </a:p>
          <a:p>
            <a:pPr marL="180975" indent="-180975">
              <a:buAutoNum type="arabicPeriod"/>
            </a:pPr>
            <a:r>
              <a:rPr lang="ru-RU" sz="1400" dirty="0" smtClean="0">
                <a:solidFill>
                  <a:schemeClr val="tx1"/>
                </a:solidFill>
              </a:rPr>
              <a:t>Образовательная программа</a:t>
            </a:r>
          </a:p>
          <a:p>
            <a:pPr marL="180975" indent="-180975">
              <a:buAutoNum type="arabicPeriod"/>
            </a:pPr>
            <a:r>
              <a:rPr lang="ru-RU" sz="1400" dirty="0" smtClean="0">
                <a:solidFill>
                  <a:schemeClr val="tx1"/>
                </a:solidFill>
              </a:rPr>
              <a:t>Специальные условия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237384" y="3705299"/>
            <a:ext cx="2489190" cy="873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Выводы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 наличии/отсутствии у ребенка особенностей в психофизическом развитии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35044" y="2653461"/>
            <a:ext cx="2884828" cy="7966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Запись на обследование</a:t>
            </a:r>
          </a:p>
          <a:p>
            <a:r>
              <a:rPr lang="ru-RU" sz="1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ЦПМПК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8(3522) 44-98-60, 29-29-60</a:t>
            </a:r>
          </a:p>
          <a:p>
            <a:r>
              <a:rPr lang="ru-RU" sz="1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ТПМПК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45-41-80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Самостоятельное обращение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995936" y="2293652"/>
            <a:ext cx="1185664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ПМПК</a:t>
            </a:r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35044" y="1628800"/>
            <a:ext cx="3240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5076056" y="1349732"/>
            <a:ext cx="3788811" cy="7911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Образовательные, медицинские организации, организации соцобеспечение</a:t>
            </a:r>
          </a:p>
          <a:p>
            <a:pPr marL="171450" indent="-171450">
              <a:buFont typeface="Arial" pitchFamily="34" charset="0"/>
              <a:buChar char="‒"/>
            </a:pPr>
            <a:r>
              <a:rPr lang="ru-RU" sz="1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направление + согласие родителей</a:t>
            </a:r>
          </a:p>
          <a:p>
            <a:pPr marL="171450" indent="-171450">
              <a:buFont typeface="Arial" pitchFamily="34" charset="0"/>
              <a:buChar char="‒"/>
            </a:pPr>
            <a:r>
              <a:rPr lang="ru-RU" sz="1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заявка организации</a:t>
            </a:r>
            <a:endParaRPr lang="ru-RU" sz="1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5364088" y="1769630"/>
            <a:ext cx="3240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Соединительная линия уступом 28"/>
          <p:cNvCxnSpPr>
            <a:stCxn id="4" idx="3"/>
            <a:endCxn id="25" idx="0"/>
          </p:cNvCxnSpPr>
          <p:nvPr/>
        </p:nvCxnSpPr>
        <p:spPr>
          <a:xfrm>
            <a:off x="6588222" y="1069076"/>
            <a:ext cx="382240" cy="280656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Соединительная линия уступом 30"/>
          <p:cNvCxnSpPr>
            <a:stCxn id="4" idx="1"/>
            <a:endCxn id="5" idx="0"/>
          </p:cNvCxnSpPr>
          <p:nvPr/>
        </p:nvCxnSpPr>
        <p:spPr>
          <a:xfrm rot="10800000" flipV="1">
            <a:off x="2127839" y="1069075"/>
            <a:ext cx="249973" cy="328649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7895396" y="2149405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6239" y="1011178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шаг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365397" y="2636300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Обследование детей  и консультация родителей, педагогов специалистами ПМПК проводится бесплатно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6" name="Соединительная линия уступом 45"/>
          <p:cNvCxnSpPr>
            <a:stCxn id="18" idx="1"/>
            <a:endCxn id="17" idx="0"/>
          </p:cNvCxnSpPr>
          <p:nvPr/>
        </p:nvCxnSpPr>
        <p:spPr>
          <a:xfrm rot="10800000" flipV="1">
            <a:off x="1977458" y="2437667"/>
            <a:ext cx="2018478" cy="215793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Соединительная линия уступом 47"/>
          <p:cNvCxnSpPr>
            <a:stCxn id="18" idx="3"/>
            <a:endCxn id="13" idx="0"/>
          </p:cNvCxnSpPr>
          <p:nvPr/>
        </p:nvCxnSpPr>
        <p:spPr>
          <a:xfrm>
            <a:off x="5181600" y="2437668"/>
            <a:ext cx="2244910" cy="215793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-3791" y="3655204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шаг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3420" y="5271798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 шаг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Прямая со стрелкой 37"/>
          <p:cNvCxnSpPr>
            <a:stCxn id="6" idx="3"/>
            <a:endCxn id="15" idx="1"/>
          </p:cNvCxnSpPr>
          <p:nvPr/>
        </p:nvCxnSpPr>
        <p:spPr>
          <a:xfrm>
            <a:off x="2910404" y="4141829"/>
            <a:ext cx="32698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15" idx="3"/>
            <a:endCxn id="14" idx="1"/>
          </p:cNvCxnSpPr>
          <p:nvPr/>
        </p:nvCxnSpPr>
        <p:spPr>
          <a:xfrm>
            <a:off x="5726574" y="4141829"/>
            <a:ext cx="26157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981299" y="2175139"/>
            <a:ext cx="0" cy="4783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07747" y="5887850"/>
            <a:ext cx="3162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Arial" pitchFamily="34" charset="0"/>
                <a:cs typeface="Arial" pitchFamily="34" charset="0"/>
              </a:rPr>
              <a:t>выбор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остается за семьей, 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dirty="0" smtClean="0">
                <a:latin typeface="Arial" pitchFamily="34" charset="0"/>
                <a:cs typeface="Arial" pitchFamily="34" charset="0"/>
              </a:rPr>
              <a:t>обязательно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для исполнения по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предъявлению в органы исполнительной власти, образовательные организации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3" name="Прямая со стрелкой 62"/>
          <p:cNvCxnSpPr>
            <a:stCxn id="8" idx="3"/>
            <a:endCxn id="12" idx="1"/>
          </p:cNvCxnSpPr>
          <p:nvPr/>
        </p:nvCxnSpPr>
        <p:spPr>
          <a:xfrm flipV="1">
            <a:off x="2904283" y="5125021"/>
            <a:ext cx="1235669" cy="34428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stCxn id="8" idx="3"/>
            <a:endCxn id="11" idx="1"/>
          </p:cNvCxnSpPr>
          <p:nvPr/>
        </p:nvCxnSpPr>
        <p:spPr>
          <a:xfrm>
            <a:off x="2904283" y="5469310"/>
            <a:ext cx="1235669" cy="2424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stCxn id="8" idx="3"/>
            <a:endCxn id="10" idx="1"/>
          </p:cNvCxnSpPr>
          <p:nvPr/>
        </p:nvCxnSpPr>
        <p:spPr>
          <a:xfrm>
            <a:off x="2904283" y="5469310"/>
            <a:ext cx="1235669" cy="88190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94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844824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выявление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детей и подростков с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ограничениями в психофизическом развитии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проведение комплексного диагностического обследования несовершеннолетних и разработка рекомендаций, направленных на определение специальных условий для получения ими образования и сопутствующего медицинского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обслуживания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71800" y="260648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itchFamily="34" charset="0"/>
                <a:cs typeface="Arial" pitchFamily="34" charset="0"/>
              </a:rPr>
              <a:t>Цель ПМПК</a:t>
            </a:r>
          </a:p>
        </p:txBody>
      </p:sp>
    </p:spTree>
    <p:extLst>
      <p:ext uri="{BB962C8B-B14F-4D97-AF65-F5344CB8AC3E}">
        <p14:creationId xmlns:p14="http://schemas.microsoft.com/office/powerpoint/2010/main" val="253388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283124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деятельности ПМПК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762860"/>
            <a:ext cx="871296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проведение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обследования детей в возрасте от 0 до 18 лет в целях своевременного выявления особенностей в физическом и (или) психическом развитии и (или) отклонений в поведении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детей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подготовка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 результатам обследования рекомендаций по оказанию детям психолого-медико-педагогической помощи и организации их обучения и воспитания, подтверждение, уточнение или изменение ранее данных комиссией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рекомендаций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оказание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консультативной помощи родителям (законным представителям) детей, работникам образовательных организаций, организаций, осуществляющих социальное обслуживание, медицинских организаций, других организаций по вопросам воспитания, обучения и коррекции нарушений развития детей с ограниченными возможностями здоровья и (или) девиантным (общественно опасным)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поведением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оказание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федеральным учреждениям медико-социальной экспертизы содействия в разработке индивидуальной программы реабилитации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ребенка-инвалида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осуществление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учета данных о детях с ограниченными возможностями здоровья и (или) девиантным (общественно опасным) поведением, проживающих на территории деятельности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комиссии</a:t>
            </a:r>
          </a:p>
          <a:p>
            <a:pPr algn="just" fontAlgn="base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участие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 организации информационно-просветительской работы с населением в области предупреждения и коррекции недостатков в физическом и (или) психическом развитии и (или) отклонений в поведении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детей</a:t>
            </a:r>
          </a:p>
          <a:p>
            <a:pPr algn="just" fontAlgn="base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осуществление мониторинга учёта рекомендаций комиссии по созданию необходимых условий для обучения и воспитания детей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93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155" y="12200"/>
            <a:ext cx="88043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Психолого-медико-педагогическая комиссия 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проводит комплексное обследование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48720" y="795023"/>
            <a:ext cx="8143760" cy="6177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возрасте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0 до 18 </a:t>
            </a: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лет – в целях своевременного выявления особенностей в физическом и (или) психическом развитии и (или) отклонений в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поведении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2886" y="1556792"/>
            <a:ext cx="8143760" cy="8370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возрасте от 8 до 18 лет в целях решения вопроса об их нуждаемости  (не нуждаемости) в специальном педагогическом подходе и целесообразности обучения в специальном учебно-воспитательном учреждении открытого типа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2492896"/>
            <a:ext cx="8136903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возрасте от 11 до 18 лет – подготовки рекомендаций по оказанию несовершеннолетнему, в отношении которого рассматривается вопрос о помещении в специальное учебно-воспитательное учреждение закрытого типа, психолого-медико-педагогической помощи и определению формы его дальнейшего обучения и воспитания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909875"/>
            <a:ext cx="497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II.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III.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en-US" dirty="0" smtClean="0"/>
              <a:t>IV.</a:t>
            </a:r>
            <a:endParaRPr lang="ru-RU" dirty="0" smtClean="0"/>
          </a:p>
          <a:p>
            <a:endParaRPr lang="ru-RU" dirty="0"/>
          </a:p>
          <a:p>
            <a:r>
              <a:rPr lang="en-US" dirty="0" smtClean="0"/>
              <a:t>V.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2155" y="5405448"/>
            <a:ext cx="86409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05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* п.4.1 </a:t>
            </a:r>
            <a:r>
              <a:rPr lang="ru-RU" sz="105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ст. 26, п.14 Федерального закона от 24 июня 1999г. №</a:t>
            </a:r>
            <a:r>
              <a:rPr lang="ru-RU" sz="105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120-ФЗ </a:t>
            </a:r>
            <a:r>
              <a:rPr lang="ru-RU" sz="1050" i="1" dirty="0" smtClean="0">
                <a:latin typeface="Arial" pitchFamily="34" charset="0"/>
                <a:cs typeface="Arial" pitchFamily="34" charset="0"/>
              </a:rPr>
              <a:t>"</a:t>
            </a:r>
            <a:r>
              <a:rPr lang="ru-RU" sz="1050" i="1" dirty="0">
                <a:latin typeface="Arial" pitchFamily="34" charset="0"/>
                <a:cs typeface="Arial" pitchFamily="34" charset="0"/>
              </a:rPr>
              <a:t>Об основах системы профилактики безнадзорности и правонарушений несовершеннолетних"</a:t>
            </a:r>
            <a:endParaRPr lang="ru-RU" sz="1050" i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050" i="1" dirty="0" smtClean="0">
                <a:latin typeface="Arial" pitchFamily="34" charset="0"/>
                <a:cs typeface="Arial" pitchFamily="34" charset="0"/>
              </a:rPr>
              <a:t>* ст</a:t>
            </a:r>
            <a:r>
              <a:rPr lang="ru-RU" sz="1050" i="1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1050" i="1" dirty="0" smtClean="0">
                <a:latin typeface="Arial" pitchFamily="34" charset="0"/>
                <a:cs typeface="Arial" pitchFamily="34" charset="0"/>
              </a:rPr>
              <a:t>79 </a:t>
            </a:r>
            <a:r>
              <a:rPr lang="ru-RU" sz="1050" i="1" dirty="0">
                <a:latin typeface="Arial" pitchFamily="34" charset="0"/>
                <a:cs typeface="Arial" pitchFamily="34" charset="0"/>
              </a:rPr>
              <a:t>Федерального закона от 29 декабря 2012 г. </a:t>
            </a:r>
            <a:r>
              <a:rPr lang="ru-RU" sz="1050" i="1" dirty="0" smtClean="0">
                <a:latin typeface="Arial" pitchFamily="34" charset="0"/>
                <a:cs typeface="Arial" pitchFamily="34" charset="0"/>
              </a:rPr>
              <a:t>№ 273-ФЗ </a:t>
            </a:r>
            <a:r>
              <a:rPr lang="ru-RU" sz="1050" i="1" dirty="0">
                <a:latin typeface="Arial" pitchFamily="34" charset="0"/>
                <a:cs typeface="Arial" pitchFamily="34" charset="0"/>
              </a:rPr>
              <a:t>«Об образовании в Российской Федерации» </a:t>
            </a:r>
            <a:endParaRPr lang="ru-RU" sz="1050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050" i="1" dirty="0" smtClean="0">
                <a:latin typeface="Arial" pitchFamily="34" charset="0"/>
                <a:cs typeface="Arial" pitchFamily="34" charset="0"/>
              </a:rPr>
              <a:t>приказ Министерства образования и науки РФ от 23 сентября 2013 г. №1082 </a:t>
            </a:r>
            <a:r>
              <a:rPr lang="ru-RU" sz="1050" i="1" dirty="0">
                <a:latin typeface="Arial" pitchFamily="34" charset="0"/>
                <a:cs typeface="Arial" pitchFamily="34" charset="0"/>
              </a:rPr>
              <a:t>"Об утверждении Положения о психолого-медико-педагогической </a:t>
            </a:r>
            <a:r>
              <a:rPr lang="ru-RU" sz="1050" i="1" dirty="0" smtClean="0">
                <a:latin typeface="Arial" pitchFamily="34" charset="0"/>
                <a:cs typeface="Arial" pitchFamily="34" charset="0"/>
              </a:rPr>
              <a:t>комиссии«</a:t>
            </a:r>
          </a:p>
          <a:p>
            <a:pPr algn="just"/>
            <a:r>
              <a:rPr lang="ru-RU" sz="1050" i="1" dirty="0" smtClean="0">
                <a:latin typeface="Arial" pitchFamily="34" charset="0"/>
                <a:cs typeface="Arial" pitchFamily="34" charset="0"/>
              </a:rPr>
              <a:t>* приложение № 8 приказа </a:t>
            </a:r>
            <a:r>
              <a:rPr lang="ru-RU" sz="1050" i="1" dirty="0">
                <a:latin typeface="Arial" pitchFamily="34" charset="0"/>
                <a:cs typeface="Arial" pitchFamily="34" charset="0"/>
              </a:rPr>
              <a:t>Департамента образования и науки Курганской области от 26 ноября 2020 г. </a:t>
            </a:r>
            <a:r>
              <a:rPr lang="ru-RU" sz="1050" i="1" dirty="0" smtClean="0">
                <a:latin typeface="Arial" pitchFamily="34" charset="0"/>
                <a:cs typeface="Arial" pitchFamily="34" charset="0"/>
              </a:rPr>
              <a:t>№ 1069 </a:t>
            </a:r>
            <a:r>
              <a:rPr lang="ru-RU" sz="1050" i="1" dirty="0">
                <a:latin typeface="Arial" pitchFamily="34" charset="0"/>
                <a:cs typeface="Arial" pitchFamily="34" charset="0"/>
              </a:rPr>
              <a:t>«О внесении изменений в приказ Департамента образования и науки Курганской области от 7 декабря 2017 г. № 1582 «Об утверждении состава и порядка работы Центральной психолого-медико-педагогической комиссии Курганской области»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55577" y="4077072"/>
            <a:ext cx="8136902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Выпускники 9-х, 11-х классов с ОВЗ или инвалидностью с целью определения специальных условий при прохождении ГИА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43522" y="4797152"/>
            <a:ext cx="8148958" cy="5638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Лица старше 18 лет, не имеющие основного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402709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2039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Основные показания к направлению ребенка 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на комплексное обследование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5594" y="853036"/>
            <a:ext cx="3456384" cy="3980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Дошкольники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70602" y="853036"/>
            <a:ext cx="4608512" cy="3980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Школьники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3586" y="1386360"/>
            <a:ext cx="35283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длительный период адаптации в детском коллективе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трудности в общении со сверстниками, явления изолированности, противопоставления себя детскому коллективу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замедленность формирования и реализации навыков самообслуживания, житейских знаний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утрированные проявления двигательной расторможенности и нарушений внимания, проблемы регуляции произвольной деятельности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подозрение на снижение слуха и зрения, наличие интеллектуального отставания, НОДА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повышенная эмоциональная возбудимость, агрессивность, плаксивость, обидчивость и т.п.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нарушения речи ребенка от лёгких до тяжелых проявлений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44234" y="1218717"/>
            <a:ext cx="51997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Академическая задолженность: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неудовлетворительные результаты промежуточной аттестации по одному или нескольким предметам, курсам, дисциплинам (модулям) образовательные программы или не прохождение промежуточной аттестации 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Промежуточная аттестация для обучающихся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имеющих академическую задолженность по учебному предмету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курсам,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дисциплине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модулю) возможна не более 2-х раз в сроки, определяемые образовательной организацией, в пределах одного года с момента образования академической задолженности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Обучающиеся, не ликвидировавшие академической задолженности в установленные сроки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с момента ее образования по усмотрению родителей (законных представителей):</a:t>
            </a:r>
          </a:p>
          <a:p>
            <a:pPr marL="627063" indent="-342900">
              <a:buAutoNum type="arabicParenR"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о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стаются на повторное обучение</a:t>
            </a:r>
          </a:p>
          <a:p>
            <a:pPr marL="627063" indent="-342900">
              <a:buAutoNum type="arabicParenR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переводятся на обучение по АОП в соответствии с рекомендациями ПМПК</a:t>
            </a:r>
          </a:p>
          <a:p>
            <a:pPr marL="627063" indent="-342900">
              <a:buAutoNum type="arabicParenR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обучение по индивидуальному учебному плану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07904" y="5591945"/>
            <a:ext cx="543609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5113" algn="just"/>
            <a:r>
              <a:rPr lang="ru-RU" sz="1100" i="1" dirty="0">
                <a:latin typeface="Arial" pitchFamily="34" charset="0"/>
                <a:cs typeface="Arial" pitchFamily="34" charset="0"/>
              </a:rPr>
              <a:t>ст. </a:t>
            </a:r>
            <a:r>
              <a:rPr lang="ru-RU" sz="1100" i="1" dirty="0" smtClean="0">
                <a:latin typeface="Arial" pitchFamily="34" charset="0"/>
                <a:cs typeface="Arial" pitchFamily="34" charset="0"/>
              </a:rPr>
              <a:t>58 </a:t>
            </a:r>
            <a:r>
              <a:rPr lang="ru-RU" sz="1100" i="1" dirty="0">
                <a:latin typeface="Arial" pitchFamily="34" charset="0"/>
                <a:cs typeface="Arial" pitchFamily="34" charset="0"/>
              </a:rPr>
              <a:t>Федеральный закон «Об образовании в Российской Федерации» </a:t>
            </a:r>
            <a:r>
              <a:rPr lang="ru-RU" sz="1100" i="1" dirty="0" smtClean="0">
                <a:latin typeface="Arial" pitchFamily="34" charset="0"/>
                <a:cs typeface="Arial" pitchFamily="34" charset="0"/>
              </a:rPr>
              <a:t>  от </a:t>
            </a:r>
            <a:r>
              <a:rPr lang="ru-RU" sz="1100" i="1" dirty="0">
                <a:latin typeface="Arial" pitchFamily="34" charset="0"/>
                <a:cs typeface="Arial" pitchFamily="34" charset="0"/>
              </a:rPr>
              <a:t>29.12.2012  </a:t>
            </a:r>
            <a:r>
              <a:rPr lang="ru-RU" sz="1100" i="1" dirty="0" smtClean="0">
                <a:latin typeface="Arial" pitchFamily="34" charset="0"/>
                <a:cs typeface="Arial" pitchFamily="34" charset="0"/>
              </a:rPr>
              <a:t>№ 273-ФЗ</a:t>
            </a:r>
          </a:p>
          <a:p>
            <a:pPr indent="265113" algn="just"/>
            <a:r>
              <a:rPr lang="ru-RU" sz="1100" i="1" dirty="0">
                <a:latin typeface="Arial" pitchFamily="34" charset="0"/>
                <a:cs typeface="Arial" pitchFamily="34" charset="0"/>
              </a:rPr>
              <a:t>Приказ Министерства просвещения РФ от 28 августа 2020 г. № 442 “Об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начального общего, основного общего и среднего общего образования”</a:t>
            </a:r>
          </a:p>
        </p:txBody>
      </p:sp>
    </p:spTree>
    <p:extLst>
      <p:ext uri="{BB962C8B-B14F-4D97-AF65-F5344CB8AC3E}">
        <p14:creationId xmlns:p14="http://schemas.microsoft.com/office/powerpoint/2010/main" val="116415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2166</TotalTime>
  <Words>3514</Words>
  <Application>Microsoft Office PowerPoint</Application>
  <PresentationFormat>Экран (4:3)</PresentationFormat>
  <Paragraphs>375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Презентация PowerPoint</vt:lpstr>
      <vt:lpstr>Федеральный закон от 29 декабря 2012 г. № 273-ФЗ  «Об образовании в Российской Федерации»</vt:lpstr>
      <vt:lpstr>Категории обучающихся с ОВЗ</vt:lpstr>
      <vt:lpstr>Специальные условия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Документы</vt:lpstr>
      <vt:lpstr>Документы</vt:lpstr>
      <vt:lpstr>Презентация PowerPoint</vt:lpstr>
      <vt:lpstr>Презентация PowerPoint</vt:lpstr>
      <vt:lpstr>Презентация PowerPoint</vt:lpstr>
      <vt:lpstr>Заключение ПМПК</vt:lpstr>
      <vt:lpstr>Заключение ПМПК</vt:lpstr>
      <vt:lpstr>Виды ПАООП ДО</vt:lpstr>
      <vt:lpstr>Виды ПАООП НОО</vt:lpstr>
      <vt:lpstr>Варианты ПАООП НОО</vt:lpstr>
      <vt:lpstr>Виды ПАООП ООО</vt:lpstr>
      <vt:lpstr>Варианты ПАООП ООО</vt:lpstr>
      <vt:lpstr>АООП СОО</vt:lpstr>
      <vt:lpstr>Презентация PowerPoint</vt:lpstr>
      <vt:lpstr>АООП образования обучающихся с умственной отсталостью (интеллектуальными нарушениями)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Нина</dc:creator>
  <cp:lastModifiedBy>user2</cp:lastModifiedBy>
  <cp:revision>145</cp:revision>
  <cp:lastPrinted>2022-10-18T03:08:23Z</cp:lastPrinted>
  <dcterms:created xsi:type="dcterms:W3CDTF">2019-02-26T03:38:12Z</dcterms:created>
  <dcterms:modified xsi:type="dcterms:W3CDTF">2022-10-21T09:01:02Z</dcterms:modified>
</cp:coreProperties>
</file>