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4" r:id="rId2"/>
    <p:sldId id="319" r:id="rId3"/>
    <p:sldId id="316" r:id="rId4"/>
    <p:sldId id="317" r:id="rId5"/>
    <p:sldId id="259" r:id="rId6"/>
    <p:sldId id="320" r:id="rId7"/>
    <p:sldId id="333" r:id="rId8"/>
    <p:sldId id="321" r:id="rId9"/>
    <p:sldId id="261" r:id="rId10"/>
    <p:sldId id="337" r:id="rId11"/>
    <p:sldId id="334" r:id="rId12"/>
    <p:sldId id="335" r:id="rId13"/>
    <p:sldId id="336" r:id="rId14"/>
    <p:sldId id="324" r:id="rId15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9" autoAdjust="0"/>
  </p:normalViewPr>
  <p:slideViewPr>
    <p:cSldViewPr>
      <p:cViewPr>
        <p:scale>
          <a:sx n="80" d="100"/>
          <a:sy n="80" d="100"/>
        </p:scale>
        <p:origin x="-158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7E5F2-8044-42F9-BF5B-D4BF0A4FA47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82C6C-A5B0-4FD8-92C6-67B5C587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47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417E-2D8F-435C-9774-48409F7ADD90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163A-A6E9-41A0-894C-9D539BC1C591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0DFD-EFFB-4A97-94F6-16D6BCB1A63B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3B2-1FC1-47EC-9471-4262196519E6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4648-0A16-46ED-B433-E2E8F46B30E6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383-C468-4407-B42D-6B45D5125CEE}" type="datetime1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52EA-BF66-47CB-BB20-48CAD4293980}" type="datetime1">
              <a:rPr lang="ru-RU" smtClean="0"/>
              <a:t>18.03.2022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82C3-F30F-413A-90C0-D00967C83867}" type="datetime1">
              <a:rPr lang="ru-RU" smtClean="0"/>
              <a:t>18.03.2022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2C12-DFAE-458D-B6D4-6E6177D462E6}" type="datetime1">
              <a:rPr lang="ru-RU" smtClean="0"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B0BB-E977-41A0-AF0D-38960703884B}" type="datetime1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718D-711D-4E06-B17C-7B5D6B26F173}" type="datetime1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84897-7121-46DB-BA55-DC32F6708FD8}" type="datetime1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45.ru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3" y="353922"/>
            <a:ext cx="1193525" cy="119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06885" y="277456"/>
            <a:ext cx="8111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65441" y="515719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Кулина З.Ф., учитель-дефектолог ЦПМПК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0296" y="2060848"/>
            <a:ext cx="85784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организации </a:t>
            </a: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процесса обучающихся </a:t>
            </a: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умственной отсталостью (интеллектуальными нарушениями) </a:t>
            </a: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варианту 9.1 в условиях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инклюзии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6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0119" y="18864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Учебный план к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АООП 9 (вариант 1)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764704"/>
            <a:ext cx="4320480" cy="23575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kern="50" dirty="0">
                <a:latin typeface="Arial" pitchFamily="34" charset="0"/>
                <a:cs typeface="Arial" pitchFamily="34" charset="0"/>
              </a:rPr>
              <a:t>Часть, формируемая </a:t>
            </a:r>
            <a:r>
              <a:rPr lang="ru-RU" sz="1600" b="1" kern="50" dirty="0" smtClean="0">
                <a:latin typeface="Arial" pitchFamily="34" charset="0"/>
                <a:cs typeface="Arial" pitchFamily="34" charset="0"/>
              </a:rPr>
              <a:t>уча­с­т­никами </a:t>
            </a:r>
            <a:r>
              <a:rPr lang="ru-RU" sz="1600" b="1" kern="50" dirty="0">
                <a:latin typeface="Arial" pitchFamily="34" charset="0"/>
                <a:cs typeface="Arial" pitchFamily="34" charset="0"/>
              </a:rPr>
              <a:t>образовательных </a:t>
            </a:r>
            <a:r>
              <a:rPr lang="ru-RU" sz="1600" b="1" kern="50" dirty="0" smtClean="0">
                <a:latin typeface="Arial" pitchFamily="34" charset="0"/>
                <a:cs typeface="Arial" pitchFamily="34" charset="0"/>
              </a:rPr>
              <a:t>отношений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обеспечивает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реализацию особых (специфических) образовательных потребностей, характерных для данной группы обучающихся, а также индивидуальных потребностей каждого обучающегося.</a:t>
            </a:r>
            <a:endParaRPr lang="ru-RU" sz="1600" kern="50" dirty="0">
              <a:solidFill>
                <a:srgbClr val="00000A"/>
              </a:solidFill>
              <a:latin typeface="Arial" pitchFamily="34" charset="0"/>
              <a:ea typeface="Arial Unicode MS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816" y="764704"/>
            <a:ext cx="4104456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Обязательная часть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учебного плана определяет состав учебных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предметов,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обязательных предметных областей, которые должны быть реализованы во всех имеющих государственную аккредитацию образовательных организациях, реализующих АООП, и учебное время, отводимое на их изучение по классам (годам) обучения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07709" y="3429000"/>
            <a:ext cx="4392488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355600" algn="just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Учебные занятия, обеспечивающие различные интересы обучающихся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Увеличение учебных часов, отводимых на изучение отдельных учебных предметов обязательной части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Введение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учебных курсов, обеспечивающих удовлетворение особых образовательных потребностей обучающихся с умственной отсталостью (интеллектуальными нарушениями) и необходимую коррекцию недостатков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психическом и (или) физическом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развитии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indent="355600" algn="just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Введение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учебных курсов для факультативного изучения отдельных учебных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предметов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Внеурочная деятельность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350" y="3573016"/>
            <a:ext cx="395215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Отражает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содержание образования, которое обеспечивает достижение важнейших целей современного образования обучающихся с умственной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отсталостью (интеллектуальными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нарушениями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2051720" y="3073028"/>
            <a:ext cx="400188" cy="499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372200" y="3122272"/>
            <a:ext cx="431753" cy="3067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92088" y="5301208"/>
            <a:ext cx="1647056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Семь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образовательных областей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163876" y="5301208"/>
            <a:ext cx="212009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kern="50" dirty="0">
                <a:latin typeface="Arial" pitchFamily="34" charset="0"/>
                <a:cs typeface="Arial" pitchFamily="34" charset="0"/>
              </a:rPr>
              <a:t>Коррекционно-раз­ви­ва­ю­щая область (ко­р­ре­к­ци­он­ные занятия</a:t>
            </a:r>
            <a:r>
              <a:rPr lang="ru-RU" sz="1400" kern="5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kern="50" dirty="0">
              <a:solidFill>
                <a:srgbClr val="00000A"/>
              </a:solidFill>
              <a:latin typeface="Arial" pitchFamily="34" charset="0"/>
              <a:ea typeface="Arial Unicode MS"/>
              <a:cs typeface="Arial" pitchFamily="34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899592" y="4742567"/>
            <a:ext cx="432048" cy="5586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007898" y="4742567"/>
            <a:ext cx="432048" cy="5586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21566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19672" y="4450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70%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72200" y="4450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30%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90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690663"/>
              </p:ext>
            </p:extLst>
          </p:nvPr>
        </p:nvGraphicFramePr>
        <p:xfrm>
          <a:off x="323528" y="908721"/>
          <a:ext cx="4320481" cy="56886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0281"/>
                <a:gridCol w="1265505"/>
                <a:gridCol w="333176"/>
                <a:gridCol w="333176"/>
                <a:gridCol w="333176"/>
                <a:gridCol w="333176"/>
                <a:gridCol w="266917"/>
                <a:gridCol w="405074"/>
              </a:tblGrid>
              <a:tr h="703647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Примерный недельный учебный план общего образования</a:t>
                      </a:r>
                      <a:endParaRPr lang="ru-RU" sz="600" b="1" kern="5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обучающихся с умственной отсталостью (интеллектуальными нарушениями):</a:t>
                      </a:r>
                      <a:endParaRPr lang="ru-RU" sz="600" b="1" kern="5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дополнительный первый класс (</a:t>
                      </a:r>
                      <a:r>
                        <a:rPr lang="en-US" sz="800" b="1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800" b="1" kern="0" baseline="30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800" b="1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)-</a:t>
                      </a:r>
                      <a:r>
                        <a:rPr lang="en-US" sz="800" b="1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r>
                        <a:rPr lang="ru-RU" sz="800" b="1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классы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82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Предметные области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Классы 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Учебные предметы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часов в неделю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235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800" b="1" kern="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1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Обязательная часть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36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Язык и речевая практика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1.1.Русский язык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1.2.Чтение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1.3.Речевая практика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600" b="1" kern="5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600" b="1" kern="5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1759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Математика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2.1.Математика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3518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Естествознание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3.1. Мир природы и человека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5277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 Искусство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4.1. Музыка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4.2. Изобразительное искусство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6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3518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 Физическая культура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5.1. Физическая культура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1759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 Технологии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6.1. Ручной труд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17591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 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35182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Часть, формируемая участниками образовательных отношений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52773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Максимально допустимая недельная нагрузка (при 5-дневной учебной неделе)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111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52773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Коррекционно-развивающая область (коррекционные занятия и ритмика)::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17591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Внеурочная деятельность: 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  <a:tr h="17591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к финансированию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6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  <a:endParaRPr lang="ru-RU" sz="6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39119" marR="39119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849438"/>
              </p:ext>
            </p:extLst>
          </p:nvPr>
        </p:nvGraphicFramePr>
        <p:xfrm>
          <a:off x="4788024" y="836712"/>
          <a:ext cx="4088957" cy="584206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3472"/>
                <a:gridCol w="1046056"/>
                <a:gridCol w="365056"/>
                <a:gridCol w="205540"/>
                <a:gridCol w="365056"/>
                <a:gridCol w="365056"/>
                <a:gridCol w="293665"/>
                <a:gridCol w="182528"/>
                <a:gridCol w="182528"/>
              </a:tblGrid>
              <a:tr h="439666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Примерный недельный учебный план образования</a:t>
                      </a:r>
                      <a:b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обучающихся с умственной отсталостью (интеллектуальными нарушениями):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IX </a:t>
                      </a: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классы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121"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Классы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Учебные предметы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часов в неделю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2974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VI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VII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VIII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IX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128121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Обязательная часть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495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Язык и речевая практика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1.1.Русский язык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1.2.Чтение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(Ли­тературное чтение)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Математика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2.1.Математика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2.2. Информатика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82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3. Естествознание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3.1.Природоведение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3.2.Биология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3.3. География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94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4. Человек и общество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4.1. Мир истории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4.2. Основы социальной жизни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4.3. История отечества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5. Искусство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5.1. Изобразительное искусство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5.2. Музыка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6. Физическая культура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6.1. Физическая культура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7. Технологии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7.1. Профильный труд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121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74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Часть, формируемая участниками образовательных отношений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211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Максимально допустимая недельная нагрузка (при 5-дневной учебной неделе)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157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74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Коррекционно-развивающая область (коррекционные занятия)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121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Внеурочная деятельность: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121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к финансированию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207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5776" marR="25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11663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Учебный план АООП 9 (вариант 1)</a:t>
            </a: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 1 сентября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2016 г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21566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196125"/>
              </p:ext>
            </p:extLst>
          </p:nvPr>
        </p:nvGraphicFramePr>
        <p:xfrm>
          <a:off x="1547666" y="980728"/>
          <a:ext cx="6192685" cy="56886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28695"/>
                <a:gridCol w="369951"/>
                <a:gridCol w="1371784"/>
                <a:gridCol w="483804"/>
                <a:gridCol w="580564"/>
                <a:gridCol w="517985"/>
                <a:gridCol w="369951"/>
                <a:gridCol w="369951"/>
              </a:tblGrid>
              <a:tr h="554571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Примерный недельный учебный план образования</a:t>
                      </a:r>
                      <a:b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обучающихся с умственной отсталостью (интеллектуальными нарушениями):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XII </a:t>
                      </a: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классы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80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Образовательные области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Классы                     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Учебные предметы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часов в год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47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XI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XII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801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Обязательная часть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314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Язык и речевая практика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1.1.Русский язык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1.2.Литературное чтение 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3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 Математика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2.1.Математика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2.2. Информатика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4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 Человек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4.2.</a:t>
                      </a: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Основы социальной жизни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4.4.</a:t>
                      </a:r>
                      <a:r>
                        <a:rPr lang="en-US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Обществоведение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4.5. Этика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1" kern="5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1" kern="5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1" kern="5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1" kern="5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9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6. Физическая культура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6.1.</a:t>
                      </a:r>
                      <a:r>
                        <a:rPr lang="en-US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Физическая культура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5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7. Технологии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7.1.</a:t>
                      </a:r>
                      <a:r>
                        <a:rPr lang="en-US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Профильный труд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801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93 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315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Часть, формируемая уча­с­т­никами образовательных отношений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315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Максимально допустимая годовая нагрузка (при 5-дневной учебной неделе)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315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Коррекционно-раз­ви­ва­ю­щая область (ко­р­ре­к­ци­он­ные занятия)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801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Внеурочная деятельность: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801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к финансированию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800" b="1" kern="5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132</a:t>
                      </a:r>
                      <a:endParaRPr lang="ru-RU" sz="800" b="1" kern="5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13901" marR="139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116632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Учебный план АООП 9 (вариант 1)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21566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11663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Учебный план АООП 9 (вариант 1)</a:t>
            </a: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 1 сентября 2016г.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4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18864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Специальная индивидуальная программа развития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052736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 fontAlgn="t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основе стандарта организация может разработать в соответствии со спецификой своей образовательной деятельности один или несколько вариантов АООП с учетом особых образовательных потребностей обучающихся с умственной отсталостью (интеллектуальными нарушениями)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996952"/>
            <a:ext cx="4068452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lvl="0" indent="-342900" fontAlgn="t">
              <a:buFont typeface="+mj-lt"/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СИПР разрабатывается при не усвоении отдельных предметов АООП (вариант 1) </a:t>
            </a:r>
          </a:p>
          <a:p>
            <a:pPr marL="342900" lvl="0" indent="-342900" fontAlgn="t">
              <a:buFont typeface="+mj-lt"/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Может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быть создано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один или несколько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учебных планов, в том числе индивидуальные учебные планы, учитывающие образовательные потребности групп или отдельных обучающихся с умственной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отсталостью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3638" y="246153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Вариант 1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28994" y="2996952"/>
            <a:ext cx="4248472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fontAlgn="t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основе АООП (вариант 2) разрабатывается СИПР, учитывающий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индивидуальные образовательные потребности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обучающегося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93090" y="246153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Вариант 2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565"/>
            <a:ext cx="812787" cy="8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5805264"/>
            <a:ext cx="406845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СИПР разрабатывается по рекомендации ПМПК и с согласия родителей (законных представителей)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411760" y="5551497"/>
            <a:ext cx="288032" cy="2537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728993" y="4406915"/>
            <a:ext cx="422009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Разрабатывается образовательной организацией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644829" y="4074170"/>
            <a:ext cx="360040" cy="332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2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2474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74" y="792460"/>
            <a:ext cx="8650306" cy="541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0173" y="18864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НАШ САЙТ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48308" y="6261663"/>
            <a:ext cx="46966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сайта: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centr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45.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ru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67544" y="3392996"/>
            <a:ext cx="720080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7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52736"/>
            <a:ext cx="8640959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Умственная отсталость — это стойкое, выраженное недоразвитие познавательной деятельности вследствие диффузного (разлитого) органического по­ражения центральной нервной системы (ЦНС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3" y="2204864"/>
            <a:ext cx="8640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В клиническом отношении умственная отсталость в действующей в РФ Международной классификации болезней 10-го пересмотра (МКБ – 10) относится к диагностической группе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70-79 «Умственная отсталость» и включает четыре диагностические категории: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1588" y="3573016"/>
            <a:ext cx="56166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F70 Умственная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отсталость легкой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степени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- F71 Умственная отсталость умеренная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- F72 Умственная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отсталость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тяжелая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- F73 Умственная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отсталость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глубокая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1588" y="239949"/>
            <a:ext cx="734481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Основные диагностические категории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умственной отсталости (интеллектуальные нарушения)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565"/>
            <a:ext cx="812787" cy="8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7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2299" y="239949"/>
            <a:ext cx="782817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Особенности психического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развития обучающихся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 умственной отсталостью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(интеллектуальными нарушениями) (вариант 9.1)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800" y="1412776"/>
            <a:ext cx="85856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Недостаточность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всех форм мыслительной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деятельности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Нарушение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речевого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развития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Меньшая </a:t>
            </a:r>
            <a:r>
              <a:rPr lang="ru-RU" dirty="0">
                <a:latin typeface="Arial" pitchFamily="34" charset="0"/>
                <a:cs typeface="Arial" pitchFamily="34" charset="0"/>
              </a:rPr>
              <a:t>скорость приема, переработки сенсорной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информации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Меньший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объем информации, сохраняющейся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памяти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Низкая </a:t>
            </a:r>
            <a:r>
              <a:rPr lang="ru-RU" dirty="0">
                <a:latin typeface="Arial" pitchFamily="34" charset="0"/>
                <a:cs typeface="Arial" pitchFamily="34" charset="0"/>
              </a:rPr>
              <a:t>точность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запоминания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Снижение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как непроизвольного, так и произвольного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внимания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Отклонения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в развитии эмоционально-волевой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сферы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Трудности </a:t>
            </a:r>
            <a:r>
              <a:rPr lang="ru-RU" dirty="0">
                <a:latin typeface="Arial" pitchFamily="34" charset="0"/>
                <a:cs typeface="Arial" pitchFamily="34" charset="0"/>
              </a:rPr>
              <a:t>взаимодействия с окружающей средой с окружающими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людьми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Замедленный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темп психического развития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целом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Повышенная </a:t>
            </a:r>
            <a:r>
              <a:rPr lang="ru-RU" dirty="0">
                <a:latin typeface="Arial" pitchFamily="34" charset="0"/>
                <a:cs typeface="Arial" pitchFamily="34" charset="0"/>
              </a:rPr>
              <a:t>утомляемость и высокая истощаемость</a:t>
            </a: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565"/>
            <a:ext cx="812787" cy="8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01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39949"/>
            <a:ext cx="777686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Организация обучения детей с умственной отсталостью (интеллектуальными нарушениями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) (вариант 9.1)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94066" y="1421867"/>
            <a:ext cx="3960440" cy="566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Формы реализации АООП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692" y="2924944"/>
            <a:ext cx="378042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образовательной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организации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932040" y="2924944"/>
            <a:ext cx="3744416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специальной (коррекционной)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образовательной организации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52638" y="4616599"/>
            <a:ext cx="3155266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в режиме инклюзии, совместно с другими обучающимися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6102" y="4624621"/>
            <a:ext cx="2688404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режиме интеграции (специальные) классы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 стрелкой 39"/>
          <p:cNvCxnSpPr>
            <a:stCxn id="5" idx="2"/>
            <a:endCxn id="29" idx="0"/>
          </p:cNvCxnSpPr>
          <p:nvPr/>
        </p:nvCxnSpPr>
        <p:spPr>
          <a:xfrm flipH="1">
            <a:off x="2453902" y="1988841"/>
            <a:ext cx="2220384" cy="9361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5" idx="2"/>
            <a:endCxn id="30" idx="0"/>
          </p:cNvCxnSpPr>
          <p:nvPr/>
        </p:nvCxnSpPr>
        <p:spPr>
          <a:xfrm>
            <a:off x="4674286" y="1988841"/>
            <a:ext cx="2129962" cy="9361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29" idx="2"/>
            <a:endCxn id="31" idx="0"/>
          </p:cNvCxnSpPr>
          <p:nvPr/>
        </p:nvCxnSpPr>
        <p:spPr>
          <a:xfrm flipH="1">
            <a:off x="2130271" y="3294276"/>
            <a:ext cx="323631" cy="13223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29" idx="2"/>
            <a:endCxn id="32" idx="0"/>
          </p:cNvCxnSpPr>
          <p:nvPr/>
        </p:nvCxnSpPr>
        <p:spPr>
          <a:xfrm>
            <a:off x="2453902" y="3294276"/>
            <a:ext cx="2856402" cy="13303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565"/>
            <a:ext cx="812787" cy="8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4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260648"/>
            <a:ext cx="669674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Особые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образовательные потребности обучающихся с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умственной отсталостью (интеллектуальными нарушениями) (вариант 9.1)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565"/>
            <a:ext cx="812787" cy="8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82708" y="1488852"/>
            <a:ext cx="354122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Общие образовательные потребности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8984" y="2420888"/>
            <a:ext cx="40324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Время </a:t>
            </a:r>
            <a:r>
              <a:rPr lang="ru-RU" dirty="0">
                <a:latin typeface="Arial" pitchFamily="34" charset="0"/>
                <a:cs typeface="Arial" pitchFamily="34" charset="0"/>
              </a:rPr>
              <a:t>начала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образования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Содержание образования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dirty="0">
                <a:latin typeface="Arial" pitchFamily="34" charset="0"/>
                <a:cs typeface="Arial" pitchFamily="34" charset="0"/>
              </a:rPr>
              <a:t>и использование специальных методов и средств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обучения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Особая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обучения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Расширение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границ образовательного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пространства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Продолжительность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образования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круга лиц, участвующих в образовательном процессе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52020" y="1488853"/>
            <a:ext cx="4250693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Специфические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образовательные потребности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52020" y="2420888"/>
            <a:ext cx="42506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Раннее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получение специальной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помощи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Обязательность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непрерывности коррекционно-развивающего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процесса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Доступность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содержания познавательных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задач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Систематическая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актуализация сформированных у обучающихся знаний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умений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мотивации и интереса к познанию окружающего мира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293704" y="2135184"/>
            <a:ext cx="0" cy="424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42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142042"/>
            <a:ext cx="72008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Образовательный маршрут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для обучающихся с умственной отсталостью (интеллектуальными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нарушениями) (вариант 9.1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39527" y="4780601"/>
            <a:ext cx="381642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ст. 79 Федерального закона РФ от 29 декабря 2012 г. № 273-ФЗ «Об образовании в Российской Федерации»</a:t>
            </a: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565"/>
            <a:ext cx="812787" cy="8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825" y="1569566"/>
            <a:ext cx="2232248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Специальная образовательная программа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1568644"/>
            <a:ext cx="3024336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Адаптированная основная образовательная программа обучающихся с умственной отсталостью (интеллектуальными нарушениями)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8587" y="1569566"/>
            <a:ext cx="3024336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Приказ Министерства образования и науки РФ от 19 декабря 2014 г. </a:t>
            </a: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1599 «Об утверждении ФГОС образования обучающихся с умственной отсталостью (интеллектуальными нарушениями)»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825" y="4365104"/>
            <a:ext cx="3613026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Специальные условия, необходимые для освоения образовательной программы обучающихся с умственной отсталостью (интеллектуальными нарушениями)</a:t>
            </a:r>
            <a:endParaRPr lang="ru-RU" dirty="0"/>
          </a:p>
        </p:txBody>
      </p:sp>
      <p:sp>
        <p:nvSpPr>
          <p:cNvPr id="12" name="Стрелка углом вверх 11"/>
          <p:cNvSpPr/>
          <p:nvPr/>
        </p:nvSpPr>
        <p:spPr>
          <a:xfrm rot="16200000" flipH="1" flipV="1">
            <a:off x="1758838" y="2466183"/>
            <a:ext cx="720080" cy="7920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углом вверх 12"/>
          <p:cNvSpPr/>
          <p:nvPr/>
        </p:nvSpPr>
        <p:spPr>
          <a:xfrm rot="16200000" flipH="1" flipV="1">
            <a:off x="5091911" y="3286966"/>
            <a:ext cx="720080" cy="7920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792851" y="5157192"/>
            <a:ext cx="104667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7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60648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АООП для обучающихся с умственной отсталостью (интеллектуальными нарушениями)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(вариант 9.1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27584"/>
            <a:ext cx="1989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Целевой раздел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5886" y="5733254"/>
            <a:ext cx="4604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Учебный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план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Система </a:t>
            </a:r>
            <a:r>
              <a:rPr lang="ru-RU" dirty="0">
                <a:latin typeface="Arial" pitchFamily="34" charset="0"/>
                <a:cs typeface="Arial" pitchFamily="34" charset="0"/>
              </a:rPr>
              <a:t>условий реализации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АООП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75887" y="1196752"/>
            <a:ext cx="6401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Пояснительная записка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Планируемые результаты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Система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оценки достижения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планируемых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результатов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освоения программы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6276" y="3501008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Содержательный раздел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5887" y="2614845"/>
            <a:ext cx="61886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Программа формирования базовых учебных действий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Программы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учебных предметов,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курсов,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коррекционно-развивающей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области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Программа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духовно-нравственного развития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Программа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формирования экологической культуры, здорового и безопасного образа жизни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Программа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коррекционной работы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Программа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внеурочной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5733255"/>
            <a:ext cx="228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Организационный раздел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95536" y="2397081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5536" y="5517232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555776" y="1196752"/>
            <a:ext cx="0" cy="5459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565"/>
            <a:ext cx="812787" cy="8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740779" cy="74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239948"/>
            <a:ext cx="691276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Сроки реализации программы АООП для обучающихся с умственной отсталостью (интеллектуальными нарушениями) (варианты 1, 2)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207079"/>
              </p:ext>
            </p:extLst>
          </p:nvPr>
        </p:nvGraphicFramePr>
        <p:xfrm>
          <a:off x="395538" y="1700808"/>
          <a:ext cx="8496941" cy="252353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46727"/>
                <a:gridCol w="1246727"/>
                <a:gridCol w="817228"/>
                <a:gridCol w="271363"/>
                <a:gridCol w="416517"/>
                <a:gridCol w="416517"/>
                <a:gridCol w="416517"/>
                <a:gridCol w="499820"/>
                <a:gridCol w="499820"/>
                <a:gridCol w="416517"/>
                <a:gridCol w="499820"/>
                <a:gridCol w="379150"/>
                <a:gridCol w="485184"/>
                <a:gridCol w="442517"/>
                <a:gridCol w="442517"/>
              </a:tblGrid>
              <a:tr h="430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Срок обучения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9.1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 лет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1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10 лет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4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подг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15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12 лет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88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13 лет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 подг.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15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9.2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12 лет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463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13 лет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4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подг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0858" y="4149080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sz="1600" dirty="0">
                <a:latin typeface="Arial" pitchFamily="34" charset="0"/>
                <a:cs typeface="Arial" pitchFamily="34" charset="0"/>
              </a:rPr>
              <a:t>Выбор вариантов сроков обучения образовательная организация осуществляет самостоятельно с учетом особенностей психофизического развития обучающихся, сформированности их готовности к школьному обучению и имеющихся особых образовательных потребностей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565"/>
            <a:ext cx="812787" cy="8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0753" y="124594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начавшие обучение с 1 сентября 2016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5676" y="506653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начавшие обучение до 1 сентября 2016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3592"/>
              </p:ext>
            </p:extLst>
          </p:nvPr>
        </p:nvGraphicFramePr>
        <p:xfrm>
          <a:off x="395535" y="5595630"/>
          <a:ext cx="8496944" cy="106184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48001"/>
                <a:gridCol w="954667"/>
                <a:gridCol w="636445"/>
                <a:gridCol w="397778"/>
                <a:gridCol w="397778"/>
                <a:gridCol w="397778"/>
                <a:gridCol w="397778"/>
                <a:gridCol w="397778"/>
                <a:gridCol w="450911"/>
                <a:gridCol w="436776"/>
                <a:gridCol w="524131"/>
                <a:gridCol w="397591"/>
                <a:gridCol w="508782"/>
                <a:gridCol w="450750"/>
              </a:tblGrid>
              <a:tr h="430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Категория обучающихся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Срок обучения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15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Обучающиеся</a:t>
                      </a:r>
                      <a:r>
                        <a:rPr lang="ru-RU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со всеми видами умственной отсталости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9 - 12 </a:t>
                      </a: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лет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2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11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одг</a:t>
                      </a:r>
                      <a:r>
                        <a:rPr lang="ru-RU" sz="11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050" b="1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76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9208" y="139284"/>
            <a:ext cx="6881125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Учебный план к АООП для детей с умственной отсталостью (интеллектуальными нарушениями) (вариант 1)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55679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Учебная нагрузка состоит из 3-х частей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128311"/>
            <a:ext cx="79208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Обязательная часть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3356992"/>
            <a:ext cx="7878182" cy="859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Коррекционно-развивающая область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4368" y="2104888"/>
            <a:ext cx="41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7266" y="3345686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4725144"/>
            <a:ext cx="7957729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Внеурочная деятельность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7256" y="4725144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3.</a:t>
            </a:r>
            <a:endParaRPr lang="ru-RU" dirty="0"/>
          </a:p>
        </p:txBody>
      </p:sp>
      <p:pic>
        <p:nvPicPr>
          <p:cNvPr id="1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565"/>
            <a:ext cx="812787" cy="8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5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</TotalTime>
  <Words>1559</Words>
  <Application>Microsoft Office PowerPoint</Application>
  <PresentationFormat>Экран (4:3)</PresentationFormat>
  <Paragraphs>630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Елена</cp:lastModifiedBy>
  <cp:revision>162</cp:revision>
  <cp:lastPrinted>2022-03-18T05:15:08Z</cp:lastPrinted>
  <dcterms:created xsi:type="dcterms:W3CDTF">2018-04-11T07:36:06Z</dcterms:created>
  <dcterms:modified xsi:type="dcterms:W3CDTF">2022-03-18T09:49:22Z</dcterms:modified>
</cp:coreProperties>
</file>