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57" r:id="rId21"/>
    <p:sldId id="259" r:id="rId22"/>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D5C8DC-2F4A-4C42-A415-A0EECD0C2C4C}" type="doc">
      <dgm:prSet loTypeId="urn:microsoft.com/office/officeart/2008/layout/VerticalCurvedList" loCatId="list" qsTypeId="urn:microsoft.com/office/officeart/2005/8/quickstyle/simple3" qsCatId="simple" csTypeId="urn:microsoft.com/office/officeart/2005/8/colors/accent0_1" csCatId="mainScheme" phldr="1"/>
      <dgm:spPr/>
      <dgm:t>
        <a:bodyPr/>
        <a:lstStyle/>
        <a:p>
          <a:endParaRPr lang="ru-RU"/>
        </a:p>
      </dgm:t>
    </dgm:pt>
    <dgm:pt modelId="{C74ABBBD-76F9-422C-82F9-F7C98F30E5BB}">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800" dirty="0" smtClean="0">
              <a:latin typeface="Arial" panose="020B0604020202020204" pitchFamily="34" charset="0"/>
              <a:cs typeface="Arial" panose="020B0604020202020204" pitchFamily="34" charset="0"/>
            </a:rPr>
            <a:t>Обучающиеся, не ликвидировавшие в установленные сроки академическую задолженность с момента ее образования.         (ч. 9, ст. 58 ФЗ «Об образовании в РФ»)</a:t>
          </a:r>
        </a:p>
      </dgm:t>
    </dgm:pt>
    <dgm:pt modelId="{A6E1C504-E337-4D3E-A135-C0425C7EAAA9}" type="parTrans" cxnId="{3AA9AAE1-3B07-4BC2-A51B-F97582695B63}">
      <dgm:prSet/>
      <dgm:spPr/>
      <dgm:t>
        <a:bodyPr/>
        <a:lstStyle/>
        <a:p>
          <a:pPr algn="just"/>
          <a:endParaRPr lang="ru-RU" sz="1800">
            <a:latin typeface="Arial" panose="020B0604020202020204" pitchFamily="34" charset="0"/>
            <a:cs typeface="Arial" panose="020B0604020202020204" pitchFamily="34" charset="0"/>
          </a:endParaRPr>
        </a:p>
      </dgm:t>
    </dgm:pt>
    <dgm:pt modelId="{BAAC48DA-9EFA-46EF-9E8D-6971393A0DAC}" type="sibTrans" cxnId="{3AA9AAE1-3B07-4BC2-A51B-F97582695B63}">
      <dgm:prSet/>
      <dgm:spPr/>
      <dgm:t>
        <a:bodyPr/>
        <a:lstStyle/>
        <a:p>
          <a:pPr algn="just"/>
          <a:endParaRPr lang="ru-RU" sz="1800">
            <a:latin typeface="Arial" panose="020B0604020202020204" pitchFamily="34" charset="0"/>
            <a:cs typeface="Arial" panose="020B0604020202020204" pitchFamily="34" charset="0"/>
          </a:endParaRPr>
        </a:p>
      </dgm:t>
    </dgm:pt>
    <dgm:pt modelId="{FEE224ED-DB81-4015-BF8A-CC3F27BDBF95}">
      <dgm:prSet phldrT="[Текст]" custT="1"/>
      <dgm:spPr/>
      <dgm:t>
        <a:bodyPr/>
        <a:lstStyle/>
        <a:p>
          <a:pPr algn="just"/>
          <a:r>
            <a:rPr lang="ru-RU" sz="1800" dirty="0" smtClean="0">
              <a:latin typeface="Arial" panose="020B0604020202020204" pitchFamily="34" charset="0"/>
              <a:cs typeface="Arial" panose="020B0604020202020204" pitchFamily="34" charset="0"/>
            </a:rPr>
            <a:t>Обучающиеся, которым в соответствии с особенностями их психофизического развития, требуется индивидуализация содержания образования</a:t>
          </a:r>
          <a:endParaRPr lang="ru-RU" sz="1800" dirty="0">
            <a:latin typeface="Arial" panose="020B0604020202020204" pitchFamily="34" charset="0"/>
            <a:cs typeface="Arial" panose="020B0604020202020204" pitchFamily="34" charset="0"/>
          </a:endParaRPr>
        </a:p>
      </dgm:t>
    </dgm:pt>
    <dgm:pt modelId="{DDD9C675-4E60-4894-9B94-CC85D43D09D5}" type="parTrans" cxnId="{FD814C39-77CC-46D8-B015-CA41BFA75B8B}">
      <dgm:prSet/>
      <dgm:spPr/>
      <dgm:t>
        <a:bodyPr/>
        <a:lstStyle/>
        <a:p>
          <a:pPr algn="just"/>
          <a:endParaRPr lang="ru-RU" sz="1800">
            <a:latin typeface="Arial" panose="020B0604020202020204" pitchFamily="34" charset="0"/>
            <a:cs typeface="Arial" panose="020B0604020202020204" pitchFamily="34" charset="0"/>
          </a:endParaRPr>
        </a:p>
      </dgm:t>
    </dgm:pt>
    <dgm:pt modelId="{7A695EDB-FE29-4347-AFD7-84A5F102A29A}" type="sibTrans" cxnId="{FD814C39-77CC-46D8-B015-CA41BFA75B8B}">
      <dgm:prSet/>
      <dgm:spPr/>
      <dgm:t>
        <a:bodyPr/>
        <a:lstStyle/>
        <a:p>
          <a:pPr algn="just"/>
          <a:endParaRPr lang="ru-RU" sz="1800">
            <a:latin typeface="Arial" panose="020B0604020202020204" pitchFamily="34" charset="0"/>
            <a:cs typeface="Arial" panose="020B0604020202020204" pitchFamily="34" charset="0"/>
          </a:endParaRPr>
        </a:p>
      </dgm:t>
    </dgm:pt>
    <dgm:pt modelId="{21AEC2A1-BBDF-48B2-972F-E1E5457FC66A}">
      <dgm:prSet custT="1"/>
      <dgm:spPr/>
      <dgm:t>
        <a:bodyPr/>
        <a:lstStyle/>
        <a:p>
          <a:pPr algn="just"/>
          <a:r>
            <a:rPr lang="ru-RU" sz="1800" dirty="0" smtClean="0">
              <a:latin typeface="Arial" panose="020B0604020202020204" pitchFamily="34" charset="0"/>
              <a:cs typeface="Arial" panose="020B0604020202020204" pitchFamily="34" charset="0"/>
            </a:rPr>
            <a:t>Обучающиеся, находящиеся на длительном лечении и получающие образование по заключению ВК лечебно-профилактического учреждения и заявлению родителей (законных представителей) на дому или медицинской организации</a:t>
          </a:r>
          <a:endParaRPr lang="ru-RU" sz="1800" dirty="0">
            <a:latin typeface="Arial" panose="020B0604020202020204" pitchFamily="34" charset="0"/>
            <a:cs typeface="Arial" panose="020B0604020202020204" pitchFamily="34" charset="0"/>
          </a:endParaRPr>
        </a:p>
      </dgm:t>
    </dgm:pt>
    <dgm:pt modelId="{E3038468-B756-404B-9E81-90977166C14C}" type="parTrans" cxnId="{96A4F989-5497-4EE1-B7E0-6AE56ACBEC6E}">
      <dgm:prSet/>
      <dgm:spPr/>
      <dgm:t>
        <a:bodyPr/>
        <a:lstStyle/>
        <a:p>
          <a:pPr algn="just"/>
          <a:endParaRPr lang="ru-RU" sz="1800">
            <a:latin typeface="Arial" panose="020B0604020202020204" pitchFamily="34" charset="0"/>
            <a:cs typeface="Arial" panose="020B0604020202020204" pitchFamily="34" charset="0"/>
          </a:endParaRPr>
        </a:p>
      </dgm:t>
    </dgm:pt>
    <dgm:pt modelId="{8AF192CC-385C-4697-B94D-FB8192A0CD70}" type="sibTrans" cxnId="{96A4F989-5497-4EE1-B7E0-6AE56ACBEC6E}">
      <dgm:prSet/>
      <dgm:spPr/>
      <dgm:t>
        <a:bodyPr/>
        <a:lstStyle/>
        <a:p>
          <a:pPr algn="just"/>
          <a:endParaRPr lang="ru-RU" sz="1800">
            <a:latin typeface="Arial" panose="020B0604020202020204" pitchFamily="34" charset="0"/>
            <a:cs typeface="Arial" panose="020B0604020202020204" pitchFamily="34" charset="0"/>
          </a:endParaRPr>
        </a:p>
      </dgm:t>
    </dgm:pt>
    <dgm:pt modelId="{C55CCA08-7423-4E8A-83F1-22971E92AD34}" type="pres">
      <dgm:prSet presAssocID="{45D5C8DC-2F4A-4C42-A415-A0EECD0C2C4C}" presName="Name0" presStyleCnt="0">
        <dgm:presLayoutVars>
          <dgm:chMax val="7"/>
          <dgm:chPref val="7"/>
          <dgm:dir/>
        </dgm:presLayoutVars>
      </dgm:prSet>
      <dgm:spPr/>
      <dgm:t>
        <a:bodyPr/>
        <a:lstStyle/>
        <a:p>
          <a:endParaRPr lang="ru-RU"/>
        </a:p>
      </dgm:t>
    </dgm:pt>
    <dgm:pt modelId="{E661686D-AAB3-46C9-A418-38FE0A7C9989}" type="pres">
      <dgm:prSet presAssocID="{45D5C8DC-2F4A-4C42-A415-A0EECD0C2C4C}" presName="Name1" presStyleCnt="0"/>
      <dgm:spPr/>
      <dgm:t>
        <a:bodyPr/>
        <a:lstStyle/>
        <a:p>
          <a:endParaRPr lang="ru-RU"/>
        </a:p>
      </dgm:t>
    </dgm:pt>
    <dgm:pt modelId="{DE0F07F3-549B-411A-8205-3018DA010C8F}" type="pres">
      <dgm:prSet presAssocID="{45D5C8DC-2F4A-4C42-A415-A0EECD0C2C4C}" presName="cycle" presStyleCnt="0"/>
      <dgm:spPr/>
      <dgm:t>
        <a:bodyPr/>
        <a:lstStyle/>
        <a:p>
          <a:endParaRPr lang="ru-RU"/>
        </a:p>
      </dgm:t>
    </dgm:pt>
    <dgm:pt modelId="{D538651E-1F4B-44F7-99DE-98BF110096C5}" type="pres">
      <dgm:prSet presAssocID="{45D5C8DC-2F4A-4C42-A415-A0EECD0C2C4C}" presName="srcNode" presStyleLbl="node1" presStyleIdx="0" presStyleCnt="3"/>
      <dgm:spPr/>
      <dgm:t>
        <a:bodyPr/>
        <a:lstStyle/>
        <a:p>
          <a:endParaRPr lang="ru-RU"/>
        </a:p>
      </dgm:t>
    </dgm:pt>
    <dgm:pt modelId="{0A197E8A-7B93-4491-B456-D5D97AAD8410}" type="pres">
      <dgm:prSet presAssocID="{45D5C8DC-2F4A-4C42-A415-A0EECD0C2C4C}" presName="conn" presStyleLbl="parChTrans1D2" presStyleIdx="0" presStyleCnt="1"/>
      <dgm:spPr/>
      <dgm:t>
        <a:bodyPr/>
        <a:lstStyle/>
        <a:p>
          <a:endParaRPr lang="ru-RU"/>
        </a:p>
      </dgm:t>
    </dgm:pt>
    <dgm:pt modelId="{7FEDB260-C70F-40FE-9EB3-1ECA59C1ECDB}" type="pres">
      <dgm:prSet presAssocID="{45D5C8DC-2F4A-4C42-A415-A0EECD0C2C4C}" presName="extraNode" presStyleLbl="node1" presStyleIdx="0" presStyleCnt="3"/>
      <dgm:spPr/>
      <dgm:t>
        <a:bodyPr/>
        <a:lstStyle/>
        <a:p>
          <a:endParaRPr lang="ru-RU"/>
        </a:p>
      </dgm:t>
    </dgm:pt>
    <dgm:pt modelId="{E9415AD3-31AE-498F-9A5D-66141D1A05EF}" type="pres">
      <dgm:prSet presAssocID="{45D5C8DC-2F4A-4C42-A415-A0EECD0C2C4C}" presName="dstNode" presStyleLbl="node1" presStyleIdx="0" presStyleCnt="3"/>
      <dgm:spPr/>
      <dgm:t>
        <a:bodyPr/>
        <a:lstStyle/>
        <a:p>
          <a:endParaRPr lang="ru-RU"/>
        </a:p>
      </dgm:t>
    </dgm:pt>
    <dgm:pt modelId="{9F817F66-CB05-44D6-9CEF-BC68B5C87AE2}" type="pres">
      <dgm:prSet presAssocID="{C74ABBBD-76F9-422C-82F9-F7C98F30E5BB}" presName="text_1" presStyleLbl="node1" presStyleIdx="0" presStyleCnt="3">
        <dgm:presLayoutVars>
          <dgm:bulletEnabled val="1"/>
        </dgm:presLayoutVars>
      </dgm:prSet>
      <dgm:spPr/>
      <dgm:t>
        <a:bodyPr/>
        <a:lstStyle/>
        <a:p>
          <a:endParaRPr lang="ru-RU"/>
        </a:p>
      </dgm:t>
    </dgm:pt>
    <dgm:pt modelId="{EAF27C0C-074D-421F-BDFD-89F267AA1DEF}" type="pres">
      <dgm:prSet presAssocID="{C74ABBBD-76F9-422C-82F9-F7C98F30E5BB}" presName="accent_1" presStyleCnt="0"/>
      <dgm:spPr/>
      <dgm:t>
        <a:bodyPr/>
        <a:lstStyle/>
        <a:p>
          <a:endParaRPr lang="ru-RU"/>
        </a:p>
      </dgm:t>
    </dgm:pt>
    <dgm:pt modelId="{191018D0-AF4E-4A5C-B665-815343C695B1}" type="pres">
      <dgm:prSet presAssocID="{C74ABBBD-76F9-422C-82F9-F7C98F30E5BB}" presName="accentRepeatNode" presStyleLbl="solidFgAcc1" presStyleIdx="0" presStyleCnt="3"/>
      <dgm:spPr/>
      <dgm:t>
        <a:bodyPr/>
        <a:lstStyle/>
        <a:p>
          <a:endParaRPr lang="ru-RU"/>
        </a:p>
      </dgm:t>
    </dgm:pt>
    <dgm:pt modelId="{17C22D91-A326-4539-B18A-464C375DCE70}" type="pres">
      <dgm:prSet presAssocID="{FEE224ED-DB81-4015-BF8A-CC3F27BDBF95}" presName="text_2" presStyleLbl="node1" presStyleIdx="1" presStyleCnt="3">
        <dgm:presLayoutVars>
          <dgm:bulletEnabled val="1"/>
        </dgm:presLayoutVars>
      </dgm:prSet>
      <dgm:spPr/>
      <dgm:t>
        <a:bodyPr/>
        <a:lstStyle/>
        <a:p>
          <a:endParaRPr lang="ru-RU"/>
        </a:p>
      </dgm:t>
    </dgm:pt>
    <dgm:pt modelId="{3283EB7C-A377-45EB-AF9C-FF4B73BC6466}" type="pres">
      <dgm:prSet presAssocID="{FEE224ED-DB81-4015-BF8A-CC3F27BDBF95}" presName="accent_2" presStyleCnt="0"/>
      <dgm:spPr/>
      <dgm:t>
        <a:bodyPr/>
        <a:lstStyle/>
        <a:p>
          <a:endParaRPr lang="ru-RU"/>
        </a:p>
      </dgm:t>
    </dgm:pt>
    <dgm:pt modelId="{7D288F98-E78D-4C0C-B081-C4DC6EB34EB6}" type="pres">
      <dgm:prSet presAssocID="{FEE224ED-DB81-4015-BF8A-CC3F27BDBF95}" presName="accentRepeatNode" presStyleLbl="solidFgAcc1" presStyleIdx="1" presStyleCnt="3"/>
      <dgm:spPr/>
      <dgm:t>
        <a:bodyPr/>
        <a:lstStyle/>
        <a:p>
          <a:endParaRPr lang="ru-RU"/>
        </a:p>
      </dgm:t>
    </dgm:pt>
    <dgm:pt modelId="{089BE92B-A82E-4043-BBB4-65A715E554A1}" type="pres">
      <dgm:prSet presAssocID="{21AEC2A1-BBDF-48B2-972F-E1E5457FC66A}" presName="text_3" presStyleLbl="node1" presStyleIdx="2" presStyleCnt="3" custScaleY="117890">
        <dgm:presLayoutVars>
          <dgm:bulletEnabled val="1"/>
        </dgm:presLayoutVars>
      </dgm:prSet>
      <dgm:spPr/>
      <dgm:t>
        <a:bodyPr/>
        <a:lstStyle/>
        <a:p>
          <a:endParaRPr lang="ru-RU"/>
        </a:p>
      </dgm:t>
    </dgm:pt>
    <dgm:pt modelId="{61FD0117-6F62-43F4-A023-EF1C780B00B3}" type="pres">
      <dgm:prSet presAssocID="{21AEC2A1-BBDF-48B2-972F-E1E5457FC66A}" presName="accent_3" presStyleCnt="0"/>
      <dgm:spPr/>
      <dgm:t>
        <a:bodyPr/>
        <a:lstStyle/>
        <a:p>
          <a:endParaRPr lang="ru-RU"/>
        </a:p>
      </dgm:t>
    </dgm:pt>
    <dgm:pt modelId="{5119C9F3-9F00-4D85-B6FB-5F4E84B8B177}" type="pres">
      <dgm:prSet presAssocID="{21AEC2A1-BBDF-48B2-972F-E1E5457FC66A}" presName="accentRepeatNode" presStyleLbl="solidFgAcc1" presStyleIdx="2" presStyleCnt="3"/>
      <dgm:spPr/>
      <dgm:t>
        <a:bodyPr/>
        <a:lstStyle/>
        <a:p>
          <a:endParaRPr lang="ru-RU"/>
        </a:p>
      </dgm:t>
    </dgm:pt>
  </dgm:ptLst>
  <dgm:cxnLst>
    <dgm:cxn modelId="{3A6910A5-7BBD-4590-9C0D-0EAF016FF094}" type="presOf" srcId="{FEE224ED-DB81-4015-BF8A-CC3F27BDBF95}" destId="{17C22D91-A326-4539-B18A-464C375DCE70}" srcOrd="0" destOrd="0" presId="urn:microsoft.com/office/officeart/2008/layout/VerticalCurvedList"/>
    <dgm:cxn modelId="{71CC135A-B91F-4822-847E-06BC99D1AD42}" type="presOf" srcId="{21AEC2A1-BBDF-48B2-972F-E1E5457FC66A}" destId="{089BE92B-A82E-4043-BBB4-65A715E554A1}" srcOrd="0" destOrd="0" presId="urn:microsoft.com/office/officeart/2008/layout/VerticalCurvedList"/>
    <dgm:cxn modelId="{3AA9AAE1-3B07-4BC2-A51B-F97582695B63}" srcId="{45D5C8DC-2F4A-4C42-A415-A0EECD0C2C4C}" destId="{C74ABBBD-76F9-422C-82F9-F7C98F30E5BB}" srcOrd="0" destOrd="0" parTransId="{A6E1C504-E337-4D3E-A135-C0425C7EAAA9}" sibTransId="{BAAC48DA-9EFA-46EF-9E8D-6971393A0DAC}"/>
    <dgm:cxn modelId="{69E3B257-5D9E-4B01-AF05-6FE0DCB2B461}" type="presOf" srcId="{C74ABBBD-76F9-422C-82F9-F7C98F30E5BB}" destId="{9F817F66-CB05-44D6-9CEF-BC68B5C87AE2}" srcOrd="0" destOrd="0" presId="urn:microsoft.com/office/officeart/2008/layout/VerticalCurvedList"/>
    <dgm:cxn modelId="{CA748EA1-BC1C-4AB7-8E91-5D2E26673616}" type="presOf" srcId="{45D5C8DC-2F4A-4C42-A415-A0EECD0C2C4C}" destId="{C55CCA08-7423-4E8A-83F1-22971E92AD34}" srcOrd="0" destOrd="0" presId="urn:microsoft.com/office/officeart/2008/layout/VerticalCurvedList"/>
    <dgm:cxn modelId="{FD814C39-77CC-46D8-B015-CA41BFA75B8B}" srcId="{45D5C8DC-2F4A-4C42-A415-A0EECD0C2C4C}" destId="{FEE224ED-DB81-4015-BF8A-CC3F27BDBF95}" srcOrd="1" destOrd="0" parTransId="{DDD9C675-4E60-4894-9B94-CC85D43D09D5}" sibTransId="{7A695EDB-FE29-4347-AFD7-84A5F102A29A}"/>
    <dgm:cxn modelId="{C7BF901F-BF04-481B-A3F0-637B35900BBB}" type="presOf" srcId="{BAAC48DA-9EFA-46EF-9E8D-6971393A0DAC}" destId="{0A197E8A-7B93-4491-B456-D5D97AAD8410}" srcOrd="0" destOrd="0" presId="urn:microsoft.com/office/officeart/2008/layout/VerticalCurvedList"/>
    <dgm:cxn modelId="{96A4F989-5497-4EE1-B7E0-6AE56ACBEC6E}" srcId="{45D5C8DC-2F4A-4C42-A415-A0EECD0C2C4C}" destId="{21AEC2A1-BBDF-48B2-972F-E1E5457FC66A}" srcOrd="2" destOrd="0" parTransId="{E3038468-B756-404B-9E81-90977166C14C}" sibTransId="{8AF192CC-385C-4697-B94D-FB8192A0CD70}"/>
    <dgm:cxn modelId="{D0754E82-A48D-49F1-B9D8-4312E9030F73}" type="presParOf" srcId="{C55CCA08-7423-4E8A-83F1-22971E92AD34}" destId="{E661686D-AAB3-46C9-A418-38FE0A7C9989}" srcOrd="0" destOrd="0" presId="urn:microsoft.com/office/officeart/2008/layout/VerticalCurvedList"/>
    <dgm:cxn modelId="{3DECAA45-7AF3-40E7-91F1-77DDADA84A08}" type="presParOf" srcId="{E661686D-AAB3-46C9-A418-38FE0A7C9989}" destId="{DE0F07F3-549B-411A-8205-3018DA010C8F}" srcOrd="0" destOrd="0" presId="urn:microsoft.com/office/officeart/2008/layout/VerticalCurvedList"/>
    <dgm:cxn modelId="{D80AF4DC-A800-47C8-A191-F2D1F75D7D28}" type="presParOf" srcId="{DE0F07F3-549B-411A-8205-3018DA010C8F}" destId="{D538651E-1F4B-44F7-99DE-98BF110096C5}" srcOrd="0" destOrd="0" presId="urn:microsoft.com/office/officeart/2008/layout/VerticalCurvedList"/>
    <dgm:cxn modelId="{63D6F86A-087F-4A29-B438-6D01FFD320AA}" type="presParOf" srcId="{DE0F07F3-549B-411A-8205-3018DA010C8F}" destId="{0A197E8A-7B93-4491-B456-D5D97AAD8410}" srcOrd="1" destOrd="0" presId="urn:microsoft.com/office/officeart/2008/layout/VerticalCurvedList"/>
    <dgm:cxn modelId="{93E50821-6B9C-4275-ADEF-EAE894CFDCC2}" type="presParOf" srcId="{DE0F07F3-549B-411A-8205-3018DA010C8F}" destId="{7FEDB260-C70F-40FE-9EB3-1ECA59C1ECDB}" srcOrd="2" destOrd="0" presId="urn:microsoft.com/office/officeart/2008/layout/VerticalCurvedList"/>
    <dgm:cxn modelId="{1E7323BA-DE01-4DE1-BFD1-A0F26B0C7216}" type="presParOf" srcId="{DE0F07F3-549B-411A-8205-3018DA010C8F}" destId="{E9415AD3-31AE-498F-9A5D-66141D1A05EF}" srcOrd="3" destOrd="0" presId="urn:microsoft.com/office/officeart/2008/layout/VerticalCurvedList"/>
    <dgm:cxn modelId="{38603541-E617-4E17-AEF4-45F520F9D9FE}" type="presParOf" srcId="{E661686D-AAB3-46C9-A418-38FE0A7C9989}" destId="{9F817F66-CB05-44D6-9CEF-BC68B5C87AE2}" srcOrd="1" destOrd="0" presId="urn:microsoft.com/office/officeart/2008/layout/VerticalCurvedList"/>
    <dgm:cxn modelId="{7C2BCDD5-7FCA-4B6B-A607-CA041CC10CBC}" type="presParOf" srcId="{E661686D-AAB3-46C9-A418-38FE0A7C9989}" destId="{EAF27C0C-074D-421F-BDFD-89F267AA1DEF}" srcOrd="2" destOrd="0" presId="urn:microsoft.com/office/officeart/2008/layout/VerticalCurvedList"/>
    <dgm:cxn modelId="{1C3D3BCE-827B-41A1-B6C0-60A4E4DB1DC1}" type="presParOf" srcId="{EAF27C0C-074D-421F-BDFD-89F267AA1DEF}" destId="{191018D0-AF4E-4A5C-B665-815343C695B1}" srcOrd="0" destOrd="0" presId="urn:microsoft.com/office/officeart/2008/layout/VerticalCurvedList"/>
    <dgm:cxn modelId="{37BADD1D-6A5F-474D-B482-576FD4C0DFEB}" type="presParOf" srcId="{E661686D-AAB3-46C9-A418-38FE0A7C9989}" destId="{17C22D91-A326-4539-B18A-464C375DCE70}" srcOrd="3" destOrd="0" presId="urn:microsoft.com/office/officeart/2008/layout/VerticalCurvedList"/>
    <dgm:cxn modelId="{2508ECF6-E61F-4023-802B-EF09926C0DB0}" type="presParOf" srcId="{E661686D-AAB3-46C9-A418-38FE0A7C9989}" destId="{3283EB7C-A377-45EB-AF9C-FF4B73BC6466}" srcOrd="4" destOrd="0" presId="urn:microsoft.com/office/officeart/2008/layout/VerticalCurvedList"/>
    <dgm:cxn modelId="{58D44CBB-CFA0-4688-B000-F5404EFB02E2}" type="presParOf" srcId="{3283EB7C-A377-45EB-AF9C-FF4B73BC6466}" destId="{7D288F98-E78D-4C0C-B081-C4DC6EB34EB6}" srcOrd="0" destOrd="0" presId="urn:microsoft.com/office/officeart/2008/layout/VerticalCurvedList"/>
    <dgm:cxn modelId="{2D2D1C92-78F2-43CF-8CCA-F7B3033E5EB5}" type="presParOf" srcId="{E661686D-AAB3-46C9-A418-38FE0A7C9989}" destId="{089BE92B-A82E-4043-BBB4-65A715E554A1}" srcOrd="5" destOrd="0" presId="urn:microsoft.com/office/officeart/2008/layout/VerticalCurvedList"/>
    <dgm:cxn modelId="{C8D57D36-E259-42BA-892F-28D49FB3680A}" type="presParOf" srcId="{E661686D-AAB3-46C9-A418-38FE0A7C9989}" destId="{61FD0117-6F62-43F4-A023-EF1C780B00B3}" srcOrd="6" destOrd="0" presId="urn:microsoft.com/office/officeart/2008/layout/VerticalCurvedList"/>
    <dgm:cxn modelId="{00BA02C7-0038-40BF-AFBF-AC3D9B42B2A9}" type="presParOf" srcId="{61FD0117-6F62-43F4-A023-EF1C780B00B3}" destId="{5119C9F3-9F00-4D85-B6FB-5F4E84B8B17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DDBA5E-D3EA-4221-8657-B2B2B89630A5}" type="doc">
      <dgm:prSet loTypeId="urn:microsoft.com/office/officeart/2005/8/layout/vProcess5" loCatId="process" qsTypeId="urn:microsoft.com/office/officeart/2005/8/quickstyle/simple3" qsCatId="simple" csTypeId="urn:microsoft.com/office/officeart/2005/8/colors/accent0_1" csCatId="mainScheme" phldr="1"/>
      <dgm:spPr/>
      <dgm:t>
        <a:bodyPr/>
        <a:lstStyle/>
        <a:p>
          <a:endParaRPr lang="ru-RU"/>
        </a:p>
      </dgm:t>
    </dgm:pt>
    <dgm:pt modelId="{4452A197-034D-443A-9264-220A2DE39261}">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в реализуемых образовательной организацией формах (очной, очно-заочной, заочной) </a:t>
          </a:r>
        </a:p>
      </dgm:t>
    </dgm:pt>
    <dgm:pt modelId="{FEB2F788-2217-4C27-837F-612DF02428F8}" type="parTrans" cxnId="{039DE31D-B943-4E0C-80D2-66D3C3F5204D}">
      <dgm:prSet/>
      <dgm:spPr/>
      <dgm:t>
        <a:bodyPr/>
        <a:lstStyle/>
        <a:p>
          <a:endParaRPr lang="ru-RU" sz="1600">
            <a:latin typeface="Arial" panose="020B0604020202020204" pitchFamily="34" charset="0"/>
            <a:cs typeface="Arial" panose="020B0604020202020204" pitchFamily="34" charset="0"/>
          </a:endParaRPr>
        </a:p>
      </dgm:t>
    </dgm:pt>
    <dgm:pt modelId="{64FBF592-7C65-4A4D-A0BD-E76917CFC3F3}" type="sibTrans" cxnId="{039DE31D-B943-4E0C-80D2-66D3C3F5204D}">
      <dgm:prSet custT="1"/>
      <dgm:spPr/>
      <dgm:t>
        <a:bodyPr/>
        <a:lstStyle/>
        <a:p>
          <a:endParaRPr lang="ru-RU" sz="1600">
            <a:latin typeface="Arial" panose="020B0604020202020204" pitchFamily="34" charset="0"/>
            <a:cs typeface="Arial" panose="020B0604020202020204" pitchFamily="34" charset="0"/>
          </a:endParaRPr>
        </a:p>
      </dgm:t>
    </dgm:pt>
    <dgm:pt modelId="{BA4E192D-26A5-446E-8C56-F795BE1C170E}">
      <dgm:prSet phldrT="[Текст]"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в соответствии со спецификой и возможностями образовательной организации</a:t>
          </a:r>
        </a:p>
      </dgm:t>
    </dgm:pt>
    <dgm:pt modelId="{DC7CE936-CFD4-41AC-8E97-C8F47ABA6E43}" type="parTrans" cxnId="{340E9EAA-3AE8-41CE-9ED0-BA55356D44E7}">
      <dgm:prSet/>
      <dgm:spPr/>
      <dgm:t>
        <a:bodyPr/>
        <a:lstStyle/>
        <a:p>
          <a:endParaRPr lang="ru-RU" sz="1600">
            <a:latin typeface="Arial" panose="020B0604020202020204" pitchFamily="34" charset="0"/>
            <a:cs typeface="Arial" panose="020B0604020202020204" pitchFamily="34" charset="0"/>
          </a:endParaRPr>
        </a:p>
      </dgm:t>
    </dgm:pt>
    <dgm:pt modelId="{23D82352-CF6A-401A-9745-A902BEA786CA}" type="sibTrans" cxnId="{340E9EAA-3AE8-41CE-9ED0-BA55356D44E7}">
      <dgm:prSet custT="1"/>
      <dgm:spPr/>
      <dgm:t>
        <a:bodyPr/>
        <a:lstStyle/>
        <a:p>
          <a:endParaRPr lang="ru-RU" sz="1600">
            <a:latin typeface="Arial" panose="020B0604020202020204" pitchFamily="34" charset="0"/>
            <a:cs typeface="Arial" panose="020B0604020202020204" pitchFamily="34" charset="0"/>
          </a:endParaRPr>
        </a:p>
      </dgm:t>
    </dgm:pt>
    <dgm:pt modelId="{98E8C0F6-EAD3-42AA-A3D7-269AA6A671DC}">
      <dgm:prSet custT="1"/>
      <dgm:spPr/>
      <dgm:t>
        <a:bodyPr/>
        <a:lstStyle/>
        <a:p>
          <a:r>
            <a:rPr lang="ru-RU" sz="1600" dirty="0" smtClean="0">
              <a:latin typeface="Arial" panose="020B0604020202020204" pitchFamily="34" charset="0"/>
              <a:cs typeface="Arial" panose="020B0604020202020204" pitchFamily="34" charset="0"/>
            </a:rPr>
            <a:t>осуществляется в пределах осваиваемой обучающимся образовательной программы в том числе по АОП, соответствующего уровня</a:t>
          </a:r>
          <a:endParaRPr lang="ru-RU" sz="1600" dirty="0">
            <a:latin typeface="Arial" panose="020B0604020202020204" pitchFamily="34" charset="0"/>
            <a:cs typeface="Arial" panose="020B0604020202020204" pitchFamily="34" charset="0"/>
          </a:endParaRPr>
        </a:p>
      </dgm:t>
    </dgm:pt>
    <dgm:pt modelId="{BCBDBD54-F312-4A6D-BDC8-5E98D83ED033}" type="parTrans" cxnId="{BF46C5EE-1096-4601-BF73-AF31069CEC5B}">
      <dgm:prSet/>
      <dgm:spPr/>
      <dgm:t>
        <a:bodyPr/>
        <a:lstStyle/>
        <a:p>
          <a:endParaRPr lang="ru-RU" sz="1600">
            <a:latin typeface="Arial" panose="020B0604020202020204" pitchFamily="34" charset="0"/>
            <a:cs typeface="Arial" panose="020B0604020202020204" pitchFamily="34" charset="0"/>
          </a:endParaRPr>
        </a:p>
      </dgm:t>
    </dgm:pt>
    <dgm:pt modelId="{010A46F2-D7FD-44F7-BAA4-96CE449FD159}" type="sibTrans" cxnId="{BF46C5EE-1096-4601-BF73-AF31069CEC5B}">
      <dgm:prSet custT="1"/>
      <dgm:spPr/>
      <dgm:t>
        <a:bodyPr/>
        <a:lstStyle/>
        <a:p>
          <a:endParaRPr lang="ru-RU" sz="1600">
            <a:latin typeface="Arial" panose="020B0604020202020204" pitchFamily="34" charset="0"/>
            <a:cs typeface="Arial" panose="020B0604020202020204" pitchFamily="34" charset="0"/>
          </a:endParaRPr>
        </a:p>
      </dgm:t>
    </dgm:pt>
    <dgm:pt modelId="{D17D6408-149E-4640-BEDE-2ECD878DDBE9}">
      <dgm:prSet phldrT="[Текст]" custT="1"/>
      <dgm:spPr/>
      <dgm:t>
        <a:bodyPr/>
        <a:lstStyle/>
        <a:p>
          <a:pPr defTabSz="711200">
            <a:lnSpc>
              <a:spcPct val="90000"/>
            </a:lnSpc>
            <a:spcBef>
              <a:spcPct val="0"/>
            </a:spcBef>
            <a:spcAft>
              <a:spcPct val="35000"/>
            </a:spcAft>
          </a:pPr>
          <a:r>
            <a:rPr lang="ru-RU" sz="1600" dirty="0" smtClean="0">
              <a:latin typeface="Arial" panose="020B0604020202020204" pitchFamily="34" charset="0"/>
              <a:cs typeface="Arial" panose="020B0604020202020204" pitchFamily="34" charset="0"/>
            </a:rPr>
            <a:t>разрабатывается на 1 год или иной срок, который указывается в заявлении совершеннолетнего обучающегося или родителей (законных представителей) несовершеннолетнего обучающегося об обучении по индивидуальному учебному плану</a:t>
          </a:r>
          <a:endParaRPr lang="ru-RU" sz="1600" dirty="0">
            <a:latin typeface="Arial" panose="020B0604020202020204" pitchFamily="34" charset="0"/>
            <a:cs typeface="Arial" panose="020B0604020202020204" pitchFamily="34" charset="0"/>
          </a:endParaRPr>
        </a:p>
      </dgm:t>
    </dgm:pt>
    <dgm:pt modelId="{3A3E8FD0-D66A-4FD8-BE39-F6F5B68D30D5}" type="parTrans" cxnId="{79B3D556-DB0B-4806-A764-8EFEAC1EF21F}">
      <dgm:prSet/>
      <dgm:spPr/>
      <dgm:t>
        <a:bodyPr/>
        <a:lstStyle/>
        <a:p>
          <a:endParaRPr lang="ru-RU" sz="1600">
            <a:latin typeface="Arial" panose="020B0604020202020204" pitchFamily="34" charset="0"/>
            <a:cs typeface="Arial" panose="020B0604020202020204" pitchFamily="34" charset="0"/>
          </a:endParaRPr>
        </a:p>
      </dgm:t>
    </dgm:pt>
    <dgm:pt modelId="{AB29DCE0-1E7C-4093-92F6-EDAA52ED1027}" type="sibTrans" cxnId="{79B3D556-DB0B-4806-A764-8EFEAC1EF21F}">
      <dgm:prSet/>
      <dgm:spPr/>
      <dgm:t>
        <a:bodyPr/>
        <a:lstStyle/>
        <a:p>
          <a:endParaRPr lang="ru-RU" sz="1600">
            <a:latin typeface="Arial" panose="020B0604020202020204" pitchFamily="34" charset="0"/>
            <a:cs typeface="Arial" panose="020B0604020202020204" pitchFamily="34" charset="0"/>
          </a:endParaRPr>
        </a:p>
      </dgm:t>
    </dgm:pt>
    <dgm:pt modelId="{A1184A9A-D2CA-4F4B-99EA-C5A653988AEA}" type="pres">
      <dgm:prSet presAssocID="{0CDDBA5E-D3EA-4221-8657-B2B2B89630A5}" presName="outerComposite" presStyleCnt="0">
        <dgm:presLayoutVars>
          <dgm:chMax val="5"/>
          <dgm:dir/>
          <dgm:resizeHandles val="exact"/>
        </dgm:presLayoutVars>
      </dgm:prSet>
      <dgm:spPr/>
      <dgm:t>
        <a:bodyPr/>
        <a:lstStyle/>
        <a:p>
          <a:endParaRPr lang="ru-RU"/>
        </a:p>
      </dgm:t>
    </dgm:pt>
    <dgm:pt modelId="{A5F027B3-C05A-467F-A5CB-729D5C9CF2AC}" type="pres">
      <dgm:prSet presAssocID="{0CDDBA5E-D3EA-4221-8657-B2B2B89630A5}" presName="dummyMaxCanvas" presStyleCnt="0">
        <dgm:presLayoutVars/>
      </dgm:prSet>
      <dgm:spPr/>
      <dgm:t>
        <a:bodyPr/>
        <a:lstStyle/>
        <a:p>
          <a:endParaRPr lang="ru-RU"/>
        </a:p>
      </dgm:t>
    </dgm:pt>
    <dgm:pt modelId="{B96AD287-59E2-41A4-B95A-030B23A55C12}" type="pres">
      <dgm:prSet presAssocID="{0CDDBA5E-D3EA-4221-8657-B2B2B89630A5}" presName="FourNodes_1" presStyleLbl="node1" presStyleIdx="0" presStyleCnt="4">
        <dgm:presLayoutVars>
          <dgm:bulletEnabled val="1"/>
        </dgm:presLayoutVars>
      </dgm:prSet>
      <dgm:spPr/>
      <dgm:t>
        <a:bodyPr/>
        <a:lstStyle/>
        <a:p>
          <a:endParaRPr lang="ru-RU"/>
        </a:p>
      </dgm:t>
    </dgm:pt>
    <dgm:pt modelId="{892FF278-0CAB-4BEB-B902-FBBD5634749F}" type="pres">
      <dgm:prSet presAssocID="{0CDDBA5E-D3EA-4221-8657-B2B2B89630A5}" presName="FourNodes_2" presStyleLbl="node1" presStyleIdx="1" presStyleCnt="4">
        <dgm:presLayoutVars>
          <dgm:bulletEnabled val="1"/>
        </dgm:presLayoutVars>
      </dgm:prSet>
      <dgm:spPr/>
      <dgm:t>
        <a:bodyPr/>
        <a:lstStyle/>
        <a:p>
          <a:endParaRPr lang="ru-RU"/>
        </a:p>
      </dgm:t>
    </dgm:pt>
    <dgm:pt modelId="{6117E3FD-0F31-4BCA-BB38-ADF28FC044D7}" type="pres">
      <dgm:prSet presAssocID="{0CDDBA5E-D3EA-4221-8657-B2B2B89630A5}" presName="FourNodes_3" presStyleLbl="node1" presStyleIdx="2" presStyleCnt="4">
        <dgm:presLayoutVars>
          <dgm:bulletEnabled val="1"/>
        </dgm:presLayoutVars>
      </dgm:prSet>
      <dgm:spPr/>
      <dgm:t>
        <a:bodyPr/>
        <a:lstStyle/>
        <a:p>
          <a:endParaRPr lang="ru-RU"/>
        </a:p>
      </dgm:t>
    </dgm:pt>
    <dgm:pt modelId="{77F2D1F5-F754-4701-8DB5-9DC91BF40384}" type="pres">
      <dgm:prSet presAssocID="{0CDDBA5E-D3EA-4221-8657-B2B2B89630A5}" presName="FourNodes_4" presStyleLbl="node1" presStyleIdx="3" presStyleCnt="4">
        <dgm:presLayoutVars>
          <dgm:bulletEnabled val="1"/>
        </dgm:presLayoutVars>
      </dgm:prSet>
      <dgm:spPr/>
      <dgm:t>
        <a:bodyPr/>
        <a:lstStyle/>
        <a:p>
          <a:endParaRPr lang="ru-RU"/>
        </a:p>
      </dgm:t>
    </dgm:pt>
    <dgm:pt modelId="{49D4A2B9-A6CD-476B-89C9-D59AC7033CBC}" type="pres">
      <dgm:prSet presAssocID="{0CDDBA5E-D3EA-4221-8657-B2B2B89630A5}" presName="FourConn_1-2" presStyleLbl="fgAccFollowNode1" presStyleIdx="0" presStyleCnt="3">
        <dgm:presLayoutVars>
          <dgm:bulletEnabled val="1"/>
        </dgm:presLayoutVars>
      </dgm:prSet>
      <dgm:spPr/>
      <dgm:t>
        <a:bodyPr/>
        <a:lstStyle/>
        <a:p>
          <a:endParaRPr lang="ru-RU"/>
        </a:p>
      </dgm:t>
    </dgm:pt>
    <dgm:pt modelId="{A182D3BE-FE68-4E19-B00E-7164730D537A}" type="pres">
      <dgm:prSet presAssocID="{0CDDBA5E-D3EA-4221-8657-B2B2B89630A5}" presName="FourConn_2-3" presStyleLbl="fgAccFollowNode1" presStyleIdx="1" presStyleCnt="3">
        <dgm:presLayoutVars>
          <dgm:bulletEnabled val="1"/>
        </dgm:presLayoutVars>
      </dgm:prSet>
      <dgm:spPr/>
      <dgm:t>
        <a:bodyPr/>
        <a:lstStyle/>
        <a:p>
          <a:endParaRPr lang="ru-RU"/>
        </a:p>
      </dgm:t>
    </dgm:pt>
    <dgm:pt modelId="{C5C02BAE-389B-4314-9054-86484B6A566D}" type="pres">
      <dgm:prSet presAssocID="{0CDDBA5E-D3EA-4221-8657-B2B2B89630A5}" presName="FourConn_3-4" presStyleLbl="fgAccFollowNode1" presStyleIdx="2" presStyleCnt="3">
        <dgm:presLayoutVars>
          <dgm:bulletEnabled val="1"/>
        </dgm:presLayoutVars>
      </dgm:prSet>
      <dgm:spPr/>
      <dgm:t>
        <a:bodyPr/>
        <a:lstStyle/>
        <a:p>
          <a:endParaRPr lang="ru-RU"/>
        </a:p>
      </dgm:t>
    </dgm:pt>
    <dgm:pt modelId="{7D63499D-E72E-4DF0-8FA2-1F9A7FC0FE5D}" type="pres">
      <dgm:prSet presAssocID="{0CDDBA5E-D3EA-4221-8657-B2B2B89630A5}" presName="FourNodes_1_text" presStyleLbl="node1" presStyleIdx="3" presStyleCnt="4">
        <dgm:presLayoutVars>
          <dgm:bulletEnabled val="1"/>
        </dgm:presLayoutVars>
      </dgm:prSet>
      <dgm:spPr/>
      <dgm:t>
        <a:bodyPr/>
        <a:lstStyle/>
        <a:p>
          <a:endParaRPr lang="ru-RU"/>
        </a:p>
      </dgm:t>
    </dgm:pt>
    <dgm:pt modelId="{922B7C66-D6FE-4F1F-8C08-AC53CBEE5874}" type="pres">
      <dgm:prSet presAssocID="{0CDDBA5E-D3EA-4221-8657-B2B2B89630A5}" presName="FourNodes_2_text" presStyleLbl="node1" presStyleIdx="3" presStyleCnt="4">
        <dgm:presLayoutVars>
          <dgm:bulletEnabled val="1"/>
        </dgm:presLayoutVars>
      </dgm:prSet>
      <dgm:spPr/>
      <dgm:t>
        <a:bodyPr/>
        <a:lstStyle/>
        <a:p>
          <a:endParaRPr lang="ru-RU"/>
        </a:p>
      </dgm:t>
    </dgm:pt>
    <dgm:pt modelId="{11542A54-717D-4F04-B85A-9892D27FC50C}" type="pres">
      <dgm:prSet presAssocID="{0CDDBA5E-D3EA-4221-8657-B2B2B89630A5}" presName="FourNodes_3_text" presStyleLbl="node1" presStyleIdx="3" presStyleCnt="4">
        <dgm:presLayoutVars>
          <dgm:bulletEnabled val="1"/>
        </dgm:presLayoutVars>
      </dgm:prSet>
      <dgm:spPr/>
      <dgm:t>
        <a:bodyPr/>
        <a:lstStyle/>
        <a:p>
          <a:endParaRPr lang="ru-RU"/>
        </a:p>
      </dgm:t>
    </dgm:pt>
    <dgm:pt modelId="{F176C956-513A-4ECE-B58C-770B782F2151}" type="pres">
      <dgm:prSet presAssocID="{0CDDBA5E-D3EA-4221-8657-B2B2B89630A5}" presName="FourNodes_4_text" presStyleLbl="node1" presStyleIdx="3" presStyleCnt="4">
        <dgm:presLayoutVars>
          <dgm:bulletEnabled val="1"/>
        </dgm:presLayoutVars>
      </dgm:prSet>
      <dgm:spPr/>
      <dgm:t>
        <a:bodyPr/>
        <a:lstStyle/>
        <a:p>
          <a:endParaRPr lang="ru-RU"/>
        </a:p>
      </dgm:t>
    </dgm:pt>
  </dgm:ptLst>
  <dgm:cxnLst>
    <dgm:cxn modelId="{76D1319E-DE50-41BE-873C-C796FD8C7A55}" type="presOf" srcId="{D17D6408-149E-4640-BEDE-2ECD878DDBE9}" destId="{77F2D1F5-F754-4701-8DB5-9DC91BF40384}" srcOrd="0" destOrd="0" presId="urn:microsoft.com/office/officeart/2005/8/layout/vProcess5"/>
    <dgm:cxn modelId="{A152B534-6258-422A-A002-B3BB8D1C1DB8}" type="presOf" srcId="{010A46F2-D7FD-44F7-BAA4-96CE449FD159}" destId="{49D4A2B9-A6CD-476B-89C9-D59AC7033CBC}" srcOrd="0" destOrd="0" presId="urn:microsoft.com/office/officeart/2005/8/layout/vProcess5"/>
    <dgm:cxn modelId="{116A6C44-DD4F-410A-9E37-519CACC6EC1B}" type="presOf" srcId="{64FBF592-7C65-4A4D-A0BD-E76917CFC3F3}" destId="{A182D3BE-FE68-4E19-B00E-7164730D537A}" srcOrd="0" destOrd="0" presId="urn:microsoft.com/office/officeart/2005/8/layout/vProcess5"/>
    <dgm:cxn modelId="{EFBB6AFB-199F-4E81-9E04-83C1282A9A24}" type="presOf" srcId="{BA4E192D-26A5-446E-8C56-F795BE1C170E}" destId="{6117E3FD-0F31-4BCA-BB38-ADF28FC044D7}" srcOrd="0" destOrd="0" presId="urn:microsoft.com/office/officeart/2005/8/layout/vProcess5"/>
    <dgm:cxn modelId="{4405D3F8-34F4-4268-936C-ABBC09A0D47E}" type="presOf" srcId="{BA4E192D-26A5-446E-8C56-F795BE1C170E}" destId="{11542A54-717D-4F04-B85A-9892D27FC50C}" srcOrd="1" destOrd="0" presId="urn:microsoft.com/office/officeart/2005/8/layout/vProcess5"/>
    <dgm:cxn modelId="{021E9C4F-060A-4507-956C-98C028C2BC94}" type="presOf" srcId="{4452A197-034D-443A-9264-220A2DE39261}" destId="{892FF278-0CAB-4BEB-B902-FBBD5634749F}" srcOrd="0" destOrd="0" presId="urn:microsoft.com/office/officeart/2005/8/layout/vProcess5"/>
    <dgm:cxn modelId="{2A75B7E8-EEE5-438D-A7A4-0105A6A7BF61}" type="presOf" srcId="{0CDDBA5E-D3EA-4221-8657-B2B2B89630A5}" destId="{A1184A9A-D2CA-4F4B-99EA-C5A653988AEA}" srcOrd="0" destOrd="0" presId="urn:microsoft.com/office/officeart/2005/8/layout/vProcess5"/>
    <dgm:cxn modelId="{32C1406E-4733-4A85-BB78-AD34B21B6A1C}" type="presOf" srcId="{23D82352-CF6A-401A-9745-A902BEA786CA}" destId="{C5C02BAE-389B-4314-9054-86484B6A566D}" srcOrd="0" destOrd="0" presId="urn:microsoft.com/office/officeart/2005/8/layout/vProcess5"/>
    <dgm:cxn modelId="{BC513F7A-59C4-4E45-BF78-3D81D5DD741B}" type="presOf" srcId="{98E8C0F6-EAD3-42AA-A3D7-269AA6A671DC}" destId="{7D63499D-E72E-4DF0-8FA2-1F9A7FC0FE5D}" srcOrd="1" destOrd="0" presId="urn:microsoft.com/office/officeart/2005/8/layout/vProcess5"/>
    <dgm:cxn modelId="{340E9EAA-3AE8-41CE-9ED0-BA55356D44E7}" srcId="{0CDDBA5E-D3EA-4221-8657-B2B2B89630A5}" destId="{BA4E192D-26A5-446E-8C56-F795BE1C170E}" srcOrd="2" destOrd="0" parTransId="{DC7CE936-CFD4-41AC-8E97-C8F47ABA6E43}" sibTransId="{23D82352-CF6A-401A-9745-A902BEA786CA}"/>
    <dgm:cxn modelId="{039DE31D-B943-4E0C-80D2-66D3C3F5204D}" srcId="{0CDDBA5E-D3EA-4221-8657-B2B2B89630A5}" destId="{4452A197-034D-443A-9264-220A2DE39261}" srcOrd="1" destOrd="0" parTransId="{FEB2F788-2217-4C27-837F-612DF02428F8}" sibTransId="{64FBF592-7C65-4A4D-A0BD-E76917CFC3F3}"/>
    <dgm:cxn modelId="{79B3D556-DB0B-4806-A764-8EFEAC1EF21F}" srcId="{0CDDBA5E-D3EA-4221-8657-B2B2B89630A5}" destId="{D17D6408-149E-4640-BEDE-2ECD878DDBE9}" srcOrd="3" destOrd="0" parTransId="{3A3E8FD0-D66A-4FD8-BE39-F6F5B68D30D5}" sibTransId="{AB29DCE0-1E7C-4093-92F6-EDAA52ED1027}"/>
    <dgm:cxn modelId="{64DE11CB-2766-489A-AE30-27D051A4680F}" type="presOf" srcId="{D17D6408-149E-4640-BEDE-2ECD878DDBE9}" destId="{F176C956-513A-4ECE-B58C-770B782F2151}" srcOrd="1" destOrd="0" presId="urn:microsoft.com/office/officeart/2005/8/layout/vProcess5"/>
    <dgm:cxn modelId="{BF46C5EE-1096-4601-BF73-AF31069CEC5B}" srcId="{0CDDBA5E-D3EA-4221-8657-B2B2B89630A5}" destId="{98E8C0F6-EAD3-42AA-A3D7-269AA6A671DC}" srcOrd="0" destOrd="0" parTransId="{BCBDBD54-F312-4A6D-BDC8-5E98D83ED033}" sibTransId="{010A46F2-D7FD-44F7-BAA4-96CE449FD159}"/>
    <dgm:cxn modelId="{14DF1A55-99D7-4D33-A9E7-EB13B5EC5ADF}" type="presOf" srcId="{98E8C0F6-EAD3-42AA-A3D7-269AA6A671DC}" destId="{B96AD287-59E2-41A4-B95A-030B23A55C12}" srcOrd="0" destOrd="0" presId="urn:microsoft.com/office/officeart/2005/8/layout/vProcess5"/>
    <dgm:cxn modelId="{A02D7AF4-A20D-4503-961F-5AB8E7EFB1AC}" type="presOf" srcId="{4452A197-034D-443A-9264-220A2DE39261}" destId="{922B7C66-D6FE-4F1F-8C08-AC53CBEE5874}" srcOrd="1" destOrd="0" presId="urn:microsoft.com/office/officeart/2005/8/layout/vProcess5"/>
    <dgm:cxn modelId="{B5629BAA-2B05-420E-8D52-1FC2057FEDD4}" type="presParOf" srcId="{A1184A9A-D2CA-4F4B-99EA-C5A653988AEA}" destId="{A5F027B3-C05A-467F-A5CB-729D5C9CF2AC}" srcOrd="0" destOrd="0" presId="urn:microsoft.com/office/officeart/2005/8/layout/vProcess5"/>
    <dgm:cxn modelId="{381AB3D1-C24B-4237-9756-962AF4816E50}" type="presParOf" srcId="{A1184A9A-D2CA-4F4B-99EA-C5A653988AEA}" destId="{B96AD287-59E2-41A4-B95A-030B23A55C12}" srcOrd="1" destOrd="0" presId="urn:microsoft.com/office/officeart/2005/8/layout/vProcess5"/>
    <dgm:cxn modelId="{36C74897-8BD3-41E5-B091-64AECA318D91}" type="presParOf" srcId="{A1184A9A-D2CA-4F4B-99EA-C5A653988AEA}" destId="{892FF278-0CAB-4BEB-B902-FBBD5634749F}" srcOrd="2" destOrd="0" presId="urn:microsoft.com/office/officeart/2005/8/layout/vProcess5"/>
    <dgm:cxn modelId="{ADF73C70-F07A-40A1-B2C0-665E29DAFC53}" type="presParOf" srcId="{A1184A9A-D2CA-4F4B-99EA-C5A653988AEA}" destId="{6117E3FD-0F31-4BCA-BB38-ADF28FC044D7}" srcOrd="3" destOrd="0" presId="urn:microsoft.com/office/officeart/2005/8/layout/vProcess5"/>
    <dgm:cxn modelId="{A156C21E-2EC5-4795-816A-B13DF18726F3}" type="presParOf" srcId="{A1184A9A-D2CA-4F4B-99EA-C5A653988AEA}" destId="{77F2D1F5-F754-4701-8DB5-9DC91BF40384}" srcOrd="4" destOrd="0" presId="urn:microsoft.com/office/officeart/2005/8/layout/vProcess5"/>
    <dgm:cxn modelId="{B300572A-78D8-4989-B8C9-3EB8E1A6E0B2}" type="presParOf" srcId="{A1184A9A-D2CA-4F4B-99EA-C5A653988AEA}" destId="{49D4A2B9-A6CD-476B-89C9-D59AC7033CBC}" srcOrd="5" destOrd="0" presId="urn:microsoft.com/office/officeart/2005/8/layout/vProcess5"/>
    <dgm:cxn modelId="{8ADD54FB-1968-42E8-ADCC-610841B1E2A7}" type="presParOf" srcId="{A1184A9A-D2CA-4F4B-99EA-C5A653988AEA}" destId="{A182D3BE-FE68-4E19-B00E-7164730D537A}" srcOrd="6" destOrd="0" presId="urn:microsoft.com/office/officeart/2005/8/layout/vProcess5"/>
    <dgm:cxn modelId="{0B9EEAF0-8228-4395-8789-A6552865F59A}" type="presParOf" srcId="{A1184A9A-D2CA-4F4B-99EA-C5A653988AEA}" destId="{C5C02BAE-389B-4314-9054-86484B6A566D}" srcOrd="7" destOrd="0" presId="urn:microsoft.com/office/officeart/2005/8/layout/vProcess5"/>
    <dgm:cxn modelId="{EEA34CB0-159D-4EF8-9216-3008E9F680E5}" type="presParOf" srcId="{A1184A9A-D2CA-4F4B-99EA-C5A653988AEA}" destId="{7D63499D-E72E-4DF0-8FA2-1F9A7FC0FE5D}" srcOrd="8" destOrd="0" presId="urn:microsoft.com/office/officeart/2005/8/layout/vProcess5"/>
    <dgm:cxn modelId="{BAF2A8A4-5344-4A98-AFFF-39B2B4E9443E}" type="presParOf" srcId="{A1184A9A-D2CA-4F4B-99EA-C5A653988AEA}" destId="{922B7C66-D6FE-4F1F-8C08-AC53CBEE5874}" srcOrd="9" destOrd="0" presId="urn:microsoft.com/office/officeart/2005/8/layout/vProcess5"/>
    <dgm:cxn modelId="{20FD8E09-E7AA-45E5-B52E-47AAF03CCD09}" type="presParOf" srcId="{A1184A9A-D2CA-4F4B-99EA-C5A653988AEA}" destId="{11542A54-717D-4F04-B85A-9892D27FC50C}" srcOrd="10" destOrd="0" presId="urn:microsoft.com/office/officeart/2005/8/layout/vProcess5"/>
    <dgm:cxn modelId="{251AEC9C-A1E1-4F5E-A025-1B5DCD8AB2BB}" type="presParOf" srcId="{A1184A9A-D2CA-4F4B-99EA-C5A653988AEA}" destId="{F176C956-513A-4ECE-B58C-770B782F215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997BC6-63C2-4AC4-A54E-0FCDBF1FFC39}" type="doc">
      <dgm:prSet loTypeId="urn:microsoft.com/office/officeart/2008/layout/VerticalCurvedList" loCatId="list" qsTypeId="urn:microsoft.com/office/officeart/2005/8/quickstyle/simple3" qsCatId="simple" csTypeId="urn:microsoft.com/office/officeart/2005/8/colors/accent0_1" csCatId="mainScheme" phldr="1"/>
      <dgm:spPr/>
      <dgm:t>
        <a:bodyPr/>
        <a:lstStyle/>
        <a:p>
          <a:endParaRPr lang="ru-RU"/>
        </a:p>
      </dgm:t>
    </dgm:pt>
    <dgm:pt modelId="{FD571534-54C9-4FD4-8CBB-CD050F49BD97}">
      <dgm:prSet phldrT="[Текст]"/>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dirty="0" smtClean="0">
              <a:latin typeface="Arial" panose="020B0604020202020204" pitchFamily="34" charset="0"/>
              <a:cs typeface="Arial" panose="020B0604020202020204" pitchFamily="34" charset="0"/>
            </a:rPr>
            <a:t>общий объем учебной нагрузки</a:t>
          </a:r>
        </a:p>
        <a:p>
          <a:pPr algn="just" defTabSz="1866900">
            <a:lnSpc>
              <a:spcPct val="90000"/>
            </a:lnSpc>
            <a:spcBef>
              <a:spcPct val="0"/>
            </a:spcBef>
            <a:spcAft>
              <a:spcPct val="35000"/>
            </a:spcAft>
          </a:pPr>
          <a:endParaRPr lang="ru-RU" dirty="0"/>
        </a:p>
      </dgm:t>
    </dgm:pt>
    <dgm:pt modelId="{66680B4A-F0F6-48DF-ABC1-8C30FEBE641F}" type="parTrans" cxnId="{521FDD84-74F3-4CD7-A887-98AFB89FD71F}">
      <dgm:prSet/>
      <dgm:spPr/>
      <dgm:t>
        <a:bodyPr/>
        <a:lstStyle/>
        <a:p>
          <a:pPr algn="just"/>
          <a:endParaRPr lang="ru-RU"/>
        </a:p>
      </dgm:t>
    </dgm:pt>
    <dgm:pt modelId="{6FC0C60F-FC60-43A0-9637-6D86185856D9}" type="sibTrans" cxnId="{521FDD84-74F3-4CD7-A887-98AFB89FD71F}">
      <dgm:prSet/>
      <dgm:spPr/>
      <dgm:t>
        <a:bodyPr/>
        <a:lstStyle/>
        <a:p>
          <a:pPr algn="just"/>
          <a:endParaRPr lang="ru-RU"/>
        </a:p>
      </dgm:t>
    </dgm:pt>
    <dgm:pt modelId="{2E7DBE30-1190-4178-9D3C-04A3E943CE2B}">
      <dgm:prSet phldrT="[Текст]"/>
      <dgm:spPr/>
      <dgm:t>
        <a:bodyPr/>
        <a:lstStyle/>
        <a:p>
          <a:pPr algn="just"/>
          <a:r>
            <a:rPr lang="ru-RU" dirty="0" smtClean="0">
              <a:latin typeface="Arial" panose="020B0604020202020204" pitchFamily="34" charset="0"/>
              <a:cs typeface="Arial" panose="020B0604020202020204" pitchFamily="34" charset="0"/>
            </a:rPr>
            <a:t>название и структуру образовательный областей</a:t>
          </a:r>
          <a:endParaRPr lang="ru-RU" dirty="0"/>
        </a:p>
      </dgm:t>
    </dgm:pt>
    <dgm:pt modelId="{F98C8015-DE7D-41FE-9542-9A2CB57DBF07}" type="parTrans" cxnId="{970D4CA1-653C-4172-A0CC-38FBA227E8D1}">
      <dgm:prSet/>
      <dgm:spPr/>
      <dgm:t>
        <a:bodyPr/>
        <a:lstStyle/>
        <a:p>
          <a:pPr algn="just"/>
          <a:endParaRPr lang="ru-RU"/>
        </a:p>
      </dgm:t>
    </dgm:pt>
    <dgm:pt modelId="{83499929-330A-4EB5-933C-2D14668DE90F}" type="sibTrans" cxnId="{970D4CA1-653C-4172-A0CC-38FBA227E8D1}">
      <dgm:prSet/>
      <dgm:spPr/>
      <dgm:t>
        <a:bodyPr/>
        <a:lstStyle/>
        <a:p>
          <a:pPr algn="just"/>
          <a:endParaRPr lang="ru-RU"/>
        </a:p>
      </dgm:t>
    </dgm:pt>
    <dgm:pt modelId="{C7AB0DEC-0236-4889-9F19-5BE493B1EAA0}">
      <dgm:prSet phldrT="[Текст]"/>
      <dgm:spPr/>
      <dgm:t>
        <a:bodyPr/>
        <a:lstStyle/>
        <a:p>
          <a:pPr algn="just"/>
          <a:r>
            <a:rPr lang="ru-RU" dirty="0" smtClean="0">
              <a:latin typeface="Arial" panose="020B0604020202020204" pitchFamily="34" charset="0"/>
              <a:cs typeface="Arial" panose="020B0604020202020204" pitchFamily="34" charset="0"/>
            </a:rPr>
            <a:t>максимальный объем(аудиторной) классной нагрузки</a:t>
          </a:r>
          <a:endParaRPr lang="ru-RU" dirty="0"/>
        </a:p>
      </dgm:t>
    </dgm:pt>
    <dgm:pt modelId="{3B04715D-027E-42D4-ADE5-322A897E3078}" type="parTrans" cxnId="{EA5FC165-4E32-483F-B222-3900D5612AD2}">
      <dgm:prSet/>
      <dgm:spPr/>
      <dgm:t>
        <a:bodyPr/>
        <a:lstStyle/>
        <a:p>
          <a:pPr algn="just"/>
          <a:endParaRPr lang="ru-RU"/>
        </a:p>
      </dgm:t>
    </dgm:pt>
    <dgm:pt modelId="{01B0331F-0D89-48BE-89A0-0A8B44354218}" type="sibTrans" cxnId="{EA5FC165-4E32-483F-B222-3900D5612AD2}">
      <dgm:prSet/>
      <dgm:spPr/>
      <dgm:t>
        <a:bodyPr/>
        <a:lstStyle/>
        <a:p>
          <a:pPr algn="just"/>
          <a:endParaRPr lang="ru-RU"/>
        </a:p>
      </dgm:t>
    </dgm:pt>
    <dgm:pt modelId="{B732BB1C-A792-4C83-BF7B-27D0C6E10D3C}">
      <dgm:prSet phldrT="[Текст]"/>
      <dgm:spPr/>
      <dgm:t>
        <a:bodyPr/>
        <a:lstStyle/>
        <a:p>
          <a:pPr algn="just"/>
          <a:r>
            <a:rPr lang="ru-RU" dirty="0" smtClean="0">
              <a:latin typeface="Arial" panose="020B0604020202020204" pitchFamily="34" charset="0"/>
              <a:cs typeface="Arial" panose="020B0604020202020204" pitchFamily="34" charset="0"/>
            </a:rPr>
            <a:t>учебное время, отводимое на освоение каждой предметной области</a:t>
          </a:r>
          <a:endParaRPr lang="ru-RU" dirty="0"/>
        </a:p>
      </dgm:t>
    </dgm:pt>
    <dgm:pt modelId="{C54238E3-701A-4FF8-A348-D0837DDB5518}" type="parTrans" cxnId="{E23F72C3-D6F2-4F99-9412-F76B00DC1B8D}">
      <dgm:prSet/>
      <dgm:spPr/>
      <dgm:t>
        <a:bodyPr/>
        <a:lstStyle/>
        <a:p>
          <a:pPr algn="just"/>
          <a:endParaRPr lang="ru-RU"/>
        </a:p>
      </dgm:t>
    </dgm:pt>
    <dgm:pt modelId="{3987018A-6C61-4A3D-8185-D9AD550D3FE0}" type="sibTrans" cxnId="{E23F72C3-D6F2-4F99-9412-F76B00DC1B8D}">
      <dgm:prSet/>
      <dgm:spPr/>
      <dgm:t>
        <a:bodyPr/>
        <a:lstStyle/>
        <a:p>
          <a:pPr algn="just"/>
          <a:endParaRPr lang="ru-RU"/>
        </a:p>
      </dgm:t>
    </dgm:pt>
    <dgm:pt modelId="{B886AC39-6896-4688-A656-3BEA52C4A78A}">
      <dgm:prSet phldrT="[Текст]"/>
      <dgm:spPr/>
      <dgm:t>
        <a:bodyPr/>
        <a:lstStyle/>
        <a:p>
          <a:pPr algn="just"/>
          <a:r>
            <a:rPr lang="ru-RU" dirty="0" smtClean="0">
              <a:latin typeface="Arial" panose="020B0604020202020204" pitchFamily="34" charset="0"/>
              <a:cs typeface="Arial" panose="020B0604020202020204" pitchFamily="34" charset="0"/>
            </a:rPr>
            <a:t>формы промежуточной аттестации</a:t>
          </a:r>
          <a:endParaRPr lang="ru-RU" dirty="0"/>
        </a:p>
      </dgm:t>
    </dgm:pt>
    <dgm:pt modelId="{73866AC9-325E-42E2-933B-38361FC7F5A7}" type="parTrans" cxnId="{855A167E-ADCA-48B6-A021-208A5988BE67}">
      <dgm:prSet/>
      <dgm:spPr/>
      <dgm:t>
        <a:bodyPr/>
        <a:lstStyle/>
        <a:p>
          <a:pPr algn="just"/>
          <a:endParaRPr lang="ru-RU"/>
        </a:p>
      </dgm:t>
    </dgm:pt>
    <dgm:pt modelId="{1970B56F-C3BE-40A8-A67B-51CADD96F884}" type="sibTrans" cxnId="{855A167E-ADCA-48B6-A021-208A5988BE67}">
      <dgm:prSet/>
      <dgm:spPr/>
      <dgm:t>
        <a:bodyPr/>
        <a:lstStyle/>
        <a:p>
          <a:pPr algn="just"/>
          <a:endParaRPr lang="ru-RU"/>
        </a:p>
      </dgm:t>
    </dgm:pt>
    <dgm:pt modelId="{3094E5AF-4574-4125-9B75-D85EEFB5220B}" type="pres">
      <dgm:prSet presAssocID="{2B997BC6-63C2-4AC4-A54E-0FCDBF1FFC39}" presName="Name0" presStyleCnt="0">
        <dgm:presLayoutVars>
          <dgm:chMax val="7"/>
          <dgm:chPref val="7"/>
          <dgm:dir/>
        </dgm:presLayoutVars>
      </dgm:prSet>
      <dgm:spPr/>
      <dgm:t>
        <a:bodyPr/>
        <a:lstStyle/>
        <a:p>
          <a:endParaRPr lang="ru-RU"/>
        </a:p>
      </dgm:t>
    </dgm:pt>
    <dgm:pt modelId="{28AD4C56-5B33-45C0-BA49-5CEC8F78802F}" type="pres">
      <dgm:prSet presAssocID="{2B997BC6-63C2-4AC4-A54E-0FCDBF1FFC39}" presName="Name1" presStyleCnt="0"/>
      <dgm:spPr/>
      <dgm:t>
        <a:bodyPr/>
        <a:lstStyle/>
        <a:p>
          <a:endParaRPr lang="ru-RU"/>
        </a:p>
      </dgm:t>
    </dgm:pt>
    <dgm:pt modelId="{AFE29817-8037-402D-82E6-937FF812D478}" type="pres">
      <dgm:prSet presAssocID="{2B997BC6-63C2-4AC4-A54E-0FCDBF1FFC39}" presName="cycle" presStyleCnt="0"/>
      <dgm:spPr/>
      <dgm:t>
        <a:bodyPr/>
        <a:lstStyle/>
        <a:p>
          <a:endParaRPr lang="ru-RU"/>
        </a:p>
      </dgm:t>
    </dgm:pt>
    <dgm:pt modelId="{AC643F2B-ABE1-46B5-AAEA-9557D7A19257}" type="pres">
      <dgm:prSet presAssocID="{2B997BC6-63C2-4AC4-A54E-0FCDBF1FFC39}" presName="srcNode" presStyleLbl="node1" presStyleIdx="0" presStyleCnt="5"/>
      <dgm:spPr/>
      <dgm:t>
        <a:bodyPr/>
        <a:lstStyle/>
        <a:p>
          <a:endParaRPr lang="ru-RU"/>
        </a:p>
      </dgm:t>
    </dgm:pt>
    <dgm:pt modelId="{4578535D-DB02-4DAD-8F25-7A9918619C83}" type="pres">
      <dgm:prSet presAssocID="{2B997BC6-63C2-4AC4-A54E-0FCDBF1FFC39}" presName="conn" presStyleLbl="parChTrans1D2" presStyleIdx="0" presStyleCnt="1"/>
      <dgm:spPr/>
      <dgm:t>
        <a:bodyPr/>
        <a:lstStyle/>
        <a:p>
          <a:endParaRPr lang="ru-RU"/>
        </a:p>
      </dgm:t>
    </dgm:pt>
    <dgm:pt modelId="{DF4DD3B1-9B31-430E-B4EE-18B1636B6C4F}" type="pres">
      <dgm:prSet presAssocID="{2B997BC6-63C2-4AC4-A54E-0FCDBF1FFC39}" presName="extraNode" presStyleLbl="node1" presStyleIdx="0" presStyleCnt="5"/>
      <dgm:spPr/>
      <dgm:t>
        <a:bodyPr/>
        <a:lstStyle/>
        <a:p>
          <a:endParaRPr lang="ru-RU"/>
        </a:p>
      </dgm:t>
    </dgm:pt>
    <dgm:pt modelId="{7F4736E1-C716-462A-AC65-56871E2D61D8}" type="pres">
      <dgm:prSet presAssocID="{2B997BC6-63C2-4AC4-A54E-0FCDBF1FFC39}" presName="dstNode" presStyleLbl="node1" presStyleIdx="0" presStyleCnt="5"/>
      <dgm:spPr/>
      <dgm:t>
        <a:bodyPr/>
        <a:lstStyle/>
        <a:p>
          <a:endParaRPr lang="ru-RU"/>
        </a:p>
      </dgm:t>
    </dgm:pt>
    <dgm:pt modelId="{A5103BE2-2A47-4A62-A0F6-43B137380FD3}" type="pres">
      <dgm:prSet presAssocID="{FD571534-54C9-4FD4-8CBB-CD050F49BD97}" presName="text_1" presStyleLbl="node1" presStyleIdx="0" presStyleCnt="5">
        <dgm:presLayoutVars>
          <dgm:bulletEnabled val="1"/>
        </dgm:presLayoutVars>
      </dgm:prSet>
      <dgm:spPr/>
      <dgm:t>
        <a:bodyPr/>
        <a:lstStyle/>
        <a:p>
          <a:endParaRPr lang="ru-RU"/>
        </a:p>
      </dgm:t>
    </dgm:pt>
    <dgm:pt modelId="{2204B72B-A84B-440D-8432-E9698979BD4D}" type="pres">
      <dgm:prSet presAssocID="{FD571534-54C9-4FD4-8CBB-CD050F49BD97}" presName="accent_1" presStyleCnt="0"/>
      <dgm:spPr/>
      <dgm:t>
        <a:bodyPr/>
        <a:lstStyle/>
        <a:p>
          <a:endParaRPr lang="ru-RU"/>
        </a:p>
      </dgm:t>
    </dgm:pt>
    <dgm:pt modelId="{91B3DB75-B921-4096-ADC7-666FC08C32D1}" type="pres">
      <dgm:prSet presAssocID="{FD571534-54C9-4FD4-8CBB-CD050F49BD97}" presName="accentRepeatNode" presStyleLbl="solidFgAcc1" presStyleIdx="0" presStyleCnt="5"/>
      <dgm:spPr/>
      <dgm:t>
        <a:bodyPr/>
        <a:lstStyle/>
        <a:p>
          <a:endParaRPr lang="ru-RU"/>
        </a:p>
      </dgm:t>
    </dgm:pt>
    <dgm:pt modelId="{99DAF858-8FC0-41F7-878F-3DB15288A982}" type="pres">
      <dgm:prSet presAssocID="{2E7DBE30-1190-4178-9D3C-04A3E943CE2B}" presName="text_2" presStyleLbl="node1" presStyleIdx="1" presStyleCnt="5">
        <dgm:presLayoutVars>
          <dgm:bulletEnabled val="1"/>
        </dgm:presLayoutVars>
      </dgm:prSet>
      <dgm:spPr/>
      <dgm:t>
        <a:bodyPr/>
        <a:lstStyle/>
        <a:p>
          <a:endParaRPr lang="ru-RU"/>
        </a:p>
      </dgm:t>
    </dgm:pt>
    <dgm:pt modelId="{B72CAEA9-7D89-4C64-8FB7-AA97A13106F0}" type="pres">
      <dgm:prSet presAssocID="{2E7DBE30-1190-4178-9D3C-04A3E943CE2B}" presName="accent_2" presStyleCnt="0"/>
      <dgm:spPr/>
      <dgm:t>
        <a:bodyPr/>
        <a:lstStyle/>
        <a:p>
          <a:endParaRPr lang="ru-RU"/>
        </a:p>
      </dgm:t>
    </dgm:pt>
    <dgm:pt modelId="{DD6C7078-968D-4F25-A210-6BBCFB98872A}" type="pres">
      <dgm:prSet presAssocID="{2E7DBE30-1190-4178-9D3C-04A3E943CE2B}" presName="accentRepeatNode" presStyleLbl="solidFgAcc1" presStyleIdx="1" presStyleCnt="5"/>
      <dgm:spPr/>
      <dgm:t>
        <a:bodyPr/>
        <a:lstStyle/>
        <a:p>
          <a:endParaRPr lang="ru-RU"/>
        </a:p>
      </dgm:t>
    </dgm:pt>
    <dgm:pt modelId="{051575A6-1A27-4B3A-84A3-223F034E9D34}" type="pres">
      <dgm:prSet presAssocID="{C7AB0DEC-0236-4889-9F19-5BE493B1EAA0}" presName="text_3" presStyleLbl="node1" presStyleIdx="2" presStyleCnt="5">
        <dgm:presLayoutVars>
          <dgm:bulletEnabled val="1"/>
        </dgm:presLayoutVars>
      </dgm:prSet>
      <dgm:spPr/>
      <dgm:t>
        <a:bodyPr/>
        <a:lstStyle/>
        <a:p>
          <a:endParaRPr lang="ru-RU"/>
        </a:p>
      </dgm:t>
    </dgm:pt>
    <dgm:pt modelId="{9041B4D6-553E-43B4-A433-568C2378D7C3}" type="pres">
      <dgm:prSet presAssocID="{C7AB0DEC-0236-4889-9F19-5BE493B1EAA0}" presName="accent_3" presStyleCnt="0"/>
      <dgm:spPr/>
      <dgm:t>
        <a:bodyPr/>
        <a:lstStyle/>
        <a:p>
          <a:endParaRPr lang="ru-RU"/>
        </a:p>
      </dgm:t>
    </dgm:pt>
    <dgm:pt modelId="{7D328262-81D6-4470-AD00-8580DC11BD13}" type="pres">
      <dgm:prSet presAssocID="{C7AB0DEC-0236-4889-9F19-5BE493B1EAA0}" presName="accentRepeatNode" presStyleLbl="solidFgAcc1" presStyleIdx="2" presStyleCnt="5"/>
      <dgm:spPr/>
      <dgm:t>
        <a:bodyPr/>
        <a:lstStyle/>
        <a:p>
          <a:endParaRPr lang="ru-RU"/>
        </a:p>
      </dgm:t>
    </dgm:pt>
    <dgm:pt modelId="{E0BB66F8-8DD6-4F47-B703-D7BCD505D7E8}" type="pres">
      <dgm:prSet presAssocID="{B732BB1C-A792-4C83-BF7B-27D0C6E10D3C}" presName="text_4" presStyleLbl="node1" presStyleIdx="3" presStyleCnt="5">
        <dgm:presLayoutVars>
          <dgm:bulletEnabled val="1"/>
        </dgm:presLayoutVars>
      </dgm:prSet>
      <dgm:spPr/>
      <dgm:t>
        <a:bodyPr/>
        <a:lstStyle/>
        <a:p>
          <a:endParaRPr lang="ru-RU"/>
        </a:p>
      </dgm:t>
    </dgm:pt>
    <dgm:pt modelId="{825421DE-1247-4A8B-B751-72E2108EB86B}" type="pres">
      <dgm:prSet presAssocID="{B732BB1C-A792-4C83-BF7B-27D0C6E10D3C}" presName="accent_4" presStyleCnt="0"/>
      <dgm:spPr/>
      <dgm:t>
        <a:bodyPr/>
        <a:lstStyle/>
        <a:p>
          <a:endParaRPr lang="ru-RU"/>
        </a:p>
      </dgm:t>
    </dgm:pt>
    <dgm:pt modelId="{E2736042-D19D-4665-A0AC-A39EA4597204}" type="pres">
      <dgm:prSet presAssocID="{B732BB1C-A792-4C83-BF7B-27D0C6E10D3C}" presName="accentRepeatNode" presStyleLbl="solidFgAcc1" presStyleIdx="3" presStyleCnt="5"/>
      <dgm:spPr/>
      <dgm:t>
        <a:bodyPr/>
        <a:lstStyle/>
        <a:p>
          <a:endParaRPr lang="ru-RU"/>
        </a:p>
      </dgm:t>
    </dgm:pt>
    <dgm:pt modelId="{8ECBD704-E4E2-4A1E-BAAC-EFBA4A62C550}" type="pres">
      <dgm:prSet presAssocID="{B886AC39-6896-4688-A656-3BEA52C4A78A}" presName="text_5" presStyleLbl="node1" presStyleIdx="4" presStyleCnt="5">
        <dgm:presLayoutVars>
          <dgm:bulletEnabled val="1"/>
        </dgm:presLayoutVars>
      </dgm:prSet>
      <dgm:spPr/>
      <dgm:t>
        <a:bodyPr/>
        <a:lstStyle/>
        <a:p>
          <a:endParaRPr lang="ru-RU"/>
        </a:p>
      </dgm:t>
    </dgm:pt>
    <dgm:pt modelId="{7968CC0C-0D6D-49B7-851E-6AA514DF7918}" type="pres">
      <dgm:prSet presAssocID="{B886AC39-6896-4688-A656-3BEA52C4A78A}" presName="accent_5" presStyleCnt="0"/>
      <dgm:spPr/>
      <dgm:t>
        <a:bodyPr/>
        <a:lstStyle/>
        <a:p>
          <a:endParaRPr lang="ru-RU"/>
        </a:p>
      </dgm:t>
    </dgm:pt>
    <dgm:pt modelId="{CB881693-2882-4BA4-89E1-5E55A5BB7CB8}" type="pres">
      <dgm:prSet presAssocID="{B886AC39-6896-4688-A656-3BEA52C4A78A}" presName="accentRepeatNode" presStyleLbl="solidFgAcc1" presStyleIdx="4" presStyleCnt="5"/>
      <dgm:spPr/>
      <dgm:t>
        <a:bodyPr/>
        <a:lstStyle/>
        <a:p>
          <a:endParaRPr lang="ru-RU"/>
        </a:p>
      </dgm:t>
    </dgm:pt>
  </dgm:ptLst>
  <dgm:cxnLst>
    <dgm:cxn modelId="{E23F72C3-D6F2-4F99-9412-F76B00DC1B8D}" srcId="{2B997BC6-63C2-4AC4-A54E-0FCDBF1FFC39}" destId="{B732BB1C-A792-4C83-BF7B-27D0C6E10D3C}" srcOrd="3" destOrd="0" parTransId="{C54238E3-701A-4FF8-A348-D0837DDB5518}" sibTransId="{3987018A-6C61-4A3D-8185-D9AD550D3FE0}"/>
    <dgm:cxn modelId="{87015866-A69C-428F-B667-C4D5E4C9CC46}" type="presOf" srcId="{C7AB0DEC-0236-4889-9F19-5BE493B1EAA0}" destId="{051575A6-1A27-4B3A-84A3-223F034E9D34}" srcOrd="0" destOrd="0" presId="urn:microsoft.com/office/officeart/2008/layout/VerticalCurvedList"/>
    <dgm:cxn modelId="{970D4CA1-653C-4172-A0CC-38FBA227E8D1}" srcId="{2B997BC6-63C2-4AC4-A54E-0FCDBF1FFC39}" destId="{2E7DBE30-1190-4178-9D3C-04A3E943CE2B}" srcOrd="1" destOrd="0" parTransId="{F98C8015-DE7D-41FE-9542-9A2CB57DBF07}" sibTransId="{83499929-330A-4EB5-933C-2D14668DE90F}"/>
    <dgm:cxn modelId="{521FDD84-74F3-4CD7-A887-98AFB89FD71F}" srcId="{2B997BC6-63C2-4AC4-A54E-0FCDBF1FFC39}" destId="{FD571534-54C9-4FD4-8CBB-CD050F49BD97}" srcOrd="0" destOrd="0" parTransId="{66680B4A-F0F6-48DF-ABC1-8C30FEBE641F}" sibTransId="{6FC0C60F-FC60-43A0-9637-6D86185856D9}"/>
    <dgm:cxn modelId="{E077C058-04B5-4C8B-A9A5-229E901F98F6}" type="presOf" srcId="{B732BB1C-A792-4C83-BF7B-27D0C6E10D3C}" destId="{E0BB66F8-8DD6-4F47-B703-D7BCD505D7E8}" srcOrd="0" destOrd="0" presId="urn:microsoft.com/office/officeart/2008/layout/VerticalCurvedList"/>
    <dgm:cxn modelId="{855A167E-ADCA-48B6-A021-208A5988BE67}" srcId="{2B997BC6-63C2-4AC4-A54E-0FCDBF1FFC39}" destId="{B886AC39-6896-4688-A656-3BEA52C4A78A}" srcOrd="4" destOrd="0" parTransId="{73866AC9-325E-42E2-933B-38361FC7F5A7}" sibTransId="{1970B56F-C3BE-40A8-A67B-51CADD96F884}"/>
    <dgm:cxn modelId="{EA5FC165-4E32-483F-B222-3900D5612AD2}" srcId="{2B997BC6-63C2-4AC4-A54E-0FCDBF1FFC39}" destId="{C7AB0DEC-0236-4889-9F19-5BE493B1EAA0}" srcOrd="2" destOrd="0" parTransId="{3B04715D-027E-42D4-ADE5-322A897E3078}" sibTransId="{01B0331F-0D89-48BE-89A0-0A8B44354218}"/>
    <dgm:cxn modelId="{A4662492-D3E5-4F8F-AE63-A2064000E456}" type="presOf" srcId="{2B997BC6-63C2-4AC4-A54E-0FCDBF1FFC39}" destId="{3094E5AF-4574-4125-9B75-D85EEFB5220B}" srcOrd="0" destOrd="0" presId="urn:microsoft.com/office/officeart/2008/layout/VerticalCurvedList"/>
    <dgm:cxn modelId="{CACF29D5-A877-45F8-B1C9-6A0B54222DBB}" type="presOf" srcId="{2E7DBE30-1190-4178-9D3C-04A3E943CE2B}" destId="{99DAF858-8FC0-41F7-878F-3DB15288A982}" srcOrd="0" destOrd="0" presId="urn:microsoft.com/office/officeart/2008/layout/VerticalCurvedList"/>
    <dgm:cxn modelId="{35660E4C-0F93-4DDC-AAF7-2B6017E3A63C}" type="presOf" srcId="{6FC0C60F-FC60-43A0-9637-6D86185856D9}" destId="{4578535D-DB02-4DAD-8F25-7A9918619C83}" srcOrd="0" destOrd="0" presId="urn:microsoft.com/office/officeart/2008/layout/VerticalCurvedList"/>
    <dgm:cxn modelId="{F380F3EF-010D-4399-8F0D-EFC09C96E706}" type="presOf" srcId="{B886AC39-6896-4688-A656-3BEA52C4A78A}" destId="{8ECBD704-E4E2-4A1E-BAAC-EFBA4A62C550}" srcOrd="0" destOrd="0" presId="urn:microsoft.com/office/officeart/2008/layout/VerticalCurvedList"/>
    <dgm:cxn modelId="{8FAF8A75-4D7F-4E8E-97C7-62BFFBB6702A}" type="presOf" srcId="{FD571534-54C9-4FD4-8CBB-CD050F49BD97}" destId="{A5103BE2-2A47-4A62-A0F6-43B137380FD3}" srcOrd="0" destOrd="0" presId="urn:microsoft.com/office/officeart/2008/layout/VerticalCurvedList"/>
    <dgm:cxn modelId="{70664EC4-F627-4CC2-A518-2684C90E26D6}" type="presParOf" srcId="{3094E5AF-4574-4125-9B75-D85EEFB5220B}" destId="{28AD4C56-5B33-45C0-BA49-5CEC8F78802F}" srcOrd="0" destOrd="0" presId="urn:microsoft.com/office/officeart/2008/layout/VerticalCurvedList"/>
    <dgm:cxn modelId="{5EC72EC5-6CD0-497C-8E49-EBF288DE4FC4}" type="presParOf" srcId="{28AD4C56-5B33-45C0-BA49-5CEC8F78802F}" destId="{AFE29817-8037-402D-82E6-937FF812D478}" srcOrd="0" destOrd="0" presId="urn:microsoft.com/office/officeart/2008/layout/VerticalCurvedList"/>
    <dgm:cxn modelId="{E1867102-1E26-4C30-81E4-5DB6CFBF5CD1}" type="presParOf" srcId="{AFE29817-8037-402D-82E6-937FF812D478}" destId="{AC643F2B-ABE1-46B5-AAEA-9557D7A19257}" srcOrd="0" destOrd="0" presId="urn:microsoft.com/office/officeart/2008/layout/VerticalCurvedList"/>
    <dgm:cxn modelId="{6751AD87-D2CF-4400-B99C-AB149DB3181B}" type="presParOf" srcId="{AFE29817-8037-402D-82E6-937FF812D478}" destId="{4578535D-DB02-4DAD-8F25-7A9918619C83}" srcOrd="1" destOrd="0" presId="urn:microsoft.com/office/officeart/2008/layout/VerticalCurvedList"/>
    <dgm:cxn modelId="{327E1A51-4553-45D8-B53A-67FBB6E004B3}" type="presParOf" srcId="{AFE29817-8037-402D-82E6-937FF812D478}" destId="{DF4DD3B1-9B31-430E-B4EE-18B1636B6C4F}" srcOrd="2" destOrd="0" presId="urn:microsoft.com/office/officeart/2008/layout/VerticalCurvedList"/>
    <dgm:cxn modelId="{F4C4D4AE-D7C2-4308-8AE8-2674DABC8A39}" type="presParOf" srcId="{AFE29817-8037-402D-82E6-937FF812D478}" destId="{7F4736E1-C716-462A-AC65-56871E2D61D8}" srcOrd="3" destOrd="0" presId="urn:microsoft.com/office/officeart/2008/layout/VerticalCurvedList"/>
    <dgm:cxn modelId="{D803362C-60DD-413D-9810-9448D5E2C7CF}" type="presParOf" srcId="{28AD4C56-5B33-45C0-BA49-5CEC8F78802F}" destId="{A5103BE2-2A47-4A62-A0F6-43B137380FD3}" srcOrd="1" destOrd="0" presId="urn:microsoft.com/office/officeart/2008/layout/VerticalCurvedList"/>
    <dgm:cxn modelId="{0DF43E7C-65DA-49F2-8A24-84E4EF94DD2A}" type="presParOf" srcId="{28AD4C56-5B33-45C0-BA49-5CEC8F78802F}" destId="{2204B72B-A84B-440D-8432-E9698979BD4D}" srcOrd="2" destOrd="0" presId="urn:microsoft.com/office/officeart/2008/layout/VerticalCurvedList"/>
    <dgm:cxn modelId="{E7B995AF-EC79-4B3A-803E-5405A407C83E}" type="presParOf" srcId="{2204B72B-A84B-440D-8432-E9698979BD4D}" destId="{91B3DB75-B921-4096-ADC7-666FC08C32D1}" srcOrd="0" destOrd="0" presId="urn:microsoft.com/office/officeart/2008/layout/VerticalCurvedList"/>
    <dgm:cxn modelId="{CD83FD53-C1DA-48C8-A9C4-BB15A2FF0111}" type="presParOf" srcId="{28AD4C56-5B33-45C0-BA49-5CEC8F78802F}" destId="{99DAF858-8FC0-41F7-878F-3DB15288A982}" srcOrd="3" destOrd="0" presId="urn:microsoft.com/office/officeart/2008/layout/VerticalCurvedList"/>
    <dgm:cxn modelId="{058B5A31-91D9-4483-94C3-D233D5EB0E7C}" type="presParOf" srcId="{28AD4C56-5B33-45C0-BA49-5CEC8F78802F}" destId="{B72CAEA9-7D89-4C64-8FB7-AA97A13106F0}" srcOrd="4" destOrd="0" presId="urn:microsoft.com/office/officeart/2008/layout/VerticalCurvedList"/>
    <dgm:cxn modelId="{8AE9239D-65CA-496B-97AE-762EC8C27B09}" type="presParOf" srcId="{B72CAEA9-7D89-4C64-8FB7-AA97A13106F0}" destId="{DD6C7078-968D-4F25-A210-6BBCFB98872A}" srcOrd="0" destOrd="0" presId="urn:microsoft.com/office/officeart/2008/layout/VerticalCurvedList"/>
    <dgm:cxn modelId="{63B2A444-6B2B-4CE2-A9E4-8860D7EF3519}" type="presParOf" srcId="{28AD4C56-5B33-45C0-BA49-5CEC8F78802F}" destId="{051575A6-1A27-4B3A-84A3-223F034E9D34}" srcOrd="5" destOrd="0" presId="urn:microsoft.com/office/officeart/2008/layout/VerticalCurvedList"/>
    <dgm:cxn modelId="{C120249C-6AA4-4B94-A044-21E20F385E66}" type="presParOf" srcId="{28AD4C56-5B33-45C0-BA49-5CEC8F78802F}" destId="{9041B4D6-553E-43B4-A433-568C2378D7C3}" srcOrd="6" destOrd="0" presId="urn:microsoft.com/office/officeart/2008/layout/VerticalCurvedList"/>
    <dgm:cxn modelId="{BC5300BB-67B2-4223-ADCC-5A235EBAB7E0}" type="presParOf" srcId="{9041B4D6-553E-43B4-A433-568C2378D7C3}" destId="{7D328262-81D6-4470-AD00-8580DC11BD13}" srcOrd="0" destOrd="0" presId="urn:microsoft.com/office/officeart/2008/layout/VerticalCurvedList"/>
    <dgm:cxn modelId="{9102EFD6-EE10-4715-B631-61DB5E5F1663}" type="presParOf" srcId="{28AD4C56-5B33-45C0-BA49-5CEC8F78802F}" destId="{E0BB66F8-8DD6-4F47-B703-D7BCD505D7E8}" srcOrd="7" destOrd="0" presId="urn:microsoft.com/office/officeart/2008/layout/VerticalCurvedList"/>
    <dgm:cxn modelId="{500F20EA-FFCD-4162-AE00-71E456623600}" type="presParOf" srcId="{28AD4C56-5B33-45C0-BA49-5CEC8F78802F}" destId="{825421DE-1247-4A8B-B751-72E2108EB86B}" srcOrd="8" destOrd="0" presId="urn:microsoft.com/office/officeart/2008/layout/VerticalCurvedList"/>
    <dgm:cxn modelId="{E2D54052-D7A9-45A9-827C-4DDCB3AE3615}" type="presParOf" srcId="{825421DE-1247-4A8B-B751-72E2108EB86B}" destId="{E2736042-D19D-4665-A0AC-A39EA4597204}" srcOrd="0" destOrd="0" presId="urn:microsoft.com/office/officeart/2008/layout/VerticalCurvedList"/>
    <dgm:cxn modelId="{F8A4A01A-FD79-41F3-A7BE-73D6EFBCB340}" type="presParOf" srcId="{28AD4C56-5B33-45C0-BA49-5CEC8F78802F}" destId="{8ECBD704-E4E2-4A1E-BAAC-EFBA4A62C550}" srcOrd="9" destOrd="0" presId="urn:microsoft.com/office/officeart/2008/layout/VerticalCurvedList"/>
    <dgm:cxn modelId="{2459DCA5-9BB6-48FE-9664-317486D6A722}" type="presParOf" srcId="{28AD4C56-5B33-45C0-BA49-5CEC8F78802F}" destId="{7968CC0C-0D6D-49B7-851E-6AA514DF7918}" srcOrd="10" destOrd="0" presId="urn:microsoft.com/office/officeart/2008/layout/VerticalCurvedList"/>
    <dgm:cxn modelId="{1834B269-4D75-447F-8811-BC7EB28BC877}" type="presParOf" srcId="{7968CC0C-0D6D-49B7-851E-6AA514DF7918}" destId="{CB881693-2882-4BA4-89E1-5E55A5BB7CB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C689C1-31B2-4C9C-AC33-79C0C95314AC}" type="doc">
      <dgm:prSet loTypeId="urn:microsoft.com/office/officeart/2008/layout/LinedList" loCatId="list" qsTypeId="urn:microsoft.com/office/officeart/2005/8/quickstyle/simple1" qsCatId="simple" csTypeId="urn:microsoft.com/office/officeart/2005/8/colors/accent0_1" csCatId="mainScheme" phldr="1"/>
      <dgm:spPr/>
      <dgm:t>
        <a:bodyPr/>
        <a:lstStyle/>
        <a:p>
          <a:endParaRPr lang="ru-RU"/>
        </a:p>
      </dgm:t>
    </dgm:pt>
    <dgm:pt modelId="{758E363E-D92C-40C8-9B71-EB5522361DAA}">
      <dgm:prSet phldrT="[Текст]" custT="1"/>
      <dgm:spPr/>
      <dgm:t>
        <a:bodyPr/>
        <a:lstStyle/>
        <a:p>
          <a:pPr algn="just"/>
          <a:r>
            <a:rPr lang="ru-RU" sz="1600" dirty="0" smtClean="0">
              <a:latin typeface="Arial" panose="020B0604020202020204" pitchFamily="34" charset="0"/>
              <a:cs typeface="Arial" panose="020B0604020202020204" pitchFamily="34" charset="0"/>
            </a:rPr>
            <a:t>Для проектирования коррекционно-развивающей области необходимо:</a:t>
          </a:r>
          <a:endParaRPr lang="ru-RU" sz="1600" dirty="0">
            <a:latin typeface="Arial" panose="020B0604020202020204" pitchFamily="34" charset="0"/>
            <a:cs typeface="Arial" panose="020B0604020202020204" pitchFamily="34" charset="0"/>
          </a:endParaRPr>
        </a:p>
      </dgm:t>
    </dgm:pt>
    <dgm:pt modelId="{38FE5064-0E48-42A5-8A96-F23F6033A2A8}" type="parTrans" cxnId="{9F5DAD76-2237-4B0D-A08E-11BEE2384432}">
      <dgm:prSet/>
      <dgm:spPr/>
      <dgm:t>
        <a:bodyPr/>
        <a:lstStyle/>
        <a:p>
          <a:pPr algn="just"/>
          <a:endParaRPr lang="ru-RU" sz="1600">
            <a:latin typeface="Arial" panose="020B0604020202020204" pitchFamily="34" charset="0"/>
            <a:cs typeface="Arial" panose="020B0604020202020204" pitchFamily="34" charset="0"/>
          </a:endParaRPr>
        </a:p>
      </dgm:t>
    </dgm:pt>
    <dgm:pt modelId="{8531ECD6-BDB6-44C6-9A8A-3EC682554DDC}" type="sibTrans" cxnId="{9F5DAD76-2237-4B0D-A08E-11BEE2384432}">
      <dgm:prSet/>
      <dgm:spPr/>
      <dgm:t>
        <a:bodyPr/>
        <a:lstStyle/>
        <a:p>
          <a:pPr algn="just"/>
          <a:endParaRPr lang="ru-RU" sz="1600">
            <a:latin typeface="Arial" panose="020B0604020202020204" pitchFamily="34" charset="0"/>
            <a:cs typeface="Arial" panose="020B0604020202020204" pitchFamily="34" charset="0"/>
          </a:endParaRPr>
        </a:p>
      </dgm:t>
    </dgm:pt>
    <dgm:pt modelId="{691E9F1D-B6FE-4247-B259-17C5FBD6FAD9}">
      <dgm:prSet phldrT="[Текст]"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 проанализировать заключение ПМПК, ИПРА (для обучающихся с инвалидностью)</a:t>
          </a:r>
        </a:p>
      </dgm:t>
    </dgm:pt>
    <dgm:pt modelId="{2AB2BD47-699C-40E0-BFD9-49F63A7C16B7}" type="parTrans" cxnId="{E64D862A-4A6F-4456-AE66-835AAAB5F39B}">
      <dgm:prSet/>
      <dgm:spPr/>
      <dgm:t>
        <a:bodyPr/>
        <a:lstStyle/>
        <a:p>
          <a:pPr algn="just"/>
          <a:endParaRPr lang="ru-RU" sz="1600">
            <a:latin typeface="Arial" panose="020B0604020202020204" pitchFamily="34" charset="0"/>
            <a:cs typeface="Arial" panose="020B0604020202020204" pitchFamily="34" charset="0"/>
          </a:endParaRPr>
        </a:p>
      </dgm:t>
    </dgm:pt>
    <dgm:pt modelId="{5906EA31-165E-4C50-8B08-36EA7FE8CEF9}" type="sibTrans" cxnId="{E64D862A-4A6F-4456-AE66-835AAAB5F39B}">
      <dgm:prSet/>
      <dgm:spPr/>
      <dgm:t>
        <a:bodyPr/>
        <a:lstStyle/>
        <a:p>
          <a:pPr algn="just"/>
          <a:endParaRPr lang="ru-RU" sz="1600">
            <a:latin typeface="Arial" panose="020B0604020202020204" pitchFamily="34" charset="0"/>
            <a:cs typeface="Arial" panose="020B0604020202020204" pitchFamily="34" charset="0"/>
          </a:endParaRPr>
        </a:p>
      </dgm:t>
    </dgm:pt>
    <dgm:pt modelId="{E07E1626-2F70-43A3-8569-4C06D64E0861}">
      <dgm:prSet phldrT="[Текст]" custT="1"/>
      <dgm:spPr/>
      <dgm:t>
        <a:bodyPr/>
        <a:lstStyle/>
        <a:p>
          <a:pPr algn="just"/>
          <a:r>
            <a:rPr lang="ru-RU" sz="1600" dirty="0" smtClean="0">
              <a:latin typeface="Arial" panose="020B0604020202020204" pitchFamily="34" charset="0"/>
              <a:cs typeface="Arial" panose="020B0604020202020204" pitchFamily="34" charset="0"/>
            </a:rPr>
            <a:t>- уточнить индивидуальные и типологические особенности обучающегося с ОВЗ и его специальные образовательные потребности</a:t>
          </a:r>
          <a:endParaRPr lang="ru-RU" sz="1600" dirty="0">
            <a:latin typeface="Arial" panose="020B0604020202020204" pitchFamily="34" charset="0"/>
            <a:cs typeface="Arial" panose="020B0604020202020204" pitchFamily="34" charset="0"/>
          </a:endParaRPr>
        </a:p>
      </dgm:t>
    </dgm:pt>
    <dgm:pt modelId="{7CB20FE9-8641-4B65-9AF0-4D2D4222BE33}" type="parTrans" cxnId="{64B16064-1094-406C-B44D-BA4AB82917B0}">
      <dgm:prSet/>
      <dgm:spPr/>
      <dgm:t>
        <a:bodyPr/>
        <a:lstStyle/>
        <a:p>
          <a:pPr algn="just"/>
          <a:endParaRPr lang="ru-RU" sz="1600">
            <a:latin typeface="Arial" panose="020B0604020202020204" pitchFamily="34" charset="0"/>
            <a:cs typeface="Arial" panose="020B0604020202020204" pitchFamily="34" charset="0"/>
          </a:endParaRPr>
        </a:p>
      </dgm:t>
    </dgm:pt>
    <dgm:pt modelId="{53326F8E-BF2C-4408-9AAE-9D5953E3B5C5}" type="sibTrans" cxnId="{64B16064-1094-406C-B44D-BA4AB82917B0}">
      <dgm:prSet/>
      <dgm:spPr/>
      <dgm:t>
        <a:bodyPr/>
        <a:lstStyle/>
        <a:p>
          <a:pPr algn="just"/>
          <a:endParaRPr lang="ru-RU" sz="1600">
            <a:latin typeface="Arial" panose="020B0604020202020204" pitchFamily="34" charset="0"/>
            <a:cs typeface="Arial" panose="020B0604020202020204" pitchFamily="34" charset="0"/>
          </a:endParaRPr>
        </a:p>
      </dgm:t>
    </dgm:pt>
    <dgm:pt modelId="{FF167194-D0E4-469D-A561-57FDFC169615}">
      <dgm:prSet phldrT="[Текст]" custT="1"/>
      <dgm:spPr/>
      <dgm:t>
        <a:bodyPr/>
        <a:lstStyle/>
        <a:p>
          <a:pPr algn="just"/>
          <a:r>
            <a:rPr lang="ru-RU" sz="1600" dirty="0" smtClean="0">
              <a:latin typeface="Arial" panose="020B0604020202020204" pitchFamily="34" charset="0"/>
              <a:cs typeface="Arial" panose="020B0604020202020204" pitchFamily="34" charset="0"/>
            </a:rPr>
            <a:t>- обозначить коррекционно-развивающие занятия</a:t>
          </a:r>
          <a:endParaRPr lang="ru-RU" sz="1600" dirty="0">
            <a:latin typeface="Arial" panose="020B0604020202020204" pitchFamily="34" charset="0"/>
            <a:cs typeface="Arial" panose="020B0604020202020204" pitchFamily="34" charset="0"/>
          </a:endParaRPr>
        </a:p>
      </dgm:t>
    </dgm:pt>
    <dgm:pt modelId="{1187263E-2B3C-469D-833E-EBF4CE52FB31}" type="parTrans" cxnId="{3689BA5C-7BDB-488F-8E90-5A4334BF0219}">
      <dgm:prSet/>
      <dgm:spPr/>
      <dgm:t>
        <a:bodyPr/>
        <a:lstStyle/>
        <a:p>
          <a:pPr algn="just"/>
          <a:endParaRPr lang="ru-RU" sz="1600">
            <a:latin typeface="Arial" panose="020B0604020202020204" pitchFamily="34" charset="0"/>
            <a:cs typeface="Arial" panose="020B0604020202020204" pitchFamily="34" charset="0"/>
          </a:endParaRPr>
        </a:p>
      </dgm:t>
    </dgm:pt>
    <dgm:pt modelId="{697C8A1A-D418-48C9-BB42-484290F3CA4F}" type="sibTrans" cxnId="{3689BA5C-7BDB-488F-8E90-5A4334BF0219}">
      <dgm:prSet/>
      <dgm:spPr/>
      <dgm:t>
        <a:bodyPr/>
        <a:lstStyle/>
        <a:p>
          <a:pPr algn="just"/>
          <a:endParaRPr lang="ru-RU" sz="1600">
            <a:latin typeface="Arial" panose="020B0604020202020204" pitchFamily="34" charset="0"/>
            <a:cs typeface="Arial" panose="020B0604020202020204" pitchFamily="34" charset="0"/>
          </a:endParaRPr>
        </a:p>
      </dgm:t>
    </dgm:pt>
    <dgm:pt modelId="{EBE8CF9D-4992-4C76-B9ED-00B1AB9A5DCC}">
      <dgm:prSet custT="1"/>
      <dgm:spPr/>
      <dgm:t>
        <a:bodyPr/>
        <a:lstStyle/>
        <a:p>
          <a:pPr algn="just"/>
          <a:r>
            <a:rPr lang="ru-RU" sz="1600" dirty="0" smtClean="0">
              <a:latin typeface="Arial" panose="020B0604020202020204" pitchFamily="34" charset="0"/>
              <a:cs typeface="Arial" panose="020B0604020202020204" pitchFamily="34" charset="0"/>
            </a:rPr>
            <a:t>- выбрать из АООП коррекционные курсы</a:t>
          </a:r>
          <a:endParaRPr lang="ru-RU" sz="1600" dirty="0">
            <a:latin typeface="Arial" panose="020B0604020202020204" pitchFamily="34" charset="0"/>
            <a:cs typeface="Arial" panose="020B0604020202020204" pitchFamily="34" charset="0"/>
          </a:endParaRPr>
        </a:p>
      </dgm:t>
    </dgm:pt>
    <dgm:pt modelId="{E57901F1-D9A9-482F-9912-906D5DA05016}" type="parTrans" cxnId="{0B8AE4E4-FBBA-4718-B503-FC5B722FF064}">
      <dgm:prSet/>
      <dgm:spPr/>
      <dgm:t>
        <a:bodyPr/>
        <a:lstStyle/>
        <a:p>
          <a:pPr algn="just"/>
          <a:endParaRPr lang="ru-RU" sz="1600">
            <a:latin typeface="Arial" panose="020B0604020202020204" pitchFamily="34" charset="0"/>
            <a:cs typeface="Arial" panose="020B0604020202020204" pitchFamily="34" charset="0"/>
          </a:endParaRPr>
        </a:p>
      </dgm:t>
    </dgm:pt>
    <dgm:pt modelId="{CBB73F64-F97F-4D25-912A-1B59DF780478}" type="sibTrans" cxnId="{0B8AE4E4-FBBA-4718-B503-FC5B722FF064}">
      <dgm:prSet/>
      <dgm:spPr/>
      <dgm:t>
        <a:bodyPr/>
        <a:lstStyle/>
        <a:p>
          <a:pPr algn="just"/>
          <a:endParaRPr lang="ru-RU" sz="1600">
            <a:latin typeface="Arial" panose="020B0604020202020204" pitchFamily="34" charset="0"/>
            <a:cs typeface="Arial" panose="020B0604020202020204" pitchFamily="34" charset="0"/>
          </a:endParaRPr>
        </a:p>
      </dgm:t>
    </dgm:pt>
    <dgm:pt modelId="{33D98030-F7DE-415E-84E6-2FEF5C6FA1BC}">
      <dgm:prSet phldrT="[Текст]" custT="1"/>
      <dgm:spPr/>
      <dgm:t>
        <a:bodyPr/>
        <a:lstStyle/>
        <a:p>
          <a:pPr algn="just"/>
          <a:r>
            <a:rPr lang="ru-RU" sz="1600" dirty="0" smtClean="0">
              <a:latin typeface="Arial" panose="020B0604020202020204" pitchFamily="34" charset="0"/>
              <a:cs typeface="Arial" panose="020B0604020202020204" pitchFamily="34" charset="0"/>
            </a:rPr>
            <a:t>- определить объем коррекционной помощи, специалистов сопровождения</a:t>
          </a:r>
          <a:endParaRPr lang="ru-RU" sz="1600" dirty="0">
            <a:latin typeface="Arial" panose="020B0604020202020204" pitchFamily="34" charset="0"/>
            <a:cs typeface="Arial" panose="020B0604020202020204" pitchFamily="34" charset="0"/>
          </a:endParaRPr>
        </a:p>
      </dgm:t>
    </dgm:pt>
    <dgm:pt modelId="{9B265DC8-3668-46AD-AA74-5577B90C245F}" type="parTrans" cxnId="{DBC605DB-4D18-4F2E-8C30-07B161CCE92F}">
      <dgm:prSet/>
      <dgm:spPr/>
      <dgm:t>
        <a:bodyPr/>
        <a:lstStyle/>
        <a:p>
          <a:pPr algn="just"/>
          <a:endParaRPr lang="ru-RU" sz="1600">
            <a:latin typeface="Arial" panose="020B0604020202020204" pitchFamily="34" charset="0"/>
            <a:cs typeface="Arial" panose="020B0604020202020204" pitchFamily="34" charset="0"/>
          </a:endParaRPr>
        </a:p>
      </dgm:t>
    </dgm:pt>
    <dgm:pt modelId="{FC9C2A60-57B8-4657-B4D5-48A8F361A444}" type="sibTrans" cxnId="{DBC605DB-4D18-4F2E-8C30-07B161CCE92F}">
      <dgm:prSet/>
      <dgm:spPr/>
      <dgm:t>
        <a:bodyPr/>
        <a:lstStyle/>
        <a:p>
          <a:pPr algn="just"/>
          <a:endParaRPr lang="ru-RU" sz="1600">
            <a:latin typeface="Arial" panose="020B0604020202020204" pitchFamily="34" charset="0"/>
            <a:cs typeface="Arial" panose="020B0604020202020204" pitchFamily="34" charset="0"/>
          </a:endParaRPr>
        </a:p>
      </dgm:t>
    </dgm:pt>
    <dgm:pt modelId="{4AF9D16A-4FCD-4C22-AF61-CCCD9AEF5B8C}" type="pres">
      <dgm:prSet presAssocID="{BCC689C1-31B2-4C9C-AC33-79C0C95314AC}" presName="vert0" presStyleCnt="0">
        <dgm:presLayoutVars>
          <dgm:dir/>
          <dgm:animOne val="branch"/>
          <dgm:animLvl val="lvl"/>
        </dgm:presLayoutVars>
      </dgm:prSet>
      <dgm:spPr/>
      <dgm:t>
        <a:bodyPr/>
        <a:lstStyle/>
        <a:p>
          <a:endParaRPr lang="ru-RU"/>
        </a:p>
      </dgm:t>
    </dgm:pt>
    <dgm:pt modelId="{696A27CC-6176-4259-9453-E4CBBB63C90B}" type="pres">
      <dgm:prSet presAssocID="{758E363E-D92C-40C8-9B71-EB5522361DAA}" presName="thickLine" presStyleLbl="alignNode1" presStyleIdx="0" presStyleCnt="1"/>
      <dgm:spPr/>
      <dgm:t>
        <a:bodyPr/>
        <a:lstStyle/>
        <a:p>
          <a:endParaRPr lang="ru-RU"/>
        </a:p>
      </dgm:t>
    </dgm:pt>
    <dgm:pt modelId="{E6E211C0-9981-4641-9858-DDF6BC4B2621}" type="pres">
      <dgm:prSet presAssocID="{758E363E-D92C-40C8-9B71-EB5522361DAA}" presName="horz1" presStyleCnt="0"/>
      <dgm:spPr/>
      <dgm:t>
        <a:bodyPr/>
        <a:lstStyle/>
        <a:p>
          <a:endParaRPr lang="ru-RU"/>
        </a:p>
      </dgm:t>
    </dgm:pt>
    <dgm:pt modelId="{2D26F97C-B3F3-4118-A696-ED8C5E1CC275}" type="pres">
      <dgm:prSet presAssocID="{758E363E-D92C-40C8-9B71-EB5522361DAA}" presName="tx1" presStyleLbl="revTx" presStyleIdx="0" presStyleCnt="6"/>
      <dgm:spPr/>
      <dgm:t>
        <a:bodyPr/>
        <a:lstStyle/>
        <a:p>
          <a:endParaRPr lang="ru-RU"/>
        </a:p>
      </dgm:t>
    </dgm:pt>
    <dgm:pt modelId="{5BEA689C-6607-4287-81B6-F1968954F8F1}" type="pres">
      <dgm:prSet presAssocID="{758E363E-D92C-40C8-9B71-EB5522361DAA}" presName="vert1" presStyleCnt="0"/>
      <dgm:spPr/>
      <dgm:t>
        <a:bodyPr/>
        <a:lstStyle/>
        <a:p>
          <a:endParaRPr lang="ru-RU"/>
        </a:p>
      </dgm:t>
    </dgm:pt>
    <dgm:pt modelId="{0FC30DA7-C532-48E4-9CDF-CD3EE9614152}" type="pres">
      <dgm:prSet presAssocID="{691E9F1D-B6FE-4247-B259-17C5FBD6FAD9}" presName="vertSpace2a" presStyleCnt="0"/>
      <dgm:spPr/>
      <dgm:t>
        <a:bodyPr/>
        <a:lstStyle/>
        <a:p>
          <a:endParaRPr lang="ru-RU"/>
        </a:p>
      </dgm:t>
    </dgm:pt>
    <dgm:pt modelId="{41BAB1A1-C1CE-4913-8400-338B30D70F91}" type="pres">
      <dgm:prSet presAssocID="{691E9F1D-B6FE-4247-B259-17C5FBD6FAD9}" presName="horz2" presStyleCnt="0"/>
      <dgm:spPr/>
      <dgm:t>
        <a:bodyPr/>
        <a:lstStyle/>
        <a:p>
          <a:endParaRPr lang="ru-RU"/>
        </a:p>
      </dgm:t>
    </dgm:pt>
    <dgm:pt modelId="{04A12279-E955-4EB6-A09B-F861BF389E92}" type="pres">
      <dgm:prSet presAssocID="{691E9F1D-B6FE-4247-B259-17C5FBD6FAD9}" presName="horzSpace2" presStyleCnt="0"/>
      <dgm:spPr/>
      <dgm:t>
        <a:bodyPr/>
        <a:lstStyle/>
        <a:p>
          <a:endParaRPr lang="ru-RU"/>
        </a:p>
      </dgm:t>
    </dgm:pt>
    <dgm:pt modelId="{C6B9FAED-BAD4-4625-8780-AD4D4252C468}" type="pres">
      <dgm:prSet presAssocID="{691E9F1D-B6FE-4247-B259-17C5FBD6FAD9}" presName="tx2" presStyleLbl="revTx" presStyleIdx="1" presStyleCnt="6"/>
      <dgm:spPr/>
      <dgm:t>
        <a:bodyPr/>
        <a:lstStyle/>
        <a:p>
          <a:endParaRPr lang="ru-RU"/>
        </a:p>
      </dgm:t>
    </dgm:pt>
    <dgm:pt modelId="{856CE379-F413-4195-8E1E-262E2CD0A3BB}" type="pres">
      <dgm:prSet presAssocID="{691E9F1D-B6FE-4247-B259-17C5FBD6FAD9}" presName="vert2" presStyleCnt="0"/>
      <dgm:spPr/>
      <dgm:t>
        <a:bodyPr/>
        <a:lstStyle/>
        <a:p>
          <a:endParaRPr lang="ru-RU"/>
        </a:p>
      </dgm:t>
    </dgm:pt>
    <dgm:pt modelId="{625C6CE6-3845-45BF-AE48-A539353721C6}" type="pres">
      <dgm:prSet presAssocID="{691E9F1D-B6FE-4247-B259-17C5FBD6FAD9}" presName="thinLine2b" presStyleLbl="callout" presStyleIdx="0" presStyleCnt="5"/>
      <dgm:spPr/>
      <dgm:t>
        <a:bodyPr/>
        <a:lstStyle/>
        <a:p>
          <a:endParaRPr lang="ru-RU"/>
        </a:p>
      </dgm:t>
    </dgm:pt>
    <dgm:pt modelId="{741B1744-3737-4CC7-830B-F9D2156B679F}" type="pres">
      <dgm:prSet presAssocID="{691E9F1D-B6FE-4247-B259-17C5FBD6FAD9}" presName="vertSpace2b" presStyleCnt="0"/>
      <dgm:spPr/>
      <dgm:t>
        <a:bodyPr/>
        <a:lstStyle/>
        <a:p>
          <a:endParaRPr lang="ru-RU"/>
        </a:p>
      </dgm:t>
    </dgm:pt>
    <dgm:pt modelId="{230791C7-74EC-4D5C-8EB0-BE9FE7109C43}" type="pres">
      <dgm:prSet presAssocID="{E07E1626-2F70-43A3-8569-4C06D64E0861}" presName="horz2" presStyleCnt="0"/>
      <dgm:spPr/>
      <dgm:t>
        <a:bodyPr/>
        <a:lstStyle/>
        <a:p>
          <a:endParaRPr lang="ru-RU"/>
        </a:p>
      </dgm:t>
    </dgm:pt>
    <dgm:pt modelId="{F466F523-218E-4CC1-814F-517898B28CC5}" type="pres">
      <dgm:prSet presAssocID="{E07E1626-2F70-43A3-8569-4C06D64E0861}" presName="horzSpace2" presStyleCnt="0"/>
      <dgm:spPr/>
      <dgm:t>
        <a:bodyPr/>
        <a:lstStyle/>
        <a:p>
          <a:endParaRPr lang="ru-RU"/>
        </a:p>
      </dgm:t>
    </dgm:pt>
    <dgm:pt modelId="{F29303A1-74BB-4FAB-A20A-5A3B78360F38}" type="pres">
      <dgm:prSet presAssocID="{E07E1626-2F70-43A3-8569-4C06D64E0861}" presName="tx2" presStyleLbl="revTx" presStyleIdx="2" presStyleCnt="6"/>
      <dgm:spPr/>
      <dgm:t>
        <a:bodyPr/>
        <a:lstStyle/>
        <a:p>
          <a:endParaRPr lang="ru-RU"/>
        </a:p>
      </dgm:t>
    </dgm:pt>
    <dgm:pt modelId="{9A33A4D9-27D2-4FFC-BB70-2A5500804B94}" type="pres">
      <dgm:prSet presAssocID="{E07E1626-2F70-43A3-8569-4C06D64E0861}" presName="vert2" presStyleCnt="0"/>
      <dgm:spPr/>
      <dgm:t>
        <a:bodyPr/>
        <a:lstStyle/>
        <a:p>
          <a:endParaRPr lang="ru-RU"/>
        </a:p>
      </dgm:t>
    </dgm:pt>
    <dgm:pt modelId="{1C772B22-BBFE-49E0-8CE9-41A0244F303A}" type="pres">
      <dgm:prSet presAssocID="{E07E1626-2F70-43A3-8569-4C06D64E0861}" presName="thinLine2b" presStyleLbl="callout" presStyleIdx="1" presStyleCnt="5"/>
      <dgm:spPr/>
      <dgm:t>
        <a:bodyPr/>
        <a:lstStyle/>
        <a:p>
          <a:endParaRPr lang="ru-RU"/>
        </a:p>
      </dgm:t>
    </dgm:pt>
    <dgm:pt modelId="{CE025C03-2612-485E-A94D-7AF1AE7E1985}" type="pres">
      <dgm:prSet presAssocID="{E07E1626-2F70-43A3-8569-4C06D64E0861}" presName="vertSpace2b" presStyleCnt="0"/>
      <dgm:spPr/>
      <dgm:t>
        <a:bodyPr/>
        <a:lstStyle/>
        <a:p>
          <a:endParaRPr lang="ru-RU"/>
        </a:p>
      </dgm:t>
    </dgm:pt>
    <dgm:pt modelId="{FB5687F5-EBE4-48AB-B886-67CB76F5DE33}" type="pres">
      <dgm:prSet presAssocID="{EBE8CF9D-4992-4C76-B9ED-00B1AB9A5DCC}" presName="horz2" presStyleCnt="0"/>
      <dgm:spPr/>
      <dgm:t>
        <a:bodyPr/>
        <a:lstStyle/>
        <a:p>
          <a:endParaRPr lang="ru-RU"/>
        </a:p>
      </dgm:t>
    </dgm:pt>
    <dgm:pt modelId="{7E7660A8-FA35-4632-BD7E-25658D2B4AAA}" type="pres">
      <dgm:prSet presAssocID="{EBE8CF9D-4992-4C76-B9ED-00B1AB9A5DCC}" presName="horzSpace2" presStyleCnt="0"/>
      <dgm:spPr/>
      <dgm:t>
        <a:bodyPr/>
        <a:lstStyle/>
        <a:p>
          <a:endParaRPr lang="ru-RU"/>
        </a:p>
      </dgm:t>
    </dgm:pt>
    <dgm:pt modelId="{74114291-B658-4250-B50A-476C31D3F6F9}" type="pres">
      <dgm:prSet presAssocID="{EBE8CF9D-4992-4C76-B9ED-00B1AB9A5DCC}" presName="tx2" presStyleLbl="revTx" presStyleIdx="3" presStyleCnt="6"/>
      <dgm:spPr/>
      <dgm:t>
        <a:bodyPr/>
        <a:lstStyle/>
        <a:p>
          <a:endParaRPr lang="ru-RU"/>
        </a:p>
      </dgm:t>
    </dgm:pt>
    <dgm:pt modelId="{213BB19A-50F1-4659-B30C-75B0B3C4E2E7}" type="pres">
      <dgm:prSet presAssocID="{EBE8CF9D-4992-4C76-B9ED-00B1AB9A5DCC}" presName="vert2" presStyleCnt="0"/>
      <dgm:spPr/>
      <dgm:t>
        <a:bodyPr/>
        <a:lstStyle/>
        <a:p>
          <a:endParaRPr lang="ru-RU"/>
        </a:p>
      </dgm:t>
    </dgm:pt>
    <dgm:pt modelId="{8614872B-B2BB-45ED-9D47-0B82F13F0138}" type="pres">
      <dgm:prSet presAssocID="{EBE8CF9D-4992-4C76-B9ED-00B1AB9A5DCC}" presName="thinLine2b" presStyleLbl="callout" presStyleIdx="2" presStyleCnt="5"/>
      <dgm:spPr/>
      <dgm:t>
        <a:bodyPr/>
        <a:lstStyle/>
        <a:p>
          <a:endParaRPr lang="ru-RU"/>
        </a:p>
      </dgm:t>
    </dgm:pt>
    <dgm:pt modelId="{E16CAF80-9DB0-4CEB-82B3-E752BF074E93}" type="pres">
      <dgm:prSet presAssocID="{EBE8CF9D-4992-4C76-B9ED-00B1AB9A5DCC}" presName="vertSpace2b" presStyleCnt="0"/>
      <dgm:spPr/>
      <dgm:t>
        <a:bodyPr/>
        <a:lstStyle/>
        <a:p>
          <a:endParaRPr lang="ru-RU"/>
        </a:p>
      </dgm:t>
    </dgm:pt>
    <dgm:pt modelId="{7A814984-BAFF-437B-A785-4CADB78D839E}" type="pres">
      <dgm:prSet presAssocID="{FF167194-D0E4-469D-A561-57FDFC169615}" presName="horz2" presStyleCnt="0"/>
      <dgm:spPr/>
      <dgm:t>
        <a:bodyPr/>
        <a:lstStyle/>
        <a:p>
          <a:endParaRPr lang="ru-RU"/>
        </a:p>
      </dgm:t>
    </dgm:pt>
    <dgm:pt modelId="{1D1A45C0-91AA-4670-ACF4-E014FBC885F6}" type="pres">
      <dgm:prSet presAssocID="{FF167194-D0E4-469D-A561-57FDFC169615}" presName="horzSpace2" presStyleCnt="0"/>
      <dgm:spPr/>
      <dgm:t>
        <a:bodyPr/>
        <a:lstStyle/>
        <a:p>
          <a:endParaRPr lang="ru-RU"/>
        </a:p>
      </dgm:t>
    </dgm:pt>
    <dgm:pt modelId="{E73BD391-C8FD-4787-83F7-784C7A9482FB}" type="pres">
      <dgm:prSet presAssocID="{FF167194-D0E4-469D-A561-57FDFC169615}" presName="tx2" presStyleLbl="revTx" presStyleIdx="4" presStyleCnt="6"/>
      <dgm:spPr/>
      <dgm:t>
        <a:bodyPr/>
        <a:lstStyle/>
        <a:p>
          <a:endParaRPr lang="ru-RU"/>
        </a:p>
      </dgm:t>
    </dgm:pt>
    <dgm:pt modelId="{74B9B76C-A4B1-4FD4-934D-7A67C1AE0E87}" type="pres">
      <dgm:prSet presAssocID="{FF167194-D0E4-469D-A561-57FDFC169615}" presName="vert2" presStyleCnt="0"/>
      <dgm:spPr/>
      <dgm:t>
        <a:bodyPr/>
        <a:lstStyle/>
        <a:p>
          <a:endParaRPr lang="ru-RU"/>
        </a:p>
      </dgm:t>
    </dgm:pt>
    <dgm:pt modelId="{6815168C-5EA3-4357-BF47-BA4BB920F675}" type="pres">
      <dgm:prSet presAssocID="{FF167194-D0E4-469D-A561-57FDFC169615}" presName="thinLine2b" presStyleLbl="callout" presStyleIdx="3" presStyleCnt="5"/>
      <dgm:spPr/>
      <dgm:t>
        <a:bodyPr/>
        <a:lstStyle/>
        <a:p>
          <a:endParaRPr lang="ru-RU"/>
        </a:p>
      </dgm:t>
    </dgm:pt>
    <dgm:pt modelId="{B2D8E2B5-7A54-4A24-A022-276BB596BAF9}" type="pres">
      <dgm:prSet presAssocID="{FF167194-D0E4-469D-A561-57FDFC169615}" presName="vertSpace2b" presStyleCnt="0"/>
      <dgm:spPr/>
      <dgm:t>
        <a:bodyPr/>
        <a:lstStyle/>
        <a:p>
          <a:endParaRPr lang="ru-RU"/>
        </a:p>
      </dgm:t>
    </dgm:pt>
    <dgm:pt modelId="{8EFF1F77-F4F4-46AE-97F5-DDE42A26FB14}" type="pres">
      <dgm:prSet presAssocID="{33D98030-F7DE-415E-84E6-2FEF5C6FA1BC}" presName="horz2" presStyleCnt="0"/>
      <dgm:spPr/>
      <dgm:t>
        <a:bodyPr/>
        <a:lstStyle/>
        <a:p>
          <a:endParaRPr lang="ru-RU"/>
        </a:p>
      </dgm:t>
    </dgm:pt>
    <dgm:pt modelId="{727EE180-1D5E-49FB-BA45-85F6E285DBDA}" type="pres">
      <dgm:prSet presAssocID="{33D98030-F7DE-415E-84E6-2FEF5C6FA1BC}" presName="horzSpace2" presStyleCnt="0"/>
      <dgm:spPr/>
      <dgm:t>
        <a:bodyPr/>
        <a:lstStyle/>
        <a:p>
          <a:endParaRPr lang="ru-RU"/>
        </a:p>
      </dgm:t>
    </dgm:pt>
    <dgm:pt modelId="{6E61F8DA-0BA5-4493-852B-B0154708F36D}" type="pres">
      <dgm:prSet presAssocID="{33D98030-F7DE-415E-84E6-2FEF5C6FA1BC}" presName="tx2" presStyleLbl="revTx" presStyleIdx="5" presStyleCnt="6"/>
      <dgm:spPr/>
      <dgm:t>
        <a:bodyPr/>
        <a:lstStyle/>
        <a:p>
          <a:endParaRPr lang="ru-RU"/>
        </a:p>
      </dgm:t>
    </dgm:pt>
    <dgm:pt modelId="{D1926285-9F08-423A-A59F-10B6E01762E7}" type="pres">
      <dgm:prSet presAssocID="{33D98030-F7DE-415E-84E6-2FEF5C6FA1BC}" presName="vert2" presStyleCnt="0"/>
      <dgm:spPr/>
      <dgm:t>
        <a:bodyPr/>
        <a:lstStyle/>
        <a:p>
          <a:endParaRPr lang="ru-RU"/>
        </a:p>
      </dgm:t>
    </dgm:pt>
    <dgm:pt modelId="{5DD01A50-7947-4F30-BC36-3BF437EDB7C0}" type="pres">
      <dgm:prSet presAssocID="{33D98030-F7DE-415E-84E6-2FEF5C6FA1BC}" presName="thinLine2b" presStyleLbl="callout" presStyleIdx="4" presStyleCnt="5"/>
      <dgm:spPr/>
      <dgm:t>
        <a:bodyPr/>
        <a:lstStyle/>
        <a:p>
          <a:endParaRPr lang="ru-RU"/>
        </a:p>
      </dgm:t>
    </dgm:pt>
    <dgm:pt modelId="{B4C37BFD-A044-4F13-B75C-33D938F5FAFE}" type="pres">
      <dgm:prSet presAssocID="{33D98030-F7DE-415E-84E6-2FEF5C6FA1BC}" presName="vertSpace2b" presStyleCnt="0"/>
      <dgm:spPr/>
      <dgm:t>
        <a:bodyPr/>
        <a:lstStyle/>
        <a:p>
          <a:endParaRPr lang="ru-RU"/>
        </a:p>
      </dgm:t>
    </dgm:pt>
  </dgm:ptLst>
  <dgm:cxnLst>
    <dgm:cxn modelId="{0B8AE4E4-FBBA-4718-B503-FC5B722FF064}" srcId="{758E363E-D92C-40C8-9B71-EB5522361DAA}" destId="{EBE8CF9D-4992-4C76-B9ED-00B1AB9A5DCC}" srcOrd="2" destOrd="0" parTransId="{E57901F1-D9A9-482F-9912-906D5DA05016}" sibTransId="{CBB73F64-F97F-4D25-912A-1B59DF780478}"/>
    <dgm:cxn modelId="{11EAFF46-6FBA-4ACB-844A-2CF4FF18C458}" type="presOf" srcId="{758E363E-D92C-40C8-9B71-EB5522361DAA}" destId="{2D26F97C-B3F3-4118-A696-ED8C5E1CC275}" srcOrd="0" destOrd="0" presId="urn:microsoft.com/office/officeart/2008/layout/LinedList"/>
    <dgm:cxn modelId="{04BBC3D3-1755-45D3-B208-CB3B7A3C4741}" type="presOf" srcId="{33D98030-F7DE-415E-84E6-2FEF5C6FA1BC}" destId="{6E61F8DA-0BA5-4493-852B-B0154708F36D}" srcOrd="0" destOrd="0" presId="urn:microsoft.com/office/officeart/2008/layout/LinedList"/>
    <dgm:cxn modelId="{9F5DAD76-2237-4B0D-A08E-11BEE2384432}" srcId="{BCC689C1-31B2-4C9C-AC33-79C0C95314AC}" destId="{758E363E-D92C-40C8-9B71-EB5522361DAA}" srcOrd="0" destOrd="0" parTransId="{38FE5064-0E48-42A5-8A96-F23F6033A2A8}" sibTransId="{8531ECD6-BDB6-44C6-9A8A-3EC682554DDC}"/>
    <dgm:cxn modelId="{A9AFFB84-70E4-4BF1-823E-93C10C32477B}" type="presOf" srcId="{E07E1626-2F70-43A3-8569-4C06D64E0861}" destId="{F29303A1-74BB-4FAB-A20A-5A3B78360F38}" srcOrd="0" destOrd="0" presId="urn:microsoft.com/office/officeart/2008/layout/LinedList"/>
    <dgm:cxn modelId="{DBC605DB-4D18-4F2E-8C30-07B161CCE92F}" srcId="{758E363E-D92C-40C8-9B71-EB5522361DAA}" destId="{33D98030-F7DE-415E-84E6-2FEF5C6FA1BC}" srcOrd="4" destOrd="0" parTransId="{9B265DC8-3668-46AD-AA74-5577B90C245F}" sibTransId="{FC9C2A60-57B8-4657-B4D5-48A8F361A444}"/>
    <dgm:cxn modelId="{FA1EA7CB-7056-4DED-840C-CB31656243F0}" type="presOf" srcId="{EBE8CF9D-4992-4C76-B9ED-00B1AB9A5DCC}" destId="{74114291-B658-4250-B50A-476C31D3F6F9}" srcOrd="0" destOrd="0" presId="urn:microsoft.com/office/officeart/2008/layout/LinedList"/>
    <dgm:cxn modelId="{3DDBA37C-A649-4DC9-9D9A-C455162CB8F9}" type="presOf" srcId="{691E9F1D-B6FE-4247-B259-17C5FBD6FAD9}" destId="{C6B9FAED-BAD4-4625-8780-AD4D4252C468}" srcOrd="0" destOrd="0" presId="urn:microsoft.com/office/officeart/2008/layout/LinedList"/>
    <dgm:cxn modelId="{733E40E6-A57B-4913-A6B2-6370436EF384}" type="presOf" srcId="{FF167194-D0E4-469D-A561-57FDFC169615}" destId="{E73BD391-C8FD-4787-83F7-784C7A9482FB}" srcOrd="0" destOrd="0" presId="urn:microsoft.com/office/officeart/2008/layout/LinedList"/>
    <dgm:cxn modelId="{64B16064-1094-406C-B44D-BA4AB82917B0}" srcId="{758E363E-D92C-40C8-9B71-EB5522361DAA}" destId="{E07E1626-2F70-43A3-8569-4C06D64E0861}" srcOrd="1" destOrd="0" parTransId="{7CB20FE9-8641-4B65-9AF0-4D2D4222BE33}" sibTransId="{53326F8E-BF2C-4408-9AAE-9D5953E3B5C5}"/>
    <dgm:cxn modelId="{3689BA5C-7BDB-488F-8E90-5A4334BF0219}" srcId="{758E363E-D92C-40C8-9B71-EB5522361DAA}" destId="{FF167194-D0E4-469D-A561-57FDFC169615}" srcOrd="3" destOrd="0" parTransId="{1187263E-2B3C-469D-833E-EBF4CE52FB31}" sibTransId="{697C8A1A-D418-48C9-BB42-484290F3CA4F}"/>
    <dgm:cxn modelId="{E64D862A-4A6F-4456-AE66-835AAAB5F39B}" srcId="{758E363E-D92C-40C8-9B71-EB5522361DAA}" destId="{691E9F1D-B6FE-4247-B259-17C5FBD6FAD9}" srcOrd="0" destOrd="0" parTransId="{2AB2BD47-699C-40E0-BFD9-49F63A7C16B7}" sibTransId="{5906EA31-165E-4C50-8B08-36EA7FE8CEF9}"/>
    <dgm:cxn modelId="{4A0B2528-2B90-44F6-9486-04B3736B2F3F}" type="presOf" srcId="{BCC689C1-31B2-4C9C-AC33-79C0C95314AC}" destId="{4AF9D16A-4FCD-4C22-AF61-CCCD9AEF5B8C}" srcOrd="0" destOrd="0" presId="urn:microsoft.com/office/officeart/2008/layout/LinedList"/>
    <dgm:cxn modelId="{AF440519-D15E-422E-99A6-20D633D1A2A2}" type="presParOf" srcId="{4AF9D16A-4FCD-4C22-AF61-CCCD9AEF5B8C}" destId="{696A27CC-6176-4259-9453-E4CBBB63C90B}" srcOrd="0" destOrd="0" presId="urn:microsoft.com/office/officeart/2008/layout/LinedList"/>
    <dgm:cxn modelId="{F23C1BF8-61A0-4E09-BA01-37A452455B5C}" type="presParOf" srcId="{4AF9D16A-4FCD-4C22-AF61-CCCD9AEF5B8C}" destId="{E6E211C0-9981-4641-9858-DDF6BC4B2621}" srcOrd="1" destOrd="0" presId="urn:microsoft.com/office/officeart/2008/layout/LinedList"/>
    <dgm:cxn modelId="{2F861C43-63A2-495B-9F0D-42996F5C9D67}" type="presParOf" srcId="{E6E211C0-9981-4641-9858-DDF6BC4B2621}" destId="{2D26F97C-B3F3-4118-A696-ED8C5E1CC275}" srcOrd="0" destOrd="0" presId="urn:microsoft.com/office/officeart/2008/layout/LinedList"/>
    <dgm:cxn modelId="{5F920356-F86B-4F17-837C-4CE1542D20F4}" type="presParOf" srcId="{E6E211C0-9981-4641-9858-DDF6BC4B2621}" destId="{5BEA689C-6607-4287-81B6-F1968954F8F1}" srcOrd="1" destOrd="0" presId="urn:microsoft.com/office/officeart/2008/layout/LinedList"/>
    <dgm:cxn modelId="{F4CEDCF1-DE0A-4B0C-92CC-5BD4AA4DC672}" type="presParOf" srcId="{5BEA689C-6607-4287-81B6-F1968954F8F1}" destId="{0FC30DA7-C532-48E4-9CDF-CD3EE9614152}" srcOrd="0" destOrd="0" presId="urn:microsoft.com/office/officeart/2008/layout/LinedList"/>
    <dgm:cxn modelId="{09772DFC-6F0B-4E02-9001-D5E56CE2CDCB}" type="presParOf" srcId="{5BEA689C-6607-4287-81B6-F1968954F8F1}" destId="{41BAB1A1-C1CE-4913-8400-338B30D70F91}" srcOrd="1" destOrd="0" presId="urn:microsoft.com/office/officeart/2008/layout/LinedList"/>
    <dgm:cxn modelId="{699376E2-BDA6-4BFF-9433-7DA92C3E74DC}" type="presParOf" srcId="{41BAB1A1-C1CE-4913-8400-338B30D70F91}" destId="{04A12279-E955-4EB6-A09B-F861BF389E92}" srcOrd="0" destOrd="0" presId="urn:microsoft.com/office/officeart/2008/layout/LinedList"/>
    <dgm:cxn modelId="{7BD7F8C4-B22A-430F-B430-7EA81073CB61}" type="presParOf" srcId="{41BAB1A1-C1CE-4913-8400-338B30D70F91}" destId="{C6B9FAED-BAD4-4625-8780-AD4D4252C468}" srcOrd="1" destOrd="0" presId="urn:microsoft.com/office/officeart/2008/layout/LinedList"/>
    <dgm:cxn modelId="{83052216-67F1-484D-90B2-02E66A6E2DCA}" type="presParOf" srcId="{41BAB1A1-C1CE-4913-8400-338B30D70F91}" destId="{856CE379-F413-4195-8E1E-262E2CD0A3BB}" srcOrd="2" destOrd="0" presId="urn:microsoft.com/office/officeart/2008/layout/LinedList"/>
    <dgm:cxn modelId="{E6BC62F5-8B6D-412E-94C5-D4D9D928BFBE}" type="presParOf" srcId="{5BEA689C-6607-4287-81B6-F1968954F8F1}" destId="{625C6CE6-3845-45BF-AE48-A539353721C6}" srcOrd="2" destOrd="0" presId="urn:microsoft.com/office/officeart/2008/layout/LinedList"/>
    <dgm:cxn modelId="{ACEDBF7A-54C8-4FA9-9C00-73D840731276}" type="presParOf" srcId="{5BEA689C-6607-4287-81B6-F1968954F8F1}" destId="{741B1744-3737-4CC7-830B-F9D2156B679F}" srcOrd="3" destOrd="0" presId="urn:microsoft.com/office/officeart/2008/layout/LinedList"/>
    <dgm:cxn modelId="{B6A7468E-AC5B-437B-9230-1EA22F1F0870}" type="presParOf" srcId="{5BEA689C-6607-4287-81B6-F1968954F8F1}" destId="{230791C7-74EC-4D5C-8EB0-BE9FE7109C43}" srcOrd="4" destOrd="0" presId="urn:microsoft.com/office/officeart/2008/layout/LinedList"/>
    <dgm:cxn modelId="{EA22B775-572F-484D-AB59-4CEC7C106336}" type="presParOf" srcId="{230791C7-74EC-4D5C-8EB0-BE9FE7109C43}" destId="{F466F523-218E-4CC1-814F-517898B28CC5}" srcOrd="0" destOrd="0" presId="urn:microsoft.com/office/officeart/2008/layout/LinedList"/>
    <dgm:cxn modelId="{DFF5D910-3366-4F4A-8CA2-DC7B04D91F8F}" type="presParOf" srcId="{230791C7-74EC-4D5C-8EB0-BE9FE7109C43}" destId="{F29303A1-74BB-4FAB-A20A-5A3B78360F38}" srcOrd="1" destOrd="0" presId="urn:microsoft.com/office/officeart/2008/layout/LinedList"/>
    <dgm:cxn modelId="{D593E04D-0B42-46D6-B0AB-E37F3DD35302}" type="presParOf" srcId="{230791C7-74EC-4D5C-8EB0-BE9FE7109C43}" destId="{9A33A4D9-27D2-4FFC-BB70-2A5500804B94}" srcOrd="2" destOrd="0" presId="urn:microsoft.com/office/officeart/2008/layout/LinedList"/>
    <dgm:cxn modelId="{F04DDCC9-F134-4C2C-8405-17738549A451}" type="presParOf" srcId="{5BEA689C-6607-4287-81B6-F1968954F8F1}" destId="{1C772B22-BBFE-49E0-8CE9-41A0244F303A}" srcOrd="5" destOrd="0" presId="urn:microsoft.com/office/officeart/2008/layout/LinedList"/>
    <dgm:cxn modelId="{3B7FD109-7A53-49D2-93AF-0531CAD20C35}" type="presParOf" srcId="{5BEA689C-6607-4287-81B6-F1968954F8F1}" destId="{CE025C03-2612-485E-A94D-7AF1AE7E1985}" srcOrd="6" destOrd="0" presId="urn:microsoft.com/office/officeart/2008/layout/LinedList"/>
    <dgm:cxn modelId="{27D2BC59-1AD1-4015-B973-363D2DE628FB}" type="presParOf" srcId="{5BEA689C-6607-4287-81B6-F1968954F8F1}" destId="{FB5687F5-EBE4-48AB-B886-67CB76F5DE33}" srcOrd="7" destOrd="0" presId="urn:microsoft.com/office/officeart/2008/layout/LinedList"/>
    <dgm:cxn modelId="{C2DAD3ED-210E-4703-A70C-186AEF201795}" type="presParOf" srcId="{FB5687F5-EBE4-48AB-B886-67CB76F5DE33}" destId="{7E7660A8-FA35-4632-BD7E-25658D2B4AAA}" srcOrd="0" destOrd="0" presId="urn:microsoft.com/office/officeart/2008/layout/LinedList"/>
    <dgm:cxn modelId="{84F980DC-FDBE-461D-AEBC-79278A401BCF}" type="presParOf" srcId="{FB5687F5-EBE4-48AB-B886-67CB76F5DE33}" destId="{74114291-B658-4250-B50A-476C31D3F6F9}" srcOrd="1" destOrd="0" presId="urn:microsoft.com/office/officeart/2008/layout/LinedList"/>
    <dgm:cxn modelId="{1C3C82A3-97D0-41C8-A68C-BE10D68F1BC9}" type="presParOf" srcId="{FB5687F5-EBE4-48AB-B886-67CB76F5DE33}" destId="{213BB19A-50F1-4659-B30C-75B0B3C4E2E7}" srcOrd="2" destOrd="0" presId="urn:microsoft.com/office/officeart/2008/layout/LinedList"/>
    <dgm:cxn modelId="{BB2636F8-1937-40AE-A3C7-8F96E89E4E5A}" type="presParOf" srcId="{5BEA689C-6607-4287-81B6-F1968954F8F1}" destId="{8614872B-B2BB-45ED-9D47-0B82F13F0138}" srcOrd="8" destOrd="0" presId="urn:microsoft.com/office/officeart/2008/layout/LinedList"/>
    <dgm:cxn modelId="{7D61AE88-4748-42F2-A872-FE38B7CCFCF8}" type="presParOf" srcId="{5BEA689C-6607-4287-81B6-F1968954F8F1}" destId="{E16CAF80-9DB0-4CEB-82B3-E752BF074E93}" srcOrd="9" destOrd="0" presId="urn:microsoft.com/office/officeart/2008/layout/LinedList"/>
    <dgm:cxn modelId="{2FDF53D5-3BBE-49F9-B9C4-922C1669CA06}" type="presParOf" srcId="{5BEA689C-6607-4287-81B6-F1968954F8F1}" destId="{7A814984-BAFF-437B-A785-4CADB78D839E}" srcOrd="10" destOrd="0" presId="urn:microsoft.com/office/officeart/2008/layout/LinedList"/>
    <dgm:cxn modelId="{8911AA64-59ED-42F0-B713-7369A10575EE}" type="presParOf" srcId="{7A814984-BAFF-437B-A785-4CADB78D839E}" destId="{1D1A45C0-91AA-4670-ACF4-E014FBC885F6}" srcOrd="0" destOrd="0" presId="urn:microsoft.com/office/officeart/2008/layout/LinedList"/>
    <dgm:cxn modelId="{7E4D5D20-AAAE-4307-AAAC-0E9722BC6842}" type="presParOf" srcId="{7A814984-BAFF-437B-A785-4CADB78D839E}" destId="{E73BD391-C8FD-4787-83F7-784C7A9482FB}" srcOrd="1" destOrd="0" presId="urn:microsoft.com/office/officeart/2008/layout/LinedList"/>
    <dgm:cxn modelId="{E2588F9C-C34D-4573-A4B9-7152ECBE6906}" type="presParOf" srcId="{7A814984-BAFF-437B-A785-4CADB78D839E}" destId="{74B9B76C-A4B1-4FD4-934D-7A67C1AE0E87}" srcOrd="2" destOrd="0" presId="urn:microsoft.com/office/officeart/2008/layout/LinedList"/>
    <dgm:cxn modelId="{4DADF7D5-EC49-4A9A-96A5-AE1019F52231}" type="presParOf" srcId="{5BEA689C-6607-4287-81B6-F1968954F8F1}" destId="{6815168C-5EA3-4357-BF47-BA4BB920F675}" srcOrd="11" destOrd="0" presId="urn:microsoft.com/office/officeart/2008/layout/LinedList"/>
    <dgm:cxn modelId="{6C4770AC-7C7B-4806-A9AA-8FF78FE35BD4}" type="presParOf" srcId="{5BEA689C-6607-4287-81B6-F1968954F8F1}" destId="{B2D8E2B5-7A54-4A24-A022-276BB596BAF9}" srcOrd="12" destOrd="0" presId="urn:microsoft.com/office/officeart/2008/layout/LinedList"/>
    <dgm:cxn modelId="{C62A5679-4186-4D69-A65C-777C34FA4911}" type="presParOf" srcId="{5BEA689C-6607-4287-81B6-F1968954F8F1}" destId="{8EFF1F77-F4F4-46AE-97F5-DDE42A26FB14}" srcOrd="13" destOrd="0" presId="urn:microsoft.com/office/officeart/2008/layout/LinedList"/>
    <dgm:cxn modelId="{75922DB7-1930-41DC-BFD5-83D5B4701EE5}" type="presParOf" srcId="{8EFF1F77-F4F4-46AE-97F5-DDE42A26FB14}" destId="{727EE180-1D5E-49FB-BA45-85F6E285DBDA}" srcOrd="0" destOrd="0" presId="urn:microsoft.com/office/officeart/2008/layout/LinedList"/>
    <dgm:cxn modelId="{B7E55195-592F-4D62-80C3-CD9589907BB6}" type="presParOf" srcId="{8EFF1F77-F4F4-46AE-97F5-DDE42A26FB14}" destId="{6E61F8DA-0BA5-4493-852B-B0154708F36D}" srcOrd="1" destOrd="0" presId="urn:microsoft.com/office/officeart/2008/layout/LinedList"/>
    <dgm:cxn modelId="{951C607C-1C33-4607-B63B-4A654BE2F9F4}" type="presParOf" srcId="{8EFF1F77-F4F4-46AE-97F5-DDE42A26FB14}" destId="{D1926285-9F08-423A-A59F-10B6E01762E7}" srcOrd="2" destOrd="0" presId="urn:microsoft.com/office/officeart/2008/layout/LinedList"/>
    <dgm:cxn modelId="{35AF3A4D-282D-49CA-98D2-211019DADCE3}" type="presParOf" srcId="{5BEA689C-6607-4287-81B6-F1968954F8F1}" destId="{5DD01A50-7947-4F30-BC36-3BF437EDB7C0}" srcOrd="14" destOrd="0" presId="urn:microsoft.com/office/officeart/2008/layout/LinedList"/>
    <dgm:cxn modelId="{B4007210-0874-4651-A2F6-892E48BB1F30}" type="presParOf" srcId="{5BEA689C-6607-4287-81B6-F1968954F8F1}" destId="{B4C37BFD-A044-4F13-B75C-33D938F5FAFE}"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197E8A-7B93-4491-B456-D5D97AAD8410}">
      <dsp:nvSpPr>
        <dsp:cNvPr id="0" name=""/>
        <dsp:cNvSpPr/>
      </dsp:nvSpPr>
      <dsp:spPr>
        <a:xfrm>
          <a:off x="-6561794" y="-1003905"/>
          <a:ext cx="7813074" cy="7813074"/>
        </a:xfrm>
        <a:prstGeom prst="blockArc">
          <a:avLst>
            <a:gd name="adj1" fmla="val 18900000"/>
            <a:gd name="adj2" fmla="val 2700000"/>
            <a:gd name="adj3" fmla="val 276"/>
          </a:avLst>
        </a:pr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817F66-CB05-44D6-9CEF-BC68B5C87AE2}">
      <dsp:nvSpPr>
        <dsp:cNvPr id="0" name=""/>
        <dsp:cNvSpPr/>
      </dsp:nvSpPr>
      <dsp:spPr>
        <a:xfrm>
          <a:off x="805770" y="580526"/>
          <a:ext cx="7683068" cy="1161052"/>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1586" tIns="45720" rIns="45720" bIns="4572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ru-RU" sz="1800" kern="1200" dirty="0" smtClean="0">
              <a:latin typeface="Arial" panose="020B0604020202020204" pitchFamily="34" charset="0"/>
              <a:cs typeface="Arial" panose="020B0604020202020204" pitchFamily="34" charset="0"/>
            </a:rPr>
            <a:t>Обучающиеся, не ликвидировавшие в установленные сроки академическую задолженность с момента ее образования.         (ч. 9, ст. 58 ФЗ «Об образовании в РФ»)</a:t>
          </a:r>
        </a:p>
      </dsp:txBody>
      <dsp:txXfrm>
        <a:off x="805770" y="580526"/>
        <a:ext cx="7683068" cy="1161052"/>
      </dsp:txXfrm>
    </dsp:sp>
    <dsp:sp modelId="{191018D0-AF4E-4A5C-B665-815343C695B1}">
      <dsp:nvSpPr>
        <dsp:cNvPr id="0" name=""/>
        <dsp:cNvSpPr/>
      </dsp:nvSpPr>
      <dsp:spPr>
        <a:xfrm>
          <a:off x="80112" y="435394"/>
          <a:ext cx="1451315" cy="1451315"/>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17C22D91-A326-4539-B18A-464C375DCE70}">
      <dsp:nvSpPr>
        <dsp:cNvPr id="0" name=""/>
        <dsp:cNvSpPr/>
      </dsp:nvSpPr>
      <dsp:spPr>
        <a:xfrm>
          <a:off x="1227813" y="2322105"/>
          <a:ext cx="7261026" cy="1161052"/>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1586" tIns="45720" rIns="45720" bIns="45720" numCol="1" spcCol="1270" anchor="ctr" anchorCtr="0">
          <a:noAutofit/>
        </a:bodyPr>
        <a:lstStyle/>
        <a:p>
          <a:pPr lvl="0" algn="just" defTabSz="800100">
            <a:lnSpc>
              <a:spcPct val="90000"/>
            </a:lnSpc>
            <a:spcBef>
              <a:spcPct val="0"/>
            </a:spcBef>
            <a:spcAft>
              <a:spcPct val="35000"/>
            </a:spcAft>
          </a:pPr>
          <a:r>
            <a:rPr lang="ru-RU" sz="1800" kern="1200" dirty="0" smtClean="0">
              <a:latin typeface="Arial" panose="020B0604020202020204" pitchFamily="34" charset="0"/>
              <a:cs typeface="Arial" panose="020B0604020202020204" pitchFamily="34" charset="0"/>
            </a:rPr>
            <a:t>Обучающиеся, которым в соответствии с особенностями их психофизического развития, требуется индивидуализация содержания образования</a:t>
          </a:r>
          <a:endParaRPr lang="ru-RU" sz="1800" kern="1200" dirty="0">
            <a:latin typeface="Arial" panose="020B0604020202020204" pitchFamily="34" charset="0"/>
            <a:cs typeface="Arial" panose="020B0604020202020204" pitchFamily="34" charset="0"/>
          </a:endParaRPr>
        </a:p>
      </dsp:txBody>
      <dsp:txXfrm>
        <a:off x="1227813" y="2322105"/>
        <a:ext cx="7261026" cy="1161052"/>
      </dsp:txXfrm>
    </dsp:sp>
    <dsp:sp modelId="{7D288F98-E78D-4C0C-B081-C4DC6EB34EB6}">
      <dsp:nvSpPr>
        <dsp:cNvPr id="0" name=""/>
        <dsp:cNvSpPr/>
      </dsp:nvSpPr>
      <dsp:spPr>
        <a:xfrm>
          <a:off x="502155" y="2176973"/>
          <a:ext cx="1451315" cy="1451315"/>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089BE92B-A82E-4043-BBB4-65A715E554A1}">
      <dsp:nvSpPr>
        <dsp:cNvPr id="0" name=""/>
        <dsp:cNvSpPr/>
      </dsp:nvSpPr>
      <dsp:spPr>
        <a:xfrm>
          <a:off x="805770" y="3959828"/>
          <a:ext cx="7683068" cy="136876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21586" tIns="45720" rIns="45720" bIns="45720" numCol="1" spcCol="1270" anchor="ctr" anchorCtr="0">
          <a:noAutofit/>
        </a:bodyPr>
        <a:lstStyle/>
        <a:p>
          <a:pPr lvl="0" algn="just" defTabSz="800100">
            <a:lnSpc>
              <a:spcPct val="90000"/>
            </a:lnSpc>
            <a:spcBef>
              <a:spcPct val="0"/>
            </a:spcBef>
            <a:spcAft>
              <a:spcPct val="35000"/>
            </a:spcAft>
          </a:pPr>
          <a:r>
            <a:rPr lang="ru-RU" sz="1800" kern="1200" dirty="0" smtClean="0">
              <a:latin typeface="Arial" panose="020B0604020202020204" pitchFamily="34" charset="0"/>
              <a:cs typeface="Arial" panose="020B0604020202020204" pitchFamily="34" charset="0"/>
            </a:rPr>
            <a:t>Обучающиеся, находящиеся на длительном лечении и получающие образование по заключению ВК лечебно-профилактического учреждения и заявлению родителей (законных представителей) на дому или медицинской организации</a:t>
          </a:r>
          <a:endParaRPr lang="ru-RU" sz="1800" kern="1200" dirty="0">
            <a:latin typeface="Arial" panose="020B0604020202020204" pitchFamily="34" charset="0"/>
            <a:cs typeface="Arial" panose="020B0604020202020204" pitchFamily="34" charset="0"/>
          </a:endParaRPr>
        </a:p>
      </dsp:txBody>
      <dsp:txXfrm>
        <a:off x="805770" y="3959828"/>
        <a:ext cx="7683068" cy="1368765"/>
      </dsp:txXfrm>
    </dsp:sp>
    <dsp:sp modelId="{5119C9F3-9F00-4D85-B6FB-5F4E84B8B177}">
      <dsp:nvSpPr>
        <dsp:cNvPr id="0" name=""/>
        <dsp:cNvSpPr/>
      </dsp:nvSpPr>
      <dsp:spPr>
        <a:xfrm>
          <a:off x="80112" y="3918553"/>
          <a:ext cx="1451315" cy="1451315"/>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AD287-59E2-41A4-B95A-030B23A55C12}">
      <dsp:nvSpPr>
        <dsp:cNvPr id="0" name=""/>
        <dsp:cNvSpPr/>
      </dsp:nvSpPr>
      <dsp:spPr>
        <a:xfrm>
          <a:off x="0" y="0"/>
          <a:ext cx="6855161" cy="1235657"/>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осуществляется в пределах осваиваемой обучающимся образовательной программы в том числе по АОП, соответствующего уровня</a:t>
          </a:r>
          <a:endParaRPr lang="ru-RU" sz="1600" kern="1200" dirty="0">
            <a:latin typeface="Arial" panose="020B0604020202020204" pitchFamily="34" charset="0"/>
            <a:cs typeface="Arial" panose="020B0604020202020204" pitchFamily="34" charset="0"/>
          </a:endParaRPr>
        </a:p>
      </dsp:txBody>
      <dsp:txXfrm>
        <a:off x="36191" y="36191"/>
        <a:ext cx="5417378" cy="1163275"/>
      </dsp:txXfrm>
    </dsp:sp>
    <dsp:sp modelId="{892FF278-0CAB-4BEB-B902-FBBD5634749F}">
      <dsp:nvSpPr>
        <dsp:cNvPr id="0" name=""/>
        <dsp:cNvSpPr/>
      </dsp:nvSpPr>
      <dsp:spPr>
        <a:xfrm>
          <a:off x="574119" y="1460322"/>
          <a:ext cx="6855161" cy="1235657"/>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1600" kern="1200" dirty="0" smtClean="0">
              <a:latin typeface="Arial" panose="020B0604020202020204" pitchFamily="34" charset="0"/>
              <a:cs typeface="Arial" panose="020B0604020202020204" pitchFamily="34" charset="0"/>
            </a:rPr>
            <a:t>в реализуемых образовательной организацией формах (очной, очно-заочной, заочной) </a:t>
          </a:r>
        </a:p>
      </dsp:txBody>
      <dsp:txXfrm>
        <a:off x="610310" y="1496513"/>
        <a:ext cx="5405482" cy="1163275"/>
      </dsp:txXfrm>
    </dsp:sp>
    <dsp:sp modelId="{6117E3FD-0F31-4BCA-BB38-ADF28FC044D7}">
      <dsp:nvSpPr>
        <dsp:cNvPr id="0" name=""/>
        <dsp:cNvSpPr/>
      </dsp:nvSpPr>
      <dsp:spPr>
        <a:xfrm>
          <a:off x="1139670" y="2920644"/>
          <a:ext cx="6855161" cy="1235657"/>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ru-RU" sz="1600" kern="1200" dirty="0" smtClean="0">
              <a:latin typeface="Arial" panose="020B0604020202020204" pitchFamily="34" charset="0"/>
              <a:cs typeface="Arial" panose="020B0604020202020204" pitchFamily="34" charset="0"/>
            </a:rPr>
            <a:t>в соответствии со спецификой и возможностями образовательной организации</a:t>
          </a:r>
        </a:p>
      </dsp:txBody>
      <dsp:txXfrm>
        <a:off x="1175861" y="2956835"/>
        <a:ext cx="5414051" cy="1163275"/>
      </dsp:txXfrm>
    </dsp:sp>
    <dsp:sp modelId="{77F2D1F5-F754-4701-8DB5-9DC91BF40384}">
      <dsp:nvSpPr>
        <dsp:cNvPr id="0" name=""/>
        <dsp:cNvSpPr/>
      </dsp:nvSpPr>
      <dsp:spPr>
        <a:xfrm>
          <a:off x="1713790" y="4380966"/>
          <a:ext cx="6855161" cy="1235657"/>
        </a:xfrm>
        <a:prstGeom prst="roundRect">
          <a:avLst>
            <a:gd name="adj" fmla="val 10000"/>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разрабатывается на 1 год или иной срок, который указывается в заявлении совершеннолетнего обучающегося или родителей (законных представителей) несовершеннолетнего обучающегося об обучении по индивидуальному учебному плану</a:t>
          </a:r>
          <a:endParaRPr lang="ru-RU" sz="1600" kern="1200" dirty="0">
            <a:latin typeface="Arial" panose="020B0604020202020204" pitchFamily="34" charset="0"/>
            <a:cs typeface="Arial" panose="020B0604020202020204" pitchFamily="34" charset="0"/>
          </a:endParaRPr>
        </a:p>
      </dsp:txBody>
      <dsp:txXfrm>
        <a:off x="1749981" y="4417157"/>
        <a:ext cx="5405482" cy="1163275"/>
      </dsp:txXfrm>
    </dsp:sp>
    <dsp:sp modelId="{49D4A2B9-A6CD-476B-89C9-D59AC7033CBC}">
      <dsp:nvSpPr>
        <dsp:cNvPr id="0" name=""/>
        <dsp:cNvSpPr/>
      </dsp:nvSpPr>
      <dsp:spPr>
        <a:xfrm>
          <a:off x="6051984" y="946401"/>
          <a:ext cx="803177" cy="803177"/>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Arial" panose="020B0604020202020204" pitchFamily="34" charset="0"/>
            <a:cs typeface="Arial" panose="020B0604020202020204" pitchFamily="34" charset="0"/>
          </a:endParaRPr>
        </a:p>
      </dsp:txBody>
      <dsp:txXfrm>
        <a:off x="6232699" y="946401"/>
        <a:ext cx="441747" cy="604391"/>
      </dsp:txXfrm>
    </dsp:sp>
    <dsp:sp modelId="{A182D3BE-FE68-4E19-B00E-7164730D537A}">
      <dsp:nvSpPr>
        <dsp:cNvPr id="0" name=""/>
        <dsp:cNvSpPr/>
      </dsp:nvSpPr>
      <dsp:spPr>
        <a:xfrm>
          <a:off x="6626104" y="2406723"/>
          <a:ext cx="803177" cy="803177"/>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Arial" panose="020B0604020202020204" pitchFamily="34" charset="0"/>
            <a:cs typeface="Arial" panose="020B0604020202020204" pitchFamily="34" charset="0"/>
          </a:endParaRPr>
        </a:p>
      </dsp:txBody>
      <dsp:txXfrm>
        <a:off x="6806819" y="2406723"/>
        <a:ext cx="441747" cy="604391"/>
      </dsp:txXfrm>
    </dsp:sp>
    <dsp:sp modelId="{C5C02BAE-389B-4314-9054-86484B6A566D}">
      <dsp:nvSpPr>
        <dsp:cNvPr id="0" name=""/>
        <dsp:cNvSpPr/>
      </dsp:nvSpPr>
      <dsp:spPr>
        <a:xfrm>
          <a:off x="7191654" y="3867045"/>
          <a:ext cx="803177" cy="803177"/>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ru-RU" sz="1600" kern="1200">
            <a:latin typeface="Arial" panose="020B0604020202020204" pitchFamily="34" charset="0"/>
            <a:cs typeface="Arial" panose="020B0604020202020204" pitchFamily="34" charset="0"/>
          </a:endParaRPr>
        </a:p>
      </dsp:txBody>
      <dsp:txXfrm>
        <a:off x="7372369" y="3867045"/>
        <a:ext cx="441747" cy="6043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78535D-DB02-4DAD-8F25-7A9918619C83}">
      <dsp:nvSpPr>
        <dsp:cNvPr id="0" name=""/>
        <dsp:cNvSpPr/>
      </dsp:nvSpPr>
      <dsp:spPr>
        <a:xfrm>
          <a:off x="-5780666" y="-884761"/>
          <a:ext cx="6882091" cy="6882091"/>
        </a:xfrm>
        <a:prstGeom prst="blockArc">
          <a:avLst>
            <a:gd name="adj1" fmla="val 18900000"/>
            <a:gd name="adj2" fmla="val 2700000"/>
            <a:gd name="adj3" fmla="val 314"/>
          </a:avLst>
        </a:pr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103BE2-2A47-4A62-A0F6-43B137380FD3}">
      <dsp:nvSpPr>
        <dsp:cNvPr id="0" name=""/>
        <dsp:cNvSpPr/>
      </dsp:nvSpPr>
      <dsp:spPr>
        <a:xfrm>
          <a:off x="481432" y="319433"/>
          <a:ext cx="7727740" cy="63927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7425" tIns="48260" rIns="48260" bIns="4826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ru-RU" sz="1900" kern="1200" dirty="0" smtClean="0">
              <a:latin typeface="Arial" panose="020B0604020202020204" pitchFamily="34" charset="0"/>
              <a:cs typeface="Arial" panose="020B0604020202020204" pitchFamily="34" charset="0"/>
            </a:rPr>
            <a:t>общий объем учебной нагрузки</a:t>
          </a:r>
        </a:p>
        <a:p>
          <a:pPr lvl="0" algn="just" defTabSz="1866900">
            <a:lnSpc>
              <a:spcPct val="90000"/>
            </a:lnSpc>
            <a:spcBef>
              <a:spcPct val="0"/>
            </a:spcBef>
            <a:spcAft>
              <a:spcPct val="35000"/>
            </a:spcAft>
          </a:pPr>
          <a:endParaRPr lang="ru-RU" sz="1900" kern="1200" dirty="0"/>
        </a:p>
      </dsp:txBody>
      <dsp:txXfrm>
        <a:off x="481432" y="319433"/>
        <a:ext cx="7727740" cy="639275"/>
      </dsp:txXfrm>
    </dsp:sp>
    <dsp:sp modelId="{91B3DB75-B921-4096-ADC7-666FC08C32D1}">
      <dsp:nvSpPr>
        <dsp:cNvPr id="0" name=""/>
        <dsp:cNvSpPr/>
      </dsp:nvSpPr>
      <dsp:spPr>
        <a:xfrm>
          <a:off x="81885" y="239523"/>
          <a:ext cx="799094" cy="79909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99DAF858-8FC0-41F7-878F-3DB15288A982}">
      <dsp:nvSpPr>
        <dsp:cNvPr id="0" name=""/>
        <dsp:cNvSpPr/>
      </dsp:nvSpPr>
      <dsp:spPr>
        <a:xfrm>
          <a:off x="939518" y="1278039"/>
          <a:ext cx="7269654" cy="63927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7425" tIns="48260" rIns="48260" bIns="48260" numCol="1" spcCol="1270" anchor="ctr" anchorCtr="0">
          <a:noAutofit/>
        </a:bodyPr>
        <a:lstStyle/>
        <a:p>
          <a:pPr lvl="0" algn="just" defTabSz="844550">
            <a:lnSpc>
              <a:spcPct val="90000"/>
            </a:lnSpc>
            <a:spcBef>
              <a:spcPct val="0"/>
            </a:spcBef>
            <a:spcAft>
              <a:spcPct val="35000"/>
            </a:spcAft>
          </a:pPr>
          <a:r>
            <a:rPr lang="ru-RU" sz="1900" kern="1200" dirty="0" smtClean="0">
              <a:latin typeface="Arial" panose="020B0604020202020204" pitchFamily="34" charset="0"/>
              <a:cs typeface="Arial" panose="020B0604020202020204" pitchFamily="34" charset="0"/>
            </a:rPr>
            <a:t>название и структуру образовательный областей</a:t>
          </a:r>
          <a:endParaRPr lang="ru-RU" sz="1900" kern="1200" dirty="0"/>
        </a:p>
      </dsp:txBody>
      <dsp:txXfrm>
        <a:off x="939518" y="1278039"/>
        <a:ext cx="7269654" cy="639275"/>
      </dsp:txXfrm>
    </dsp:sp>
    <dsp:sp modelId="{DD6C7078-968D-4F25-A210-6BBCFB98872A}">
      <dsp:nvSpPr>
        <dsp:cNvPr id="0" name=""/>
        <dsp:cNvSpPr/>
      </dsp:nvSpPr>
      <dsp:spPr>
        <a:xfrm>
          <a:off x="539971" y="1198130"/>
          <a:ext cx="799094" cy="79909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051575A6-1A27-4B3A-84A3-223F034E9D34}">
      <dsp:nvSpPr>
        <dsp:cNvPr id="0" name=""/>
        <dsp:cNvSpPr/>
      </dsp:nvSpPr>
      <dsp:spPr>
        <a:xfrm>
          <a:off x="1080113" y="2236646"/>
          <a:ext cx="7129058" cy="63927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7425" tIns="48260" rIns="48260" bIns="48260" numCol="1" spcCol="1270" anchor="ctr" anchorCtr="0">
          <a:noAutofit/>
        </a:bodyPr>
        <a:lstStyle/>
        <a:p>
          <a:pPr lvl="0" algn="just" defTabSz="844550">
            <a:lnSpc>
              <a:spcPct val="90000"/>
            </a:lnSpc>
            <a:spcBef>
              <a:spcPct val="0"/>
            </a:spcBef>
            <a:spcAft>
              <a:spcPct val="35000"/>
            </a:spcAft>
          </a:pPr>
          <a:r>
            <a:rPr lang="ru-RU" sz="1900" kern="1200" dirty="0" smtClean="0">
              <a:latin typeface="Arial" panose="020B0604020202020204" pitchFamily="34" charset="0"/>
              <a:cs typeface="Arial" panose="020B0604020202020204" pitchFamily="34" charset="0"/>
            </a:rPr>
            <a:t>максимальный объем(аудиторной) классной нагрузки</a:t>
          </a:r>
          <a:endParaRPr lang="ru-RU" sz="1900" kern="1200" dirty="0"/>
        </a:p>
      </dsp:txBody>
      <dsp:txXfrm>
        <a:off x="1080113" y="2236646"/>
        <a:ext cx="7129058" cy="639275"/>
      </dsp:txXfrm>
    </dsp:sp>
    <dsp:sp modelId="{7D328262-81D6-4470-AD00-8580DC11BD13}">
      <dsp:nvSpPr>
        <dsp:cNvPr id="0" name=""/>
        <dsp:cNvSpPr/>
      </dsp:nvSpPr>
      <dsp:spPr>
        <a:xfrm>
          <a:off x="680566" y="2156736"/>
          <a:ext cx="799094" cy="79909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E0BB66F8-8DD6-4F47-B703-D7BCD505D7E8}">
      <dsp:nvSpPr>
        <dsp:cNvPr id="0" name=""/>
        <dsp:cNvSpPr/>
      </dsp:nvSpPr>
      <dsp:spPr>
        <a:xfrm>
          <a:off x="939518" y="3195252"/>
          <a:ext cx="7269654" cy="63927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7425" tIns="48260" rIns="48260" bIns="48260" numCol="1" spcCol="1270" anchor="ctr" anchorCtr="0">
          <a:noAutofit/>
        </a:bodyPr>
        <a:lstStyle/>
        <a:p>
          <a:pPr lvl="0" algn="just" defTabSz="844550">
            <a:lnSpc>
              <a:spcPct val="90000"/>
            </a:lnSpc>
            <a:spcBef>
              <a:spcPct val="0"/>
            </a:spcBef>
            <a:spcAft>
              <a:spcPct val="35000"/>
            </a:spcAft>
          </a:pPr>
          <a:r>
            <a:rPr lang="ru-RU" sz="1900" kern="1200" dirty="0" smtClean="0">
              <a:latin typeface="Arial" panose="020B0604020202020204" pitchFamily="34" charset="0"/>
              <a:cs typeface="Arial" panose="020B0604020202020204" pitchFamily="34" charset="0"/>
            </a:rPr>
            <a:t>учебное время, отводимое на освоение каждой предметной области</a:t>
          </a:r>
          <a:endParaRPr lang="ru-RU" sz="1900" kern="1200" dirty="0"/>
        </a:p>
      </dsp:txBody>
      <dsp:txXfrm>
        <a:off x="939518" y="3195252"/>
        <a:ext cx="7269654" cy="639275"/>
      </dsp:txXfrm>
    </dsp:sp>
    <dsp:sp modelId="{E2736042-D19D-4665-A0AC-A39EA4597204}">
      <dsp:nvSpPr>
        <dsp:cNvPr id="0" name=""/>
        <dsp:cNvSpPr/>
      </dsp:nvSpPr>
      <dsp:spPr>
        <a:xfrm>
          <a:off x="539971" y="3115343"/>
          <a:ext cx="799094" cy="79909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8ECBD704-E4E2-4A1E-BAAC-EFBA4A62C550}">
      <dsp:nvSpPr>
        <dsp:cNvPr id="0" name=""/>
        <dsp:cNvSpPr/>
      </dsp:nvSpPr>
      <dsp:spPr>
        <a:xfrm>
          <a:off x="481432" y="4153859"/>
          <a:ext cx="7727740" cy="639275"/>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7425" tIns="48260" rIns="48260" bIns="48260" numCol="1" spcCol="1270" anchor="ctr" anchorCtr="0">
          <a:noAutofit/>
        </a:bodyPr>
        <a:lstStyle/>
        <a:p>
          <a:pPr lvl="0" algn="just" defTabSz="844550">
            <a:lnSpc>
              <a:spcPct val="90000"/>
            </a:lnSpc>
            <a:spcBef>
              <a:spcPct val="0"/>
            </a:spcBef>
            <a:spcAft>
              <a:spcPct val="35000"/>
            </a:spcAft>
          </a:pPr>
          <a:r>
            <a:rPr lang="ru-RU" sz="1900" kern="1200" dirty="0" smtClean="0">
              <a:latin typeface="Arial" panose="020B0604020202020204" pitchFamily="34" charset="0"/>
              <a:cs typeface="Arial" panose="020B0604020202020204" pitchFamily="34" charset="0"/>
            </a:rPr>
            <a:t>формы промежуточной аттестации</a:t>
          </a:r>
          <a:endParaRPr lang="ru-RU" sz="1900" kern="1200" dirty="0"/>
        </a:p>
      </dsp:txBody>
      <dsp:txXfrm>
        <a:off x="481432" y="4153859"/>
        <a:ext cx="7727740" cy="639275"/>
      </dsp:txXfrm>
    </dsp:sp>
    <dsp:sp modelId="{CB881693-2882-4BA4-89E1-5E55A5BB7CB8}">
      <dsp:nvSpPr>
        <dsp:cNvPr id="0" name=""/>
        <dsp:cNvSpPr/>
      </dsp:nvSpPr>
      <dsp:spPr>
        <a:xfrm>
          <a:off x="81885" y="4073949"/>
          <a:ext cx="799094" cy="799094"/>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A27CC-6176-4259-9453-E4CBBB63C90B}">
      <dsp:nvSpPr>
        <dsp:cNvPr id="0" name=""/>
        <dsp:cNvSpPr/>
      </dsp:nvSpPr>
      <dsp:spPr>
        <a:xfrm>
          <a:off x="0" y="0"/>
          <a:ext cx="8275724" cy="0"/>
        </a:xfrm>
        <a:prstGeom prst="line">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26F97C-B3F3-4118-A696-ED8C5E1CC275}">
      <dsp:nvSpPr>
        <dsp:cNvPr id="0" name=""/>
        <dsp:cNvSpPr/>
      </dsp:nvSpPr>
      <dsp:spPr>
        <a:xfrm>
          <a:off x="0" y="0"/>
          <a:ext cx="1655144" cy="45365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Для проектирования коррекционно-развивающей области необходимо:</a:t>
          </a:r>
          <a:endParaRPr lang="ru-RU" sz="1600" kern="1200" dirty="0">
            <a:latin typeface="Arial" panose="020B0604020202020204" pitchFamily="34" charset="0"/>
            <a:cs typeface="Arial" panose="020B0604020202020204" pitchFamily="34" charset="0"/>
          </a:endParaRPr>
        </a:p>
      </dsp:txBody>
      <dsp:txXfrm>
        <a:off x="0" y="0"/>
        <a:ext cx="1655144" cy="4536504"/>
      </dsp:txXfrm>
    </dsp:sp>
    <dsp:sp modelId="{C6B9FAED-BAD4-4625-8780-AD4D4252C468}">
      <dsp:nvSpPr>
        <dsp:cNvPr id="0" name=""/>
        <dsp:cNvSpPr/>
      </dsp:nvSpPr>
      <dsp:spPr>
        <a:xfrm>
          <a:off x="1779280" y="42751"/>
          <a:ext cx="6496443" cy="855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ru-RU" sz="1600" kern="1200" dirty="0" smtClean="0">
              <a:latin typeface="Arial" panose="020B0604020202020204" pitchFamily="34" charset="0"/>
              <a:cs typeface="Arial" panose="020B0604020202020204" pitchFamily="34" charset="0"/>
            </a:rPr>
            <a:t>- проанализировать заключение ПМПК, ИПРА (для обучающихся с инвалидностью)</a:t>
          </a:r>
        </a:p>
      </dsp:txBody>
      <dsp:txXfrm>
        <a:off x="1779280" y="42751"/>
        <a:ext cx="6496443" cy="855024"/>
      </dsp:txXfrm>
    </dsp:sp>
    <dsp:sp modelId="{625C6CE6-3845-45BF-AE48-A539353721C6}">
      <dsp:nvSpPr>
        <dsp:cNvPr id="0" name=""/>
        <dsp:cNvSpPr/>
      </dsp:nvSpPr>
      <dsp:spPr>
        <a:xfrm>
          <a:off x="1655144" y="897775"/>
          <a:ext cx="6620579" cy="0"/>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9303A1-74BB-4FAB-A20A-5A3B78360F38}">
      <dsp:nvSpPr>
        <dsp:cNvPr id="0" name=""/>
        <dsp:cNvSpPr/>
      </dsp:nvSpPr>
      <dsp:spPr>
        <a:xfrm>
          <a:off x="1779280" y="940527"/>
          <a:ext cx="6496443" cy="855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 уточнить индивидуальные и типологические особенности обучающегося с ОВЗ и его специальные образовательные потребности</a:t>
          </a:r>
          <a:endParaRPr lang="ru-RU" sz="1600" kern="1200" dirty="0">
            <a:latin typeface="Arial" panose="020B0604020202020204" pitchFamily="34" charset="0"/>
            <a:cs typeface="Arial" panose="020B0604020202020204" pitchFamily="34" charset="0"/>
          </a:endParaRPr>
        </a:p>
      </dsp:txBody>
      <dsp:txXfrm>
        <a:off x="1779280" y="940527"/>
        <a:ext cx="6496443" cy="855024"/>
      </dsp:txXfrm>
    </dsp:sp>
    <dsp:sp modelId="{1C772B22-BBFE-49E0-8CE9-41A0244F303A}">
      <dsp:nvSpPr>
        <dsp:cNvPr id="0" name=""/>
        <dsp:cNvSpPr/>
      </dsp:nvSpPr>
      <dsp:spPr>
        <a:xfrm>
          <a:off x="1655144" y="1795551"/>
          <a:ext cx="6620579" cy="0"/>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114291-B658-4250-B50A-476C31D3F6F9}">
      <dsp:nvSpPr>
        <dsp:cNvPr id="0" name=""/>
        <dsp:cNvSpPr/>
      </dsp:nvSpPr>
      <dsp:spPr>
        <a:xfrm>
          <a:off x="1779280" y="1838303"/>
          <a:ext cx="6496443" cy="855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 выбрать из АООП коррекционные курсы</a:t>
          </a:r>
          <a:endParaRPr lang="ru-RU" sz="1600" kern="1200" dirty="0">
            <a:latin typeface="Arial" panose="020B0604020202020204" pitchFamily="34" charset="0"/>
            <a:cs typeface="Arial" panose="020B0604020202020204" pitchFamily="34" charset="0"/>
          </a:endParaRPr>
        </a:p>
      </dsp:txBody>
      <dsp:txXfrm>
        <a:off x="1779280" y="1838303"/>
        <a:ext cx="6496443" cy="855024"/>
      </dsp:txXfrm>
    </dsp:sp>
    <dsp:sp modelId="{8614872B-B2BB-45ED-9D47-0B82F13F0138}">
      <dsp:nvSpPr>
        <dsp:cNvPr id="0" name=""/>
        <dsp:cNvSpPr/>
      </dsp:nvSpPr>
      <dsp:spPr>
        <a:xfrm>
          <a:off x="1655144" y="2693327"/>
          <a:ext cx="6620579" cy="0"/>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3BD391-C8FD-4787-83F7-784C7A9482FB}">
      <dsp:nvSpPr>
        <dsp:cNvPr id="0" name=""/>
        <dsp:cNvSpPr/>
      </dsp:nvSpPr>
      <dsp:spPr>
        <a:xfrm>
          <a:off x="1779280" y="2736078"/>
          <a:ext cx="6496443" cy="855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 обозначить коррекционно-развивающие занятия</a:t>
          </a:r>
          <a:endParaRPr lang="ru-RU" sz="1600" kern="1200" dirty="0">
            <a:latin typeface="Arial" panose="020B0604020202020204" pitchFamily="34" charset="0"/>
            <a:cs typeface="Arial" panose="020B0604020202020204" pitchFamily="34" charset="0"/>
          </a:endParaRPr>
        </a:p>
      </dsp:txBody>
      <dsp:txXfrm>
        <a:off x="1779280" y="2736078"/>
        <a:ext cx="6496443" cy="855024"/>
      </dsp:txXfrm>
    </dsp:sp>
    <dsp:sp modelId="{6815168C-5EA3-4357-BF47-BA4BB920F675}">
      <dsp:nvSpPr>
        <dsp:cNvPr id="0" name=""/>
        <dsp:cNvSpPr/>
      </dsp:nvSpPr>
      <dsp:spPr>
        <a:xfrm>
          <a:off x="1655144" y="3591103"/>
          <a:ext cx="6620579" cy="0"/>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61F8DA-0BA5-4493-852B-B0154708F36D}">
      <dsp:nvSpPr>
        <dsp:cNvPr id="0" name=""/>
        <dsp:cNvSpPr/>
      </dsp:nvSpPr>
      <dsp:spPr>
        <a:xfrm>
          <a:off x="1779280" y="3633854"/>
          <a:ext cx="6496443" cy="855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just" defTabSz="711200">
            <a:lnSpc>
              <a:spcPct val="90000"/>
            </a:lnSpc>
            <a:spcBef>
              <a:spcPct val="0"/>
            </a:spcBef>
            <a:spcAft>
              <a:spcPct val="35000"/>
            </a:spcAft>
          </a:pPr>
          <a:r>
            <a:rPr lang="ru-RU" sz="1600" kern="1200" dirty="0" smtClean="0">
              <a:latin typeface="Arial" panose="020B0604020202020204" pitchFamily="34" charset="0"/>
              <a:cs typeface="Arial" panose="020B0604020202020204" pitchFamily="34" charset="0"/>
            </a:rPr>
            <a:t>- определить объем коррекционной помощи, специалистов сопровождения</a:t>
          </a:r>
          <a:endParaRPr lang="ru-RU" sz="1600" kern="1200" dirty="0">
            <a:latin typeface="Arial" panose="020B0604020202020204" pitchFamily="34" charset="0"/>
            <a:cs typeface="Arial" panose="020B0604020202020204" pitchFamily="34" charset="0"/>
          </a:endParaRPr>
        </a:p>
      </dsp:txBody>
      <dsp:txXfrm>
        <a:off x="1779280" y="3633854"/>
        <a:ext cx="6496443" cy="855024"/>
      </dsp:txXfrm>
    </dsp:sp>
    <dsp:sp modelId="{5DD01A50-7947-4F30-BC36-3BF437EDB7C0}">
      <dsp:nvSpPr>
        <dsp:cNvPr id="0" name=""/>
        <dsp:cNvSpPr/>
      </dsp:nvSpPr>
      <dsp:spPr>
        <a:xfrm>
          <a:off x="1655144" y="4488879"/>
          <a:ext cx="6620579" cy="0"/>
        </a:xfrm>
        <a:prstGeom prst="line">
          <a:avLst/>
        </a:prstGeom>
        <a:solidFill>
          <a:schemeClr val="dk1">
            <a:hueOff val="0"/>
            <a:satOff val="0"/>
            <a:lumOff val="0"/>
            <a:alphaOff val="0"/>
          </a:schemeClr>
        </a:solidFill>
        <a:ln w="2540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541902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862930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13702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679866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55285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06379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26.10.2023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293383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26.10.2023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42312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26.10.2023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996280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69606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50267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26.10.2023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888521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5" y="116633"/>
            <a:ext cx="8434398" cy="707886"/>
          </a:xfrm>
          <a:prstGeom prst="rect">
            <a:avLst/>
          </a:prstGeom>
          <a:noFill/>
        </p:spPr>
        <p:txBody>
          <a:bodyPr wrap="square" rtlCol="0">
            <a:spAutoFit/>
          </a:bodyPr>
          <a:lstStyle/>
          <a:p>
            <a:pPr algn="ctr"/>
            <a:r>
              <a:rPr lang="ru-RU" sz="2000" b="1" dirty="0" smtClean="0">
                <a:latin typeface="Arial" panose="020B0604020202020204" pitchFamily="34" charset="0"/>
                <a:cs typeface="Arial" panose="020B0604020202020204" pitchFamily="34" charset="0"/>
              </a:rPr>
              <a:t>Департамент образования и науки Курганской области </a:t>
            </a:r>
            <a:br>
              <a:rPr lang="ru-RU" sz="2000" b="1" dirty="0" smtClean="0">
                <a:latin typeface="Arial" panose="020B0604020202020204" pitchFamily="34" charset="0"/>
                <a:cs typeface="Arial" panose="020B0604020202020204" pitchFamily="34" charset="0"/>
              </a:rPr>
            </a:br>
            <a:r>
              <a:rPr lang="ru-RU" sz="2000" b="1" dirty="0" smtClean="0">
                <a:latin typeface="Arial" panose="020B0604020202020204" pitchFamily="34" charset="0"/>
                <a:cs typeface="Arial" panose="020B0604020202020204" pitchFamily="34" charset="0"/>
              </a:rPr>
              <a:t>ГБУ «Центр помощи детям»</a:t>
            </a:r>
            <a:endParaRPr lang="ru-RU" sz="3600" b="1" dirty="0">
              <a:latin typeface="Arial" panose="020B0604020202020204" pitchFamily="34" charset="0"/>
              <a:cs typeface="Arial" panose="020B0604020202020204" pitchFamily="34" charset="0"/>
            </a:endParaRPr>
          </a:p>
        </p:txBody>
      </p:sp>
      <p:sp>
        <p:nvSpPr>
          <p:cNvPr id="3" name="TextBox 2"/>
          <p:cNvSpPr txBox="1"/>
          <p:nvPr/>
        </p:nvSpPr>
        <p:spPr>
          <a:xfrm>
            <a:off x="5724128" y="5099602"/>
            <a:ext cx="2949824" cy="1015663"/>
          </a:xfrm>
          <a:prstGeom prst="rect">
            <a:avLst/>
          </a:prstGeom>
          <a:noFill/>
        </p:spPr>
        <p:txBody>
          <a:bodyPr wrap="square" rtlCol="0">
            <a:spAutoFit/>
          </a:bodyPr>
          <a:lstStyle/>
          <a:p>
            <a:r>
              <a:rPr lang="ru-RU" sz="2000" b="1" dirty="0">
                <a:latin typeface="Arial" panose="020B0604020202020204" pitchFamily="34" charset="0"/>
                <a:cs typeface="Arial" panose="020B0604020202020204" pitchFamily="34" charset="0"/>
              </a:rPr>
              <a:t>Фомина Л.И., </a:t>
            </a:r>
            <a:endParaRPr lang="ru-RU" sz="2000" b="1" dirty="0" smtClean="0">
              <a:latin typeface="Arial" panose="020B0604020202020204" pitchFamily="34" charset="0"/>
              <a:cs typeface="Arial" panose="020B0604020202020204" pitchFamily="34" charset="0"/>
            </a:endParaRPr>
          </a:p>
          <a:p>
            <a:r>
              <a:rPr lang="ru-RU" sz="2000" b="1" dirty="0" smtClean="0">
                <a:latin typeface="Arial" panose="020B0604020202020204" pitchFamily="34" charset="0"/>
                <a:cs typeface="Arial" panose="020B0604020202020204" pitchFamily="34" charset="0"/>
              </a:rPr>
              <a:t>заведующий </a:t>
            </a:r>
            <a:r>
              <a:rPr lang="ru-RU" sz="2000" b="1" dirty="0">
                <a:latin typeface="Arial" panose="020B0604020202020204" pitchFamily="34" charset="0"/>
                <a:cs typeface="Arial" panose="020B0604020202020204" pitchFamily="34" charset="0"/>
              </a:rPr>
              <a:t>ЦПМПК </a:t>
            </a:r>
            <a:endParaRPr lang="ru-RU" sz="2000" b="1" dirty="0" smtClean="0">
              <a:latin typeface="Arial" panose="020B0604020202020204" pitchFamily="34" charset="0"/>
              <a:cs typeface="Arial" panose="020B0604020202020204" pitchFamily="34" charset="0"/>
            </a:endParaRPr>
          </a:p>
          <a:p>
            <a:r>
              <a:rPr lang="ru-RU" sz="2000" b="1" dirty="0" smtClean="0">
                <a:latin typeface="Arial" panose="020B0604020202020204" pitchFamily="34" charset="0"/>
                <a:cs typeface="Arial" panose="020B0604020202020204" pitchFamily="34" charset="0"/>
              </a:rPr>
              <a:t>Курганской области</a:t>
            </a:r>
            <a:endParaRPr lang="ru-RU" sz="2000" b="1" dirty="0"/>
          </a:p>
        </p:txBody>
      </p:sp>
      <p:pic>
        <p:nvPicPr>
          <p:cNvPr id="5" name="Picture 2" descr="C:\Работа\СТИМУЛИРУЮЩИЕ\1 квартал 2016\обл.мероприятия, семинары\Семинар 2.02.16\эмблема.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7336" y="1051769"/>
            <a:ext cx="1075183" cy="107518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7912" y="2276872"/>
            <a:ext cx="8794030" cy="1815882"/>
          </a:xfrm>
          <a:prstGeom prst="rect">
            <a:avLst/>
          </a:prstGeom>
          <a:noFill/>
        </p:spPr>
        <p:txBody>
          <a:bodyPr wrap="square" rtlCol="0">
            <a:spAutoFit/>
          </a:bodyPr>
          <a:lstStyle/>
          <a:p>
            <a:pPr algn="ctr"/>
            <a:r>
              <a:rPr lang="ru-RU" sz="2800" b="1" dirty="0">
                <a:latin typeface="Arial" pitchFamily="34" charset="0"/>
                <a:cs typeface="Arial" pitchFamily="34" charset="0"/>
              </a:rPr>
              <a:t>Порядок </a:t>
            </a:r>
            <a:endParaRPr lang="ru-RU" sz="2800" b="1" dirty="0" smtClean="0">
              <a:latin typeface="Arial" pitchFamily="34" charset="0"/>
              <a:cs typeface="Arial" pitchFamily="34" charset="0"/>
            </a:endParaRPr>
          </a:p>
          <a:p>
            <a:pPr algn="ctr"/>
            <a:r>
              <a:rPr lang="ru-RU" sz="2800" b="1" dirty="0" smtClean="0">
                <a:latin typeface="Arial" pitchFamily="34" charset="0"/>
                <a:cs typeface="Arial" pitchFamily="34" charset="0"/>
              </a:rPr>
              <a:t>обеспечения </a:t>
            </a:r>
            <a:r>
              <a:rPr lang="ru-RU" sz="2800" b="1" dirty="0">
                <a:latin typeface="Arial" pitchFamily="34" charset="0"/>
                <a:cs typeface="Arial" pitchFamily="34" charset="0"/>
              </a:rPr>
              <a:t>возможности освоения образовательных программ обучающимися по индивидуальному учебному плану</a:t>
            </a:r>
          </a:p>
        </p:txBody>
      </p:sp>
      <p:sp>
        <p:nvSpPr>
          <p:cNvPr id="7" name="Номер слайда 6"/>
          <p:cNvSpPr>
            <a:spLocks noGrp="1"/>
          </p:cNvSpPr>
          <p:nvPr>
            <p:ph type="sldNum" sz="quarter" idx="12"/>
          </p:nvPr>
        </p:nvSpPr>
        <p:spPr/>
        <p:txBody>
          <a:bodyPr/>
          <a:lstStyle/>
          <a:p>
            <a:fld id="{B19B0651-EE4F-4900-A07F-96A6BFA9D0F0}" type="slidenum">
              <a:rPr lang="ru-RU" smtClean="0"/>
              <a:t>1</a:t>
            </a:fld>
            <a:endParaRPr lang="ru-RU"/>
          </a:p>
        </p:txBody>
      </p:sp>
    </p:spTree>
    <p:extLst>
      <p:ext uri="{BB962C8B-B14F-4D97-AF65-F5344CB8AC3E}">
        <p14:creationId xmlns:p14="http://schemas.microsoft.com/office/powerpoint/2010/main" val="3098467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7058" y="1124744"/>
            <a:ext cx="8424936" cy="3600986"/>
          </a:xfrm>
          <a:prstGeom prst="rect">
            <a:avLst/>
          </a:prstGeom>
        </p:spPr>
        <p:txBody>
          <a:bodyPr wrap="square">
            <a:spAutoFit/>
          </a:bodyPr>
          <a:lstStyle/>
          <a:p>
            <a:pPr indent="355600" algn="just">
              <a:spcBef>
                <a:spcPts val="600"/>
              </a:spcBef>
              <a:spcAft>
                <a:spcPts val="600"/>
              </a:spcAft>
            </a:pPr>
            <a:r>
              <a:rPr lang="ru-RU" dirty="0" smtClean="0">
                <a:latin typeface="Arial" panose="020B0604020202020204" pitchFamily="34" charset="0"/>
                <a:cs typeface="Arial" panose="020B0604020202020204" pitchFamily="34" charset="0"/>
              </a:rPr>
              <a:t>С </a:t>
            </a:r>
            <a:r>
              <a:rPr lang="ru-RU" dirty="0">
                <a:latin typeface="Arial" panose="020B0604020202020204" pitchFamily="34" charset="0"/>
                <a:cs typeface="Arial" panose="020B0604020202020204" pitchFamily="34" charset="0"/>
              </a:rPr>
              <a:t>целью индивидуализации содержания предметных областей и коррекционно-развивающей части индивидуальный учебный план должен учитывать:</a:t>
            </a:r>
          </a:p>
          <a:p>
            <a:pPr indent="355600" algn="just">
              <a:spcBef>
                <a:spcPts val="600"/>
              </a:spcBef>
              <a:spcAft>
                <a:spcPts val="600"/>
              </a:spcAft>
            </a:pPr>
            <a:r>
              <a:rPr lang="ru-RU" dirty="0">
                <a:latin typeface="Arial" panose="020B0604020202020204" pitchFamily="34" charset="0"/>
                <a:cs typeface="Arial" panose="020B0604020202020204" pitchFamily="34" charset="0"/>
              </a:rPr>
              <a:t>- увеличение учебных часов на изучение отдельных учебных предметов как мера предупреждения или преодоления образовательных дефицитов у обучающихся с </a:t>
            </a:r>
            <a:r>
              <a:rPr lang="ru-RU" dirty="0" smtClean="0">
                <a:latin typeface="Arial" panose="020B0604020202020204" pitchFamily="34" charset="0"/>
                <a:cs typeface="Arial" panose="020B0604020202020204" pitchFamily="34" charset="0"/>
              </a:rPr>
              <a:t>ОВЗ</a:t>
            </a:r>
            <a:endParaRPr lang="ru-RU" dirty="0">
              <a:latin typeface="Arial" panose="020B0604020202020204" pitchFamily="34" charset="0"/>
              <a:cs typeface="Arial" panose="020B0604020202020204" pitchFamily="34" charset="0"/>
            </a:endParaRPr>
          </a:p>
          <a:p>
            <a:pPr indent="355600" algn="just">
              <a:spcBef>
                <a:spcPts val="600"/>
              </a:spcBef>
              <a:spcAft>
                <a:spcPts val="600"/>
              </a:spcAft>
            </a:pPr>
            <a:r>
              <a:rPr lang="ru-RU" dirty="0">
                <a:latin typeface="Arial" panose="020B0604020202020204" pitchFamily="34" charset="0"/>
                <a:cs typeface="Arial" panose="020B0604020202020204" pitchFamily="34" charset="0"/>
              </a:rPr>
              <a:t>- введение курсов и занятий коррекционно-развивающих областей, специфичных для удовлетворения индивидуальных потребностей обучающихся с </a:t>
            </a:r>
            <a:r>
              <a:rPr lang="ru-RU" dirty="0" smtClean="0">
                <a:latin typeface="Arial" panose="020B0604020202020204" pitchFamily="34" charset="0"/>
                <a:cs typeface="Arial" panose="020B0604020202020204" pitchFamily="34" charset="0"/>
              </a:rPr>
              <a:t>ОВЗ</a:t>
            </a:r>
            <a:endParaRPr lang="ru-RU" dirty="0">
              <a:latin typeface="Arial" panose="020B0604020202020204" pitchFamily="34" charset="0"/>
              <a:cs typeface="Arial" panose="020B0604020202020204" pitchFamily="34" charset="0"/>
            </a:endParaRPr>
          </a:p>
          <a:p>
            <a:pPr indent="355600" algn="just">
              <a:spcBef>
                <a:spcPts val="600"/>
              </a:spcBef>
              <a:spcAft>
                <a:spcPts val="600"/>
              </a:spcAft>
            </a:pPr>
            <a:r>
              <a:rPr lang="ru-RU" dirty="0">
                <a:latin typeface="Arial" panose="020B0604020202020204" pitchFamily="34" charset="0"/>
                <a:cs typeface="Arial" panose="020B0604020202020204" pitchFamily="34" charset="0"/>
              </a:rPr>
              <a:t>- дополнение курсов внеурочной деятельности, обеспечивающих особые образовательные потребности обучающихся с </a:t>
            </a:r>
            <a:r>
              <a:rPr lang="ru-RU" dirty="0" smtClean="0">
                <a:latin typeface="Arial" panose="020B0604020202020204" pitchFamily="34" charset="0"/>
                <a:cs typeface="Arial" panose="020B0604020202020204" pitchFamily="34" charset="0"/>
              </a:rPr>
              <a:t>ОВЗ</a:t>
            </a:r>
            <a:endParaRPr lang="ru-RU" dirty="0">
              <a:latin typeface="Arial" panose="020B0604020202020204" pitchFamily="34" charset="0"/>
              <a:cs typeface="Arial" panose="020B0604020202020204" pitchFamily="34" charset="0"/>
            </a:endParaRPr>
          </a:p>
        </p:txBody>
      </p:sp>
      <p:sp>
        <p:nvSpPr>
          <p:cNvPr id="3" name="Прямоугольник 2"/>
          <p:cNvSpPr/>
          <p:nvPr/>
        </p:nvSpPr>
        <p:spPr>
          <a:xfrm>
            <a:off x="2684722" y="188640"/>
            <a:ext cx="4062587" cy="461665"/>
          </a:xfrm>
          <a:prstGeom prst="rect">
            <a:avLst/>
          </a:prstGeom>
        </p:spPr>
        <p:txBody>
          <a:bodyPr wrap="none">
            <a:spAutoFit/>
          </a:bodyPr>
          <a:lstStyle/>
          <a:p>
            <a:r>
              <a:rPr lang="ru-RU" sz="2400" b="1" dirty="0" smtClean="0">
                <a:latin typeface="Arial" panose="020B0604020202020204" pitchFamily="34" charset="0"/>
                <a:cs typeface="Arial" panose="020B0604020202020204" pitchFamily="34" charset="0"/>
              </a:rPr>
              <a:t>Для обучающихся с ОВЗ </a:t>
            </a:r>
            <a:endParaRPr lang="ru-RU" sz="2400" b="1" dirty="0"/>
          </a:p>
        </p:txBody>
      </p:sp>
      <p:sp>
        <p:nvSpPr>
          <p:cNvPr id="4" name="Прямоугольник 3"/>
          <p:cNvSpPr/>
          <p:nvPr/>
        </p:nvSpPr>
        <p:spPr>
          <a:xfrm>
            <a:off x="398722" y="5589240"/>
            <a:ext cx="8421750" cy="923330"/>
          </a:xfrm>
          <a:prstGeom prst="rect">
            <a:avLst/>
          </a:prstGeom>
          <a:ln>
            <a:solidFill>
              <a:schemeClr val="tx1"/>
            </a:solidFill>
          </a:ln>
        </p:spPr>
        <p:txBody>
          <a:bodyPr wrap="square">
            <a:spAutoFit/>
          </a:bodyPr>
          <a:lstStyle/>
          <a:p>
            <a:pPr indent="355600" algn="just"/>
            <a:r>
              <a:rPr lang="ru-RU" dirty="0">
                <a:latin typeface="Arial" panose="020B0604020202020204" pitchFamily="34" charset="0"/>
                <a:cs typeface="Arial" panose="020B0604020202020204" pitchFamily="34" charset="0"/>
              </a:rPr>
              <a:t>Необходимые часы выделяются за счет части учебного плана, образовательной программы, в том числе и АООП любого уровня образования, формируемой участниками образовательных отношений.</a:t>
            </a:r>
          </a:p>
        </p:txBody>
      </p:sp>
    </p:spTree>
    <p:extLst>
      <p:ext uri="{BB962C8B-B14F-4D97-AF65-F5344CB8AC3E}">
        <p14:creationId xmlns:p14="http://schemas.microsoft.com/office/powerpoint/2010/main" val="3250903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772816"/>
            <a:ext cx="8712968" cy="3447098"/>
          </a:xfrm>
          <a:prstGeom prst="rect">
            <a:avLst/>
          </a:prstGeom>
        </p:spPr>
        <p:txBody>
          <a:bodyPr wrap="square">
            <a:spAutoFit/>
          </a:bodyPr>
          <a:lstStyle/>
          <a:p>
            <a:pPr indent="355600" algn="just">
              <a:spcBef>
                <a:spcPts val="600"/>
              </a:spcBef>
              <a:spcAft>
                <a:spcPts val="600"/>
              </a:spcAft>
            </a:pPr>
            <a:r>
              <a:rPr lang="ru-RU" dirty="0" smtClean="0">
                <a:latin typeface="Arial" panose="020B0604020202020204" pitchFamily="34" charset="0"/>
                <a:cs typeface="Arial" panose="020B0604020202020204" pitchFamily="34" charset="0"/>
              </a:rPr>
              <a:t>Индивидуальный учебный план должен соответствовать требованиям </a:t>
            </a:r>
            <a:r>
              <a:rPr lang="ru-RU" b="1" dirty="0" smtClean="0">
                <a:latin typeface="Arial" panose="020B0604020202020204" pitchFamily="34" charset="0"/>
                <a:cs typeface="Arial" panose="020B0604020202020204" pitchFamily="34" charset="0"/>
              </a:rPr>
              <a:t>ФГОС</a:t>
            </a:r>
            <a:r>
              <a:rPr lang="ru-RU" dirty="0" smtClean="0">
                <a:latin typeface="Arial" panose="020B0604020202020204" pitchFamily="34" charset="0"/>
                <a:cs typeface="Arial" panose="020B0604020202020204" pitchFamily="34" charset="0"/>
              </a:rPr>
              <a:t> и </a:t>
            </a:r>
            <a:r>
              <a:rPr lang="ru-RU" b="1" dirty="0" smtClean="0">
                <a:latin typeface="Arial" panose="020B0604020202020204" pitchFamily="34" charset="0"/>
                <a:cs typeface="Arial" panose="020B0604020202020204" pitchFamily="34" charset="0"/>
              </a:rPr>
              <a:t>федеральным образовательным программам </a:t>
            </a:r>
            <a:r>
              <a:rPr lang="ru-RU" dirty="0" smtClean="0">
                <a:latin typeface="Arial" panose="020B0604020202020204" pitchFamily="34" charset="0"/>
                <a:cs typeface="Arial" panose="020B0604020202020204" pitchFamily="34" charset="0"/>
              </a:rPr>
              <a:t>соответствующего уровня.</a:t>
            </a:r>
          </a:p>
          <a:p>
            <a:pPr indent="355600" algn="just">
              <a:spcBef>
                <a:spcPts val="600"/>
              </a:spcBef>
              <a:spcAft>
                <a:spcPts val="600"/>
              </a:spcAft>
            </a:pPr>
            <a:endParaRPr lang="ru-RU" dirty="0" smtClean="0">
              <a:latin typeface="Arial" panose="020B0604020202020204" pitchFamily="34" charset="0"/>
              <a:cs typeface="Arial" panose="020B0604020202020204" pitchFamily="34" charset="0"/>
            </a:endParaRPr>
          </a:p>
          <a:p>
            <a:pPr indent="355600" algn="just">
              <a:spcBef>
                <a:spcPts val="600"/>
              </a:spcBef>
              <a:spcAft>
                <a:spcPts val="600"/>
              </a:spcAft>
            </a:pPr>
            <a:r>
              <a:rPr lang="ru-RU" dirty="0" smtClean="0">
                <a:latin typeface="Arial" panose="020B0604020202020204" pitchFamily="34" charset="0"/>
                <a:cs typeface="Arial" panose="020B0604020202020204" pitchFamily="34" charset="0"/>
              </a:rPr>
              <a:t>Индивидуальный </a:t>
            </a:r>
            <a:r>
              <a:rPr lang="ru-RU" dirty="0">
                <a:latin typeface="Arial" panose="020B0604020202020204" pitchFamily="34" charset="0"/>
                <a:cs typeface="Arial" panose="020B0604020202020204" pitchFamily="34" charset="0"/>
              </a:rPr>
              <a:t>учебный план может предусматривать </a:t>
            </a:r>
            <a:r>
              <a:rPr lang="ru-RU" u="sng" dirty="0">
                <a:latin typeface="Arial" panose="020B0604020202020204" pitchFamily="34" charset="0"/>
                <a:cs typeface="Arial" panose="020B0604020202020204" pitchFamily="34" charset="0"/>
              </a:rPr>
              <a:t>изменение срока освоения</a:t>
            </a:r>
            <a:r>
              <a:rPr lang="ru-RU" dirty="0">
                <a:latin typeface="Arial" panose="020B0604020202020204" pitchFamily="34" charset="0"/>
                <a:cs typeface="Arial" panose="020B0604020202020204" pitchFamily="34" charset="0"/>
              </a:rPr>
              <a:t> образовательной программы с учетом особенностей и образовательных потребностей конкретного обучающегося как увеличения, так и уменьшения указанного срока (</a:t>
            </a:r>
            <a:r>
              <a:rPr lang="ru-RU" i="1" dirty="0">
                <a:latin typeface="Arial" panose="020B0604020202020204" pitchFamily="34" charset="0"/>
                <a:cs typeface="Arial" panose="020B0604020202020204" pitchFamily="34" charset="0"/>
              </a:rPr>
              <a:t>п. 7 приказа Министерства просвещения РФ от 22 марта 2021 г. № 115 с изменениями от 11 февраля 2022 г. №69. Письмо Министерства просвещения РФ от 26 февраля 2021 г. № 03-205 «О методических рекомендациях</a:t>
            </a:r>
            <a:r>
              <a:rPr lang="ru-RU" i="1" dirty="0" smtClean="0">
                <a:latin typeface="Arial" panose="020B0604020202020204" pitchFamily="34" charset="0"/>
                <a:cs typeface="Arial" panose="020B0604020202020204" pitchFamily="34" charset="0"/>
              </a:rPr>
              <a:t>»).</a:t>
            </a:r>
            <a:endParaRPr lang="ru-RU"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869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0775" y="1152178"/>
            <a:ext cx="8136904" cy="1200329"/>
          </a:xfrm>
          <a:prstGeom prst="rect">
            <a:avLst/>
          </a:prstGeom>
        </p:spPr>
        <p:txBody>
          <a:bodyPr wrap="square">
            <a:spAutoFit/>
          </a:bodyPr>
          <a:lstStyle/>
          <a:p>
            <a:pPr indent="444500" algn="just"/>
            <a:r>
              <a:rPr lang="ru-RU" dirty="0">
                <a:latin typeface="Arial" panose="020B0604020202020204" pitchFamily="34" charset="0"/>
                <a:cs typeface="Arial" panose="020B0604020202020204" pitchFamily="34" charset="0"/>
              </a:rPr>
              <a:t>Обучение по индивидуальному учебному плану финансируется в порядке, установленном для финансирования освоения образовательной программы соответствующего уровня, в пределах предусмотренных средств</a:t>
            </a:r>
            <a:r>
              <a:rPr lang="ru-RU" dirty="0" smtClean="0">
                <a:latin typeface="Arial" panose="020B0604020202020204" pitchFamily="34" charset="0"/>
                <a:cs typeface="Arial" panose="020B0604020202020204" pitchFamily="34" charset="0"/>
              </a:rPr>
              <a:t>.</a:t>
            </a:r>
          </a:p>
        </p:txBody>
      </p:sp>
      <p:sp>
        <p:nvSpPr>
          <p:cNvPr id="3" name="TextBox 2"/>
          <p:cNvSpPr txBox="1"/>
          <p:nvPr/>
        </p:nvSpPr>
        <p:spPr>
          <a:xfrm>
            <a:off x="531667" y="620688"/>
            <a:ext cx="7344816" cy="400110"/>
          </a:xfrm>
          <a:prstGeom prst="rect">
            <a:avLst/>
          </a:prstGeom>
          <a:noFill/>
        </p:spPr>
        <p:txBody>
          <a:bodyPr wrap="square" rtlCol="0">
            <a:spAutoFit/>
          </a:bodyPr>
          <a:lstStyle/>
          <a:p>
            <a:r>
              <a:rPr lang="ru-RU" sz="2000" b="1" dirty="0" smtClean="0">
                <a:latin typeface="Arial" panose="020B0604020202020204" pitchFamily="34" charset="0"/>
                <a:cs typeface="Arial" panose="020B0604020202020204" pitchFamily="34" charset="0"/>
              </a:rPr>
              <a:t>Материальное обеспечение </a:t>
            </a:r>
            <a:endParaRPr lang="ru-RU" sz="2000" b="1" dirty="0">
              <a:latin typeface="Arial" panose="020B0604020202020204" pitchFamily="34" charset="0"/>
              <a:cs typeface="Arial" panose="020B0604020202020204" pitchFamily="34" charset="0"/>
            </a:endParaRPr>
          </a:p>
        </p:txBody>
      </p:sp>
      <p:sp>
        <p:nvSpPr>
          <p:cNvPr id="4" name="Прямоугольник 3"/>
          <p:cNvSpPr/>
          <p:nvPr/>
        </p:nvSpPr>
        <p:spPr>
          <a:xfrm>
            <a:off x="531667" y="3284984"/>
            <a:ext cx="8208912" cy="2585323"/>
          </a:xfrm>
          <a:prstGeom prst="rect">
            <a:avLst/>
          </a:prstGeom>
        </p:spPr>
        <p:txBody>
          <a:bodyPr wrap="square">
            <a:spAutoFit/>
          </a:bodyPr>
          <a:lstStyle/>
          <a:p>
            <a:pPr lvl="0" indent="355600" algn="just"/>
            <a:r>
              <a:rPr lang="ru-RU" dirty="0">
                <a:solidFill>
                  <a:prstClr val="black"/>
                </a:solidFill>
                <a:latin typeface="Arial" panose="020B0604020202020204" pitchFamily="34" charset="0"/>
                <a:cs typeface="Arial" panose="020B0604020202020204" pitchFamily="34" charset="0"/>
              </a:rPr>
              <a:t>Значимым условием качественной организации образовательного процесса по индивидуальному учебному плану является наличие в штате образовательной организации </a:t>
            </a:r>
            <a:r>
              <a:rPr lang="ru-RU" dirty="0" err="1">
                <a:solidFill>
                  <a:prstClr val="black"/>
                </a:solidFill>
                <a:latin typeface="Arial" panose="020B0604020202020204" pitchFamily="34" charset="0"/>
                <a:cs typeface="Arial" panose="020B0604020202020204" pitchFamily="34" charset="0"/>
              </a:rPr>
              <a:t>тьютора</a:t>
            </a:r>
            <a:r>
              <a:rPr lang="ru-RU" dirty="0">
                <a:solidFill>
                  <a:prstClr val="black"/>
                </a:solidFill>
                <a:latin typeface="Arial" panose="020B0604020202020204" pitchFamily="34" charset="0"/>
                <a:cs typeface="Arial" panose="020B0604020202020204" pitchFamily="34" charset="0"/>
              </a:rPr>
              <a:t>, который консультирует и анализирует процесс индивидуальной работы с обучающимся по индивидуальному учебному плану, вносит важный  вклад в составление индивидуального учебного плана, организует взаимодействие обучающихся с родителями, учителями и другими педагогическими работниками по реализации и (при необходимости) коррекции индивидуального учебного плана.</a:t>
            </a:r>
            <a:endParaRPr lang="ru-RU" dirty="0">
              <a:solidFill>
                <a:prstClr val="black"/>
              </a:solidFill>
              <a:latin typeface="Arial" panose="020B0604020202020204" pitchFamily="34" charset="0"/>
              <a:cs typeface="Arial" panose="020B0604020202020204" pitchFamily="34" charset="0"/>
            </a:endParaRPr>
          </a:p>
        </p:txBody>
      </p:sp>
      <p:sp>
        <p:nvSpPr>
          <p:cNvPr id="5" name="TextBox 4"/>
          <p:cNvSpPr txBox="1"/>
          <p:nvPr/>
        </p:nvSpPr>
        <p:spPr>
          <a:xfrm>
            <a:off x="611560" y="2780928"/>
            <a:ext cx="7776864" cy="400110"/>
          </a:xfrm>
          <a:prstGeom prst="rect">
            <a:avLst/>
          </a:prstGeom>
          <a:noFill/>
        </p:spPr>
        <p:txBody>
          <a:bodyPr wrap="square" rtlCol="0">
            <a:spAutoFit/>
          </a:bodyPr>
          <a:lstStyle/>
          <a:p>
            <a:r>
              <a:rPr lang="ru-RU" sz="2000" b="1" dirty="0" err="1" smtClean="0">
                <a:latin typeface="Arial" panose="020B0604020202020204" pitchFamily="34" charset="0"/>
                <a:cs typeface="Arial" panose="020B0604020202020204" pitchFamily="34" charset="0"/>
              </a:rPr>
              <a:t>Тьютор</a:t>
            </a:r>
            <a:r>
              <a:rPr lang="ru-RU" sz="2000" b="1" dirty="0" smtClean="0">
                <a:latin typeface="Arial" panose="020B0604020202020204" pitchFamily="34" charset="0"/>
                <a:cs typeface="Arial" panose="020B0604020202020204" pitchFamily="34" charset="0"/>
              </a:rPr>
              <a:t> </a:t>
            </a:r>
            <a:endParaRPr lang="ru-RU"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8454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4869" y="4653136"/>
            <a:ext cx="8712974" cy="2031325"/>
          </a:xfrm>
          <a:prstGeom prst="rect">
            <a:avLst/>
          </a:prstGeom>
          <a:ln>
            <a:solidFill>
              <a:schemeClr val="tx1"/>
            </a:solidFill>
          </a:ln>
        </p:spPr>
        <p:txBody>
          <a:bodyPr wrap="square">
            <a:spAutoFit/>
          </a:bodyPr>
          <a:lstStyle/>
          <a:p>
            <a:pPr indent="355600" algn="just"/>
            <a:r>
              <a:rPr lang="ru-RU" sz="1400" dirty="0" smtClean="0">
                <a:latin typeface="Arial" panose="020B0604020202020204" pitchFamily="34" charset="0"/>
                <a:cs typeface="Arial" panose="020B0604020202020204" pitchFamily="34" charset="0"/>
              </a:rPr>
              <a:t>К </a:t>
            </a:r>
            <a:r>
              <a:rPr lang="ru-RU" sz="1400" dirty="0">
                <a:latin typeface="Arial" panose="020B0604020202020204" pitchFamily="34" charset="0"/>
                <a:cs typeface="Arial" panose="020B0604020202020204" pitchFamily="34" charset="0"/>
              </a:rPr>
              <a:t>ГИА-9 допускаются обучающиеся, не имеющие академической задолженности, в полном объеме выполнившие учебный план или индивидуальный учебный план (имеющие годовые отметки по всем учебным предметам учебного плана за 9 класс не ниже удовлетворительных), а также результат «зачет» за итоговое собеседование по русскому языку.</a:t>
            </a:r>
          </a:p>
          <a:p>
            <a:pPr indent="355600" algn="just"/>
            <a:r>
              <a:rPr lang="ru-RU" sz="1400" dirty="0">
                <a:latin typeface="Arial" panose="020B0604020202020204" pitchFamily="34" charset="0"/>
                <a:cs typeface="Arial" panose="020B0604020202020204" pitchFamily="34" charset="0"/>
              </a:rPr>
              <a:t>К ГИА-11 допускаются обучающиеся, не имеющие академической задолженности, в полном объеме выполнившие учебный план или индивидуальный учебный план (имеющие годовые отметки по всем учебным предметам учебного плана за каждый год обучения по образовательным программам среднего общего образования не ниже удовлетворительных), а также имеющие результат «зачет» за итоговое сочинение (изложение).</a:t>
            </a:r>
          </a:p>
        </p:txBody>
      </p:sp>
      <p:sp>
        <p:nvSpPr>
          <p:cNvPr id="3" name="TextBox 2"/>
          <p:cNvSpPr txBox="1"/>
          <p:nvPr/>
        </p:nvSpPr>
        <p:spPr>
          <a:xfrm>
            <a:off x="418224" y="188640"/>
            <a:ext cx="8546264" cy="1200329"/>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Контроль освоения образовательной программы обучающихся, перешедших на индивидуальный учебный план</a:t>
            </a:r>
            <a:endParaRPr lang="ru-RU" sz="2400" b="1" dirty="0">
              <a:latin typeface="Arial" panose="020B0604020202020204" pitchFamily="34" charset="0"/>
              <a:cs typeface="Arial" panose="020B0604020202020204" pitchFamily="34" charset="0"/>
            </a:endParaRPr>
          </a:p>
        </p:txBody>
      </p:sp>
      <p:sp>
        <p:nvSpPr>
          <p:cNvPr id="4" name="Прямоугольник 3"/>
          <p:cNvSpPr/>
          <p:nvPr/>
        </p:nvSpPr>
        <p:spPr>
          <a:xfrm>
            <a:off x="418224" y="1600436"/>
            <a:ext cx="2605072" cy="400110"/>
          </a:xfrm>
          <a:prstGeom prst="rect">
            <a:avLst/>
          </a:prstGeom>
          <a:ln>
            <a:solidFill>
              <a:schemeClr val="tx1"/>
            </a:solidFill>
          </a:ln>
        </p:spPr>
        <p:txBody>
          <a:bodyPr wrap="none">
            <a:spAutoFit/>
          </a:bodyPr>
          <a:lstStyle/>
          <a:p>
            <a:pPr algn="ctr"/>
            <a:r>
              <a:rPr lang="ru-RU" sz="2000" b="1" dirty="0">
                <a:solidFill>
                  <a:prstClr val="black"/>
                </a:solidFill>
                <a:latin typeface="Arial" panose="020B0604020202020204" pitchFamily="34" charset="0"/>
                <a:cs typeface="Arial" panose="020B0604020202020204" pitchFamily="34" charset="0"/>
              </a:rPr>
              <a:t>Текущий контроль </a:t>
            </a:r>
            <a:endParaRPr lang="ru-RU" sz="2000" b="1" dirty="0"/>
          </a:p>
        </p:txBody>
      </p:sp>
      <p:sp>
        <p:nvSpPr>
          <p:cNvPr id="5" name="Прямоугольник 4"/>
          <p:cNvSpPr/>
          <p:nvPr/>
        </p:nvSpPr>
        <p:spPr>
          <a:xfrm>
            <a:off x="107504" y="2586678"/>
            <a:ext cx="3240360" cy="1323439"/>
          </a:xfrm>
          <a:prstGeom prst="rect">
            <a:avLst/>
          </a:prstGeom>
          <a:ln>
            <a:solidFill>
              <a:schemeClr val="tx1"/>
            </a:solidFill>
          </a:ln>
        </p:spPr>
        <p:txBody>
          <a:bodyPr wrap="square">
            <a:spAutoFit/>
          </a:bodyPr>
          <a:lstStyle/>
          <a:p>
            <a:pPr algn="just"/>
            <a:r>
              <a:rPr lang="ru-RU" sz="1600" dirty="0" smtClean="0">
                <a:solidFill>
                  <a:prstClr val="black"/>
                </a:solidFill>
                <a:latin typeface="Arial" panose="020B0604020202020204" pitchFamily="34" charset="0"/>
                <a:cs typeface="Arial" panose="020B0604020202020204" pitchFamily="34" charset="0"/>
              </a:rPr>
              <a:t>по </a:t>
            </a:r>
            <a:r>
              <a:rPr lang="ru-RU" sz="1600" dirty="0">
                <a:solidFill>
                  <a:prstClr val="black"/>
                </a:solidFill>
                <a:latin typeface="Arial" panose="020B0604020202020204" pitchFamily="34" charset="0"/>
                <a:cs typeface="Arial" panose="020B0604020202020204" pitchFamily="34" charset="0"/>
              </a:rPr>
              <a:t>Положению о текущем контроле успеваемости и промежуточной аттестации обучающихся образовательной организации.</a:t>
            </a:r>
            <a:endParaRPr lang="ru-RU" sz="1600" dirty="0"/>
          </a:p>
        </p:txBody>
      </p:sp>
      <p:sp>
        <p:nvSpPr>
          <p:cNvPr id="6" name="Прямоугольник 5"/>
          <p:cNvSpPr/>
          <p:nvPr/>
        </p:nvSpPr>
        <p:spPr>
          <a:xfrm>
            <a:off x="6084168" y="1600436"/>
            <a:ext cx="1512168" cy="400110"/>
          </a:xfrm>
          <a:prstGeom prst="rect">
            <a:avLst/>
          </a:prstGeom>
          <a:ln>
            <a:solidFill>
              <a:schemeClr val="tx1"/>
            </a:solidFill>
          </a:ln>
        </p:spPr>
        <p:txBody>
          <a:bodyPr wrap="square">
            <a:spAutoFit/>
          </a:bodyPr>
          <a:lstStyle/>
          <a:p>
            <a:pPr algn="ctr"/>
            <a:r>
              <a:rPr lang="ru-RU" sz="2000" b="1" dirty="0">
                <a:solidFill>
                  <a:prstClr val="black"/>
                </a:solidFill>
                <a:latin typeface="Arial" panose="020B0604020202020204" pitchFamily="34" charset="0"/>
                <a:cs typeface="Arial" panose="020B0604020202020204" pitchFamily="34" charset="0"/>
              </a:rPr>
              <a:t>ГИА</a:t>
            </a:r>
            <a:endParaRPr lang="ru-RU" sz="2000" b="1" dirty="0"/>
          </a:p>
        </p:txBody>
      </p:sp>
      <p:sp>
        <p:nvSpPr>
          <p:cNvPr id="7" name="Прямоугольник 6"/>
          <p:cNvSpPr/>
          <p:nvPr/>
        </p:nvSpPr>
        <p:spPr>
          <a:xfrm>
            <a:off x="1907704" y="2183009"/>
            <a:ext cx="3672408" cy="369332"/>
          </a:xfrm>
          <a:prstGeom prst="rect">
            <a:avLst/>
          </a:prstGeom>
        </p:spPr>
        <p:txBody>
          <a:bodyPr wrap="square">
            <a:spAutoFit/>
          </a:bodyPr>
          <a:lstStyle/>
          <a:p>
            <a:pPr algn="ctr"/>
            <a:r>
              <a:rPr lang="ru-RU" dirty="0" smtClean="0">
                <a:solidFill>
                  <a:prstClr val="black"/>
                </a:solidFill>
                <a:latin typeface="Arial" panose="020B0604020202020204" pitchFamily="34" charset="0"/>
                <a:cs typeface="Arial" panose="020B0604020202020204" pitchFamily="34" charset="0"/>
              </a:rPr>
              <a:t>осуществляется</a:t>
            </a:r>
            <a:endParaRPr lang="ru-RU" dirty="0"/>
          </a:p>
        </p:txBody>
      </p:sp>
      <p:sp>
        <p:nvSpPr>
          <p:cNvPr id="8" name="Прямоугольник 7"/>
          <p:cNvSpPr/>
          <p:nvPr/>
        </p:nvSpPr>
        <p:spPr>
          <a:xfrm>
            <a:off x="3949094" y="2586678"/>
            <a:ext cx="5112568" cy="1569660"/>
          </a:xfrm>
          <a:prstGeom prst="rect">
            <a:avLst/>
          </a:prstGeom>
          <a:ln>
            <a:solidFill>
              <a:schemeClr val="tx1"/>
            </a:solidFill>
          </a:ln>
        </p:spPr>
        <p:txBody>
          <a:bodyPr wrap="square">
            <a:spAutoFit/>
          </a:bodyPr>
          <a:lstStyle/>
          <a:p>
            <a:pPr marL="285750" indent="-285750">
              <a:buFontTx/>
              <a:buChar char="-"/>
            </a:pPr>
            <a:r>
              <a:rPr lang="ru-RU" sz="1600" dirty="0" smtClean="0">
                <a:solidFill>
                  <a:prstClr val="black"/>
                </a:solidFill>
                <a:latin typeface="Arial" panose="020B0604020202020204" pitchFamily="34" charset="0"/>
                <a:cs typeface="Arial" panose="020B0604020202020204" pitchFamily="34" charset="0"/>
              </a:rPr>
              <a:t>ст</a:t>
            </a:r>
            <a:r>
              <a:rPr lang="ru-RU" sz="1600" dirty="0">
                <a:solidFill>
                  <a:prstClr val="black"/>
                </a:solidFill>
                <a:latin typeface="Arial" panose="020B0604020202020204" pitchFamily="34" charset="0"/>
                <a:cs typeface="Arial" panose="020B0604020202020204" pitchFamily="34" charset="0"/>
              </a:rPr>
              <a:t>. 59 Закона РФ «Об образовании в РФ</a:t>
            </a:r>
            <a:r>
              <a:rPr lang="ru-RU" sz="1600" dirty="0" smtClean="0">
                <a:solidFill>
                  <a:prstClr val="black"/>
                </a:solidFill>
                <a:latin typeface="Arial" panose="020B0604020202020204" pitchFamily="34" charset="0"/>
                <a:cs typeface="Arial" panose="020B0604020202020204" pitchFamily="34" charset="0"/>
              </a:rPr>
              <a:t>» </a:t>
            </a:r>
          </a:p>
          <a:p>
            <a:pPr marL="285750" indent="-285750">
              <a:buFontTx/>
              <a:buChar char="-"/>
            </a:pPr>
            <a:r>
              <a:rPr lang="ru-RU" sz="1600" dirty="0" smtClean="0">
                <a:solidFill>
                  <a:prstClr val="black"/>
                </a:solidFill>
                <a:latin typeface="Arial" panose="020B0604020202020204" pitchFamily="34" charset="0"/>
                <a:cs typeface="Arial" panose="020B0604020202020204" pitchFamily="34" charset="0"/>
              </a:rPr>
              <a:t>Порядками </a:t>
            </a:r>
            <a:r>
              <a:rPr lang="ru-RU" sz="1600" dirty="0">
                <a:solidFill>
                  <a:prstClr val="black"/>
                </a:solidFill>
                <a:latin typeface="Arial" panose="020B0604020202020204" pitchFamily="34" charset="0"/>
                <a:cs typeface="Arial" panose="020B0604020202020204" pitchFamily="34" charset="0"/>
              </a:rPr>
              <a:t>проведения ГИА, утвержденными приказами Министерства просвещения РФ и Федеральной службы по надзору в сфере образования и науки от 7 ноября 2018 г. № 189/1513 и № </a:t>
            </a:r>
            <a:r>
              <a:rPr lang="ru-RU" sz="1600" dirty="0" smtClean="0">
                <a:solidFill>
                  <a:prstClr val="black"/>
                </a:solidFill>
                <a:latin typeface="Arial" panose="020B0604020202020204" pitchFamily="34" charset="0"/>
                <a:cs typeface="Arial" panose="020B0604020202020204" pitchFamily="34" charset="0"/>
              </a:rPr>
              <a:t>190/1512</a:t>
            </a:r>
            <a:endParaRPr lang="ru-RU" sz="1600" dirty="0"/>
          </a:p>
        </p:txBody>
      </p:sp>
      <p:sp>
        <p:nvSpPr>
          <p:cNvPr id="11" name="Стрелка вниз 10"/>
          <p:cNvSpPr/>
          <p:nvPr/>
        </p:nvSpPr>
        <p:spPr>
          <a:xfrm>
            <a:off x="1187624" y="2183009"/>
            <a:ext cx="360040" cy="36933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низ 11"/>
          <p:cNvSpPr/>
          <p:nvPr/>
        </p:nvSpPr>
        <p:spPr>
          <a:xfrm>
            <a:off x="6686612" y="2183009"/>
            <a:ext cx="360040" cy="36933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низ 12"/>
          <p:cNvSpPr/>
          <p:nvPr/>
        </p:nvSpPr>
        <p:spPr>
          <a:xfrm>
            <a:off x="6686612" y="4283804"/>
            <a:ext cx="360040" cy="36933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p:cNvSpPr/>
          <p:nvPr/>
        </p:nvSpPr>
        <p:spPr>
          <a:xfrm>
            <a:off x="3743908" y="4284386"/>
            <a:ext cx="3672408" cy="369332"/>
          </a:xfrm>
          <a:prstGeom prst="rect">
            <a:avLst/>
          </a:prstGeom>
        </p:spPr>
        <p:txBody>
          <a:bodyPr wrap="square">
            <a:spAutoFit/>
          </a:bodyPr>
          <a:lstStyle/>
          <a:p>
            <a:r>
              <a:rPr lang="ru-RU" dirty="0" smtClean="0">
                <a:solidFill>
                  <a:prstClr val="black"/>
                </a:solidFill>
                <a:latin typeface="Arial" panose="020B0604020202020204" pitchFamily="34" charset="0"/>
                <a:cs typeface="Arial" panose="020B0604020202020204" pitchFamily="34" charset="0"/>
              </a:rPr>
              <a:t>допускаются к сдаче ГИА</a:t>
            </a:r>
            <a:endParaRPr lang="ru-RU" dirty="0"/>
          </a:p>
        </p:txBody>
      </p:sp>
    </p:spTree>
    <p:extLst>
      <p:ext uri="{BB962C8B-B14F-4D97-AF65-F5344CB8AC3E}">
        <p14:creationId xmlns:p14="http://schemas.microsoft.com/office/powerpoint/2010/main" val="4270435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052736"/>
            <a:ext cx="8712968" cy="5078313"/>
          </a:xfrm>
          <a:prstGeom prst="rect">
            <a:avLst/>
          </a:prstGeom>
        </p:spPr>
        <p:txBody>
          <a:bodyPr wrap="square">
            <a:spAutoFit/>
          </a:bodyPr>
          <a:lstStyle/>
          <a:p>
            <a:pPr algn="just"/>
            <a:r>
              <a:rPr lang="ru-RU" dirty="0" smtClean="0">
                <a:latin typeface="Arial" panose="020B0604020202020204" pitchFamily="34" charset="0"/>
                <a:cs typeface="Arial" panose="020B0604020202020204" pitchFamily="34" charset="0"/>
              </a:rPr>
              <a:t>1</a:t>
            </a:r>
            <a:r>
              <a:rPr lang="ru-RU" dirty="0">
                <a:latin typeface="Arial" panose="020B0604020202020204" pitchFamily="34" charset="0"/>
                <a:cs typeface="Arial" panose="020B0604020202020204" pitchFamily="34" charset="0"/>
              </a:rPr>
              <a:t>. Перевод на обучение по индивидуальному учебному плану осуществляется на основании:</a:t>
            </a:r>
          </a:p>
          <a:p>
            <a:pPr marL="285750" indent="-285750" algn="just">
              <a:buFontTx/>
              <a:buChar char="-"/>
            </a:pPr>
            <a:r>
              <a:rPr lang="ru-RU" dirty="0" smtClean="0">
                <a:latin typeface="Arial" panose="020B0604020202020204" pitchFamily="34" charset="0"/>
                <a:cs typeface="Arial" panose="020B0604020202020204" pitchFamily="34" charset="0"/>
              </a:rPr>
              <a:t>заявления </a:t>
            </a:r>
            <a:r>
              <a:rPr lang="ru-RU" dirty="0">
                <a:latin typeface="Arial" panose="020B0604020202020204" pitchFamily="34" charset="0"/>
                <a:cs typeface="Arial" panose="020B0604020202020204" pitchFamily="34" charset="0"/>
              </a:rPr>
              <a:t>родителей (законных представителей) несовершеннолетнего </a:t>
            </a:r>
            <a:r>
              <a:rPr lang="ru-RU" dirty="0" smtClean="0">
                <a:latin typeface="Arial" panose="020B0604020202020204" pitchFamily="34" charset="0"/>
                <a:cs typeface="Arial" panose="020B0604020202020204" pitchFamily="34" charset="0"/>
              </a:rPr>
              <a:t>обучающегося</a:t>
            </a:r>
            <a:endParaRPr lang="ru-RU" dirty="0">
              <a:latin typeface="Arial" panose="020B0604020202020204" pitchFamily="34" charset="0"/>
              <a:cs typeface="Arial" panose="020B0604020202020204" pitchFamily="34" charset="0"/>
            </a:endParaRPr>
          </a:p>
          <a:p>
            <a:pPr marL="285750" indent="-285750" algn="just">
              <a:buFontTx/>
              <a:buChar char="-"/>
            </a:pPr>
            <a:r>
              <a:rPr lang="ru-RU" dirty="0" smtClean="0">
                <a:latin typeface="Arial" panose="020B0604020202020204" pitchFamily="34" charset="0"/>
                <a:cs typeface="Arial" panose="020B0604020202020204" pitchFamily="34" charset="0"/>
              </a:rPr>
              <a:t>заявления </a:t>
            </a:r>
            <a:r>
              <a:rPr lang="ru-RU" dirty="0">
                <a:latin typeface="Arial" panose="020B0604020202020204" pitchFamily="34" charset="0"/>
                <a:cs typeface="Arial" panose="020B0604020202020204" pitchFamily="34" charset="0"/>
              </a:rPr>
              <a:t>совершеннолетнего </a:t>
            </a:r>
            <a:r>
              <a:rPr lang="ru-RU" dirty="0" smtClean="0">
                <a:latin typeface="Arial" panose="020B0604020202020204" pitchFamily="34" charset="0"/>
                <a:cs typeface="Arial" panose="020B0604020202020204" pitchFamily="34" charset="0"/>
              </a:rPr>
              <a:t>обучающегося</a:t>
            </a:r>
            <a:endParaRPr lang="ru-RU" dirty="0">
              <a:latin typeface="Arial" panose="020B0604020202020204" pitchFamily="34" charset="0"/>
              <a:cs typeface="Arial" panose="020B0604020202020204" pitchFamily="34" charset="0"/>
            </a:endParaRPr>
          </a:p>
          <a:p>
            <a:pPr algn="just"/>
            <a:endParaRPr lang="ru-RU" dirty="0" smtClean="0">
              <a:latin typeface="Arial" panose="020B0604020202020204" pitchFamily="34" charset="0"/>
              <a:cs typeface="Arial" panose="020B0604020202020204" pitchFamily="34" charset="0"/>
            </a:endParaRPr>
          </a:p>
          <a:p>
            <a:pPr algn="just"/>
            <a:r>
              <a:rPr lang="ru-RU" dirty="0" smtClean="0">
                <a:latin typeface="Arial" panose="020B0604020202020204" pitchFamily="34" charset="0"/>
                <a:cs typeface="Arial" panose="020B0604020202020204" pitchFamily="34" charset="0"/>
              </a:rPr>
              <a:t>Заявление </a:t>
            </a:r>
            <a:r>
              <a:rPr lang="ru-RU" dirty="0">
                <a:latin typeface="Arial" panose="020B0604020202020204" pitchFamily="34" charset="0"/>
                <a:cs typeface="Arial" panose="020B0604020202020204" pitchFamily="34" charset="0"/>
              </a:rPr>
              <a:t>содержит:</a:t>
            </a:r>
          </a:p>
          <a:p>
            <a:pPr marL="285750" indent="-285750" algn="just">
              <a:buFontTx/>
              <a:buChar char="-"/>
            </a:pPr>
            <a:r>
              <a:rPr lang="ru-RU" dirty="0" smtClean="0">
                <a:latin typeface="Arial" panose="020B0604020202020204" pitchFamily="34" charset="0"/>
                <a:cs typeface="Arial" panose="020B0604020202020204" pitchFamily="34" charset="0"/>
              </a:rPr>
              <a:t>указание </a:t>
            </a:r>
            <a:r>
              <a:rPr lang="ru-RU" dirty="0">
                <a:latin typeface="Arial" panose="020B0604020202020204" pitchFamily="34" charset="0"/>
                <a:cs typeface="Arial" panose="020B0604020202020204" pitchFamily="34" charset="0"/>
              </a:rPr>
              <a:t>на срок обучения по индивидуальному учебному </a:t>
            </a:r>
            <a:r>
              <a:rPr lang="ru-RU" dirty="0" smtClean="0">
                <a:latin typeface="Arial" panose="020B0604020202020204" pitchFamily="34" charset="0"/>
                <a:cs typeface="Arial" panose="020B0604020202020204" pitchFamily="34" charset="0"/>
              </a:rPr>
              <a:t>плану</a:t>
            </a:r>
          </a:p>
          <a:p>
            <a:pPr marL="285750" indent="-285750" algn="just">
              <a:buFontTx/>
              <a:buChar char="-"/>
            </a:pPr>
            <a:r>
              <a:rPr lang="ru-RU" dirty="0" smtClean="0">
                <a:latin typeface="Arial" panose="020B0604020202020204" pitchFamily="34" charset="0"/>
                <a:cs typeface="Arial" panose="020B0604020202020204" pitchFamily="34" charset="0"/>
              </a:rPr>
              <a:t>пожелания </a:t>
            </a:r>
            <a:r>
              <a:rPr lang="ru-RU" dirty="0">
                <a:latin typeface="Arial" panose="020B0604020202020204" pitchFamily="34" charset="0"/>
                <a:cs typeface="Arial" panose="020B0604020202020204" pitchFamily="34" charset="0"/>
              </a:rPr>
              <a:t>родителей (законных представителей) или совершеннолетнего обучающегося по индивидуализации содержания образовательной программы: включение дополнительных учебных предметов (курсов), углубленное изучение отдельных предметов (курсов), сокращение сроков освоения образовательной программы, увеличение времени на коррекционные курсы и т.п</a:t>
            </a:r>
            <a:r>
              <a:rPr lang="ru-RU" dirty="0" smtClean="0">
                <a:latin typeface="Arial" panose="020B0604020202020204" pitchFamily="34" charset="0"/>
                <a:cs typeface="Arial" panose="020B0604020202020204" pitchFamily="34" charset="0"/>
              </a:rPr>
              <a:t>.</a:t>
            </a:r>
          </a:p>
          <a:p>
            <a:pPr algn="just"/>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2. Заявление принимается в течение года до 15 мая (можно установить иную дату, дающую возможность и обучающемуся и образовательной организации спланировать и организовать обучение по индивидуальному учебному плану</a:t>
            </a:r>
            <a:r>
              <a:rPr lang="ru-RU"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p:txBody>
      </p:sp>
      <p:sp>
        <p:nvSpPr>
          <p:cNvPr id="3" name="Прямоугольник 2"/>
          <p:cNvSpPr/>
          <p:nvPr/>
        </p:nvSpPr>
        <p:spPr>
          <a:xfrm>
            <a:off x="323528" y="118373"/>
            <a:ext cx="8496944" cy="830997"/>
          </a:xfrm>
          <a:prstGeom prst="rect">
            <a:avLst/>
          </a:prstGeom>
        </p:spPr>
        <p:txBody>
          <a:bodyPr wrap="square">
            <a:spAutoFit/>
          </a:bodyPr>
          <a:lstStyle/>
          <a:p>
            <a:pPr algn="ctr"/>
            <a:r>
              <a:rPr lang="ru-RU" sz="2400" b="1" dirty="0">
                <a:latin typeface="Arial" panose="020B0604020202020204" pitchFamily="34" charset="0"/>
                <a:cs typeface="Arial" panose="020B0604020202020204" pitchFamily="34" charset="0"/>
              </a:rPr>
              <a:t>Алгоритм перевода обучающихся </a:t>
            </a:r>
            <a:endParaRPr lang="ru-RU" sz="2400" b="1" dirty="0" smtClean="0">
              <a:latin typeface="Arial" panose="020B0604020202020204" pitchFamily="34" charset="0"/>
              <a:cs typeface="Arial" panose="020B0604020202020204" pitchFamily="34" charset="0"/>
            </a:endParaRPr>
          </a:p>
          <a:p>
            <a:pPr algn="ctr"/>
            <a:r>
              <a:rPr lang="ru-RU" sz="2400" b="1" dirty="0" smtClean="0">
                <a:latin typeface="Arial" panose="020B0604020202020204" pitchFamily="34" charset="0"/>
                <a:cs typeface="Arial" panose="020B0604020202020204" pitchFamily="34" charset="0"/>
              </a:rPr>
              <a:t>на </a:t>
            </a:r>
            <a:r>
              <a:rPr lang="ru-RU" sz="2400" b="1" dirty="0">
                <a:latin typeface="Arial" panose="020B0604020202020204" pitchFamily="34" charset="0"/>
                <a:cs typeface="Arial" panose="020B0604020202020204" pitchFamily="34" charset="0"/>
              </a:rPr>
              <a:t>индивидуальный учебный план</a:t>
            </a:r>
            <a:endParaRPr lang="ru-RU"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9122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8373"/>
            <a:ext cx="8496944" cy="830997"/>
          </a:xfrm>
          <a:prstGeom prst="rect">
            <a:avLst/>
          </a:prstGeom>
        </p:spPr>
        <p:txBody>
          <a:bodyPr wrap="square">
            <a:spAutoFit/>
          </a:bodyPr>
          <a:lstStyle/>
          <a:p>
            <a:pPr algn="ctr"/>
            <a:r>
              <a:rPr lang="ru-RU" sz="2400" b="1" dirty="0">
                <a:latin typeface="Arial" panose="020B0604020202020204" pitchFamily="34" charset="0"/>
                <a:cs typeface="Arial" panose="020B0604020202020204" pitchFamily="34" charset="0"/>
              </a:rPr>
              <a:t>Алгоритм перевода обучающихся </a:t>
            </a:r>
            <a:endParaRPr lang="ru-RU" sz="2400" b="1" dirty="0" smtClean="0">
              <a:latin typeface="Arial" panose="020B0604020202020204" pitchFamily="34" charset="0"/>
              <a:cs typeface="Arial" panose="020B0604020202020204" pitchFamily="34" charset="0"/>
            </a:endParaRPr>
          </a:p>
          <a:p>
            <a:pPr algn="ctr"/>
            <a:r>
              <a:rPr lang="ru-RU" sz="2400" b="1" dirty="0" smtClean="0">
                <a:latin typeface="Arial" panose="020B0604020202020204" pitchFamily="34" charset="0"/>
                <a:cs typeface="Arial" panose="020B0604020202020204" pitchFamily="34" charset="0"/>
              </a:rPr>
              <a:t>на </a:t>
            </a:r>
            <a:r>
              <a:rPr lang="ru-RU" sz="2400" b="1" dirty="0">
                <a:latin typeface="Arial" panose="020B0604020202020204" pitchFamily="34" charset="0"/>
                <a:cs typeface="Arial" panose="020B0604020202020204" pitchFamily="34" charset="0"/>
              </a:rPr>
              <a:t>индивидуальный учебный план</a:t>
            </a:r>
            <a:endParaRPr lang="ru-RU" sz="2400" b="1" dirty="0">
              <a:latin typeface="Arial" panose="020B0604020202020204" pitchFamily="34" charset="0"/>
              <a:cs typeface="Arial" panose="020B0604020202020204" pitchFamily="34" charset="0"/>
            </a:endParaRPr>
          </a:p>
        </p:txBody>
      </p:sp>
      <p:sp>
        <p:nvSpPr>
          <p:cNvPr id="3" name="Прямоугольник 2"/>
          <p:cNvSpPr/>
          <p:nvPr/>
        </p:nvSpPr>
        <p:spPr>
          <a:xfrm>
            <a:off x="179512" y="1628800"/>
            <a:ext cx="8792873" cy="4524315"/>
          </a:xfrm>
          <a:prstGeom prst="rect">
            <a:avLst/>
          </a:prstGeom>
        </p:spPr>
        <p:txBody>
          <a:bodyPr wrap="square">
            <a:spAutoFit/>
          </a:bodyPr>
          <a:lstStyle/>
          <a:p>
            <a:pPr algn="just"/>
            <a:r>
              <a:rPr lang="ru-RU" dirty="0">
                <a:latin typeface="Arial" panose="020B0604020202020204" pitchFamily="34" charset="0"/>
                <a:cs typeface="Arial" panose="020B0604020202020204" pitchFamily="34" charset="0"/>
              </a:rPr>
              <a:t>3. Обучение по индивидуальному учебному плану, как правило, начинается </a:t>
            </a:r>
            <a:r>
              <a:rPr lang="ru-RU" u="sng" dirty="0">
                <a:latin typeface="Arial" panose="020B0604020202020204" pitchFamily="34" charset="0"/>
                <a:cs typeface="Arial" panose="020B0604020202020204" pitchFamily="34" charset="0"/>
              </a:rPr>
              <a:t>с начала учебного </a:t>
            </a:r>
            <a:r>
              <a:rPr lang="ru-RU" u="sng" dirty="0" smtClean="0">
                <a:latin typeface="Arial" panose="020B0604020202020204" pitchFamily="34" charset="0"/>
                <a:cs typeface="Arial" panose="020B0604020202020204" pitchFamily="34" charset="0"/>
              </a:rPr>
              <a:t>года</a:t>
            </a:r>
          </a:p>
          <a:p>
            <a:pPr algn="just"/>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4. Разработка индивидуального учебного плана осуществляется образовательной организацией в течение 2-х недель с момента поступления заявления. </a:t>
            </a:r>
          </a:p>
          <a:p>
            <a:pPr indent="444500" algn="just"/>
            <a:r>
              <a:rPr lang="ru-RU" dirty="0">
                <a:latin typeface="Arial" panose="020B0604020202020204" pitchFamily="34" charset="0"/>
                <a:cs typeface="Arial" panose="020B0604020202020204" pitchFamily="34" charset="0"/>
              </a:rPr>
              <a:t>Если обоснованием для индивидуального учебного плана является обучение на дому по наличию длительной болезни, то срок разработки индивидуального учебного плана составляет 5 </a:t>
            </a:r>
            <a:r>
              <a:rPr lang="ru-RU" dirty="0" smtClean="0">
                <a:latin typeface="Arial" panose="020B0604020202020204" pitchFamily="34" charset="0"/>
                <a:cs typeface="Arial" panose="020B0604020202020204" pitchFamily="34" charset="0"/>
              </a:rPr>
              <a:t>дней</a:t>
            </a:r>
          </a:p>
          <a:p>
            <a:pPr algn="just"/>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5. Индивидуальный учебный план разрабатывают педагоги, обучавшие ребенка по предметам образовательной программы.</a:t>
            </a:r>
          </a:p>
          <a:p>
            <a:pPr indent="444500" algn="just"/>
            <a:r>
              <a:rPr lang="ru-RU" dirty="0">
                <a:latin typeface="Arial" panose="020B0604020202020204" pitchFamily="34" charset="0"/>
                <a:cs typeface="Arial" panose="020B0604020202020204" pitchFamily="34" charset="0"/>
              </a:rPr>
              <a:t>Если родители (законные представители) не согласны с содержанием индивидуального учебного плана, они имеют право предложить внести изменения в индивидуальный учебный план, которое рассматривает образовательная </a:t>
            </a:r>
            <a:r>
              <a:rPr lang="ru-RU" dirty="0" smtClean="0">
                <a:latin typeface="Arial" panose="020B0604020202020204" pitchFamily="34" charset="0"/>
                <a:cs typeface="Arial" panose="020B0604020202020204" pitchFamily="34" charset="0"/>
              </a:rPr>
              <a:t>организация</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043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8373"/>
            <a:ext cx="8496944" cy="830997"/>
          </a:xfrm>
          <a:prstGeom prst="rect">
            <a:avLst/>
          </a:prstGeom>
        </p:spPr>
        <p:txBody>
          <a:bodyPr wrap="square">
            <a:spAutoFit/>
          </a:bodyPr>
          <a:lstStyle/>
          <a:p>
            <a:pPr algn="ctr"/>
            <a:r>
              <a:rPr lang="ru-RU" sz="2400" b="1" dirty="0">
                <a:latin typeface="Arial" panose="020B0604020202020204" pitchFamily="34" charset="0"/>
                <a:cs typeface="Arial" panose="020B0604020202020204" pitchFamily="34" charset="0"/>
              </a:rPr>
              <a:t>Алгоритм перевода обучающихся </a:t>
            </a:r>
            <a:endParaRPr lang="ru-RU" sz="2400" b="1" dirty="0" smtClean="0">
              <a:latin typeface="Arial" panose="020B0604020202020204" pitchFamily="34" charset="0"/>
              <a:cs typeface="Arial" panose="020B0604020202020204" pitchFamily="34" charset="0"/>
            </a:endParaRPr>
          </a:p>
          <a:p>
            <a:pPr algn="ctr"/>
            <a:r>
              <a:rPr lang="ru-RU" sz="2400" b="1" dirty="0" smtClean="0">
                <a:latin typeface="Arial" panose="020B0604020202020204" pitchFamily="34" charset="0"/>
                <a:cs typeface="Arial" panose="020B0604020202020204" pitchFamily="34" charset="0"/>
              </a:rPr>
              <a:t>на </a:t>
            </a:r>
            <a:r>
              <a:rPr lang="ru-RU" sz="2400" b="1" dirty="0">
                <a:latin typeface="Arial" panose="020B0604020202020204" pitchFamily="34" charset="0"/>
                <a:cs typeface="Arial" panose="020B0604020202020204" pitchFamily="34" charset="0"/>
              </a:rPr>
              <a:t>индивидуальный учебный план</a:t>
            </a:r>
            <a:endParaRPr lang="ru-RU" sz="2400" b="1" dirty="0">
              <a:latin typeface="Arial" panose="020B0604020202020204" pitchFamily="34" charset="0"/>
              <a:cs typeface="Arial" panose="020B0604020202020204" pitchFamily="34" charset="0"/>
            </a:endParaRPr>
          </a:p>
        </p:txBody>
      </p:sp>
      <p:sp>
        <p:nvSpPr>
          <p:cNvPr id="3" name="Прямоугольник 2"/>
          <p:cNvSpPr/>
          <p:nvPr/>
        </p:nvSpPr>
        <p:spPr>
          <a:xfrm>
            <a:off x="251520" y="1556792"/>
            <a:ext cx="8712968" cy="3416320"/>
          </a:xfrm>
          <a:prstGeom prst="rect">
            <a:avLst/>
          </a:prstGeom>
        </p:spPr>
        <p:txBody>
          <a:bodyPr wrap="square">
            <a:spAutoFit/>
          </a:bodyPr>
          <a:lstStyle/>
          <a:p>
            <a:pPr algn="just"/>
            <a:r>
              <a:rPr lang="ru-RU" dirty="0">
                <a:latin typeface="Arial" panose="020B0604020202020204" pitchFamily="34" charset="0"/>
                <a:cs typeface="Arial" panose="020B0604020202020204" pitchFamily="34" charset="0"/>
              </a:rPr>
              <a:t>6. Перевод на обучение по индивидуальному учебному плану оформляется приказом руководителя образовательной организации на основании решения </a:t>
            </a:r>
            <a:r>
              <a:rPr lang="ru-RU" dirty="0" err="1">
                <a:latin typeface="Arial" panose="020B0604020202020204" pitchFamily="34" charset="0"/>
                <a:cs typeface="Arial" panose="020B0604020202020204" pitchFamily="34" charset="0"/>
              </a:rPr>
              <a:t>ППк</a:t>
            </a:r>
            <a:r>
              <a:rPr lang="ru-RU" dirty="0">
                <a:latin typeface="Arial" panose="020B0604020202020204" pitchFamily="34" charset="0"/>
                <a:cs typeface="Arial" panose="020B0604020202020204" pitchFamily="34" charset="0"/>
              </a:rPr>
              <a:t> и утверждается педсоветом.</a:t>
            </a:r>
          </a:p>
          <a:p>
            <a:pPr indent="444500" algn="just"/>
            <a:r>
              <a:rPr lang="ru-RU" dirty="0">
                <a:latin typeface="Arial" panose="020B0604020202020204" pitchFamily="34" charset="0"/>
                <a:cs typeface="Arial" panose="020B0604020202020204" pitchFamily="34" charset="0"/>
              </a:rPr>
              <a:t>Индивидуальное расписание, перечень программ по учебным предметам, количество часов, формы и сроки текущего и итогового контроля, педагоги, ведущие обучение, оформляются приказом руководителя образовательной </a:t>
            </a:r>
            <a:r>
              <a:rPr lang="ru-RU" dirty="0" smtClean="0">
                <a:latin typeface="Arial" panose="020B0604020202020204" pitchFamily="34" charset="0"/>
                <a:cs typeface="Arial" panose="020B0604020202020204" pitchFamily="34" charset="0"/>
              </a:rPr>
              <a:t>организации</a:t>
            </a:r>
          </a:p>
          <a:p>
            <a:pPr indent="444500" algn="just"/>
            <a:endParaRPr lang="ru-RU" dirty="0">
              <a:latin typeface="Arial" panose="020B0604020202020204" pitchFamily="34" charset="0"/>
              <a:cs typeface="Arial" panose="020B0604020202020204" pitchFamily="34" charset="0"/>
            </a:endParaRPr>
          </a:p>
          <a:p>
            <a:pPr algn="just"/>
            <a:r>
              <a:rPr lang="ru-RU" dirty="0">
                <a:latin typeface="Arial" panose="020B0604020202020204" pitchFamily="34" charset="0"/>
                <a:cs typeface="Arial" panose="020B0604020202020204" pitchFamily="34" charset="0"/>
              </a:rPr>
              <a:t>7. Обучающийся по индивидуальному учебному плану получает необходимые консультации по учебным предметам, литературу, может пользоваться учебными кабинетами, продолжить обучение в образовательной организации в порядке, закрепленном в Уставе образовательной организации</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8375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8373"/>
            <a:ext cx="8496944" cy="830997"/>
          </a:xfrm>
          <a:prstGeom prst="rect">
            <a:avLst/>
          </a:prstGeom>
        </p:spPr>
        <p:txBody>
          <a:bodyPr wrap="square">
            <a:spAutoFit/>
          </a:bodyPr>
          <a:lstStyle/>
          <a:p>
            <a:pPr algn="ctr"/>
            <a:r>
              <a:rPr lang="ru-RU" sz="2400" b="1" dirty="0">
                <a:latin typeface="Arial" panose="020B0604020202020204" pitchFamily="34" charset="0"/>
                <a:cs typeface="Arial" panose="020B0604020202020204" pitchFamily="34" charset="0"/>
              </a:rPr>
              <a:t>Алгоритм перевода обучающихся </a:t>
            </a:r>
            <a:endParaRPr lang="ru-RU" sz="2400" b="1" dirty="0" smtClean="0">
              <a:latin typeface="Arial" panose="020B0604020202020204" pitchFamily="34" charset="0"/>
              <a:cs typeface="Arial" panose="020B0604020202020204" pitchFamily="34" charset="0"/>
            </a:endParaRPr>
          </a:p>
          <a:p>
            <a:pPr algn="ctr"/>
            <a:r>
              <a:rPr lang="ru-RU" sz="2400" b="1" dirty="0" smtClean="0">
                <a:latin typeface="Arial" panose="020B0604020202020204" pitchFamily="34" charset="0"/>
                <a:cs typeface="Arial" panose="020B0604020202020204" pitchFamily="34" charset="0"/>
              </a:rPr>
              <a:t>на </a:t>
            </a:r>
            <a:r>
              <a:rPr lang="ru-RU" sz="2400" b="1" dirty="0">
                <a:latin typeface="Arial" panose="020B0604020202020204" pitchFamily="34" charset="0"/>
                <a:cs typeface="Arial" panose="020B0604020202020204" pitchFamily="34" charset="0"/>
              </a:rPr>
              <a:t>индивидуальный учебный план</a:t>
            </a:r>
            <a:endParaRPr lang="ru-RU" sz="2400" b="1" dirty="0">
              <a:latin typeface="Arial" panose="020B0604020202020204" pitchFamily="34" charset="0"/>
              <a:cs typeface="Arial" panose="020B0604020202020204" pitchFamily="34" charset="0"/>
            </a:endParaRPr>
          </a:p>
        </p:txBody>
      </p:sp>
      <p:sp>
        <p:nvSpPr>
          <p:cNvPr id="3" name="TextBox 2"/>
          <p:cNvSpPr txBox="1"/>
          <p:nvPr/>
        </p:nvSpPr>
        <p:spPr>
          <a:xfrm>
            <a:off x="295904" y="1412776"/>
            <a:ext cx="8496944" cy="3416320"/>
          </a:xfrm>
          <a:prstGeom prst="rect">
            <a:avLst/>
          </a:prstGeom>
          <a:noFill/>
        </p:spPr>
        <p:txBody>
          <a:bodyPr wrap="square" rtlCol="0">
            <a:spAutoFit/>
          </a:bodyPr>
          <a:lstStyle/>
          <a:p>
            <a:pPr algn="just"/>
            <a:r>
              <a:rPr lang="ru-RU" dirty="0">
                <a:latin typeface="Arial" panose="020B0604020202020204" pitchFamily="34" charset="0"/>
                <a:cs typeface="Arial" panose="020B0604020202020204" pitchFamily="34" charset="0"/>
              </a:rPr>
              <a:t>8. Решения, которое образовательная организация обязана предоставить обучающемуся в пределах индивидуального учебного плана по запросу совершеннолетнего обучающегося или родителям (законным представителям</a:t>
            </a:r>
            <a:r>
              <a:rPr lang="ru-RU" dirty="0" smtClean="0">
                <a:latin typeface="Arial" panose="020B0604020202020204" pitchFamily="34" charset="0"/>
                <a:cs typeface="Arial" panose="020B0604020202020204" pitchFamily="34" charset="0"/>
              </a:rPr>
              <a:t>):</a:t>
            </a:r>
          </a:p>
          <a:p>
            <a:pPr algn="just"/>
            <a:endParaRPr lang="ru-RU" dirty="0">
              <a:latin typeface="Arial" panose="020B0604020202020204" pitchFamily="34" charset="0"/>
              <a:cs typeface="Arial" panose="020B0604020202020204" pitchFamily="34" charset="0"/>
            </a:endParaRPr>
          </a:p>
          <a:p>
            <a:pPr marL="285750" indent="-285750" algn="just">
              <a:buFontTx/>
              <a:buChar char="-"/>
            </a:pPr>
            <a:r>
              <a:rPr lang="ru-RU" dirty="0" smtClean="0">
                <a:latin typeface="Arial" panose="020B0604020202020204" pitchFamily="34" charset="0"/>
                <a:cs typeface="Arial" panose="020B0604020202020204" pitchFamily="34" charset="0"/>
              </a:rPr>
              <a:t>изменение </a:t>
            </a:r>
            <a:r>
              <a:rPr lang="ru-RU" dirty="0">
                <a:latin typeface="Arial" panose="020B0604020202020204" pitchFamily="34" charset="0"/>
                <a:cs typeface="Arial" panose="020B0604020202020204" pitchFamily="34" charset="0"/>
              </a:rPr>
              <a:t>последовательности и распределения по периодам обучения учебных предметов, курсов, дисциплин, </a:t>
            </a:r>
            <a:r>
              <a:rPr lang="ru-RU" dirty="0" smtClean="0">
                <a:latin typeface="Arial" panose="020B0604020202020204" pitchFamily="34" charset="0"/>
                <a:cs typeface="Arial" panose="020B0604020202020204" pitchFamily="34" charset="0"/>
              </a:rPr>
              <a:t>модулей</a:t>
            </a:r>
          </a:p>
          <a:p>
            <a:pPr marL="285750" indent="-285750" algn="just">
              <a:buFontTx/>
              <a:buChar char="-"/>
            </a:pPr>
            <a:r>
              <a:rPr lang="ru-RU" dirty="0" smtClean="0">
                <a:latin typeface="Arial" panose="020B0604020202020204" pitchFamily="34" charset="0"/>
                <a:cs typeface="Arial" panose="020B0604020202020204" pitchFamily="34" charset="0"/>
              </a:rPr>
              <a:t>предоставление </a:t>
            </a:r>
            <a:r>
              <a:rPr lang="ru-RU" dirty="0">
                <a:latin typeface="Arial" panose="020B0604020202020204" pitchFamily="34" charset="0"/>
                <a:cs typeface="Arial" panose="020B0604020202020204" pitchFamily="34" charset="0"/>
              </a:rPr>
              <a:t>права самостоятельного </a:t>
            </a:r>
            <a:r>
              <a:rPr lang="ru-RU" dirty="0" smtClean="0">
                <a:latin typeface="Arial" panose="020B0604020202020204" pitchFamily="34" charset="0"/>
                <a:cs typeface="Arial" panose="020B0604020202020204" pitchFamily="34" charset="0"/>
              </a:rPr>
              <a:t>изучения</a:t>
            </a:r>
          </a:p>
          <a:p>
            <a:pPr marL="285750" indent="-285750" algn="just">
              <a:buFontTx/>
              <a:buChar char="-"/>
            </a:pPr>
            <a:r>
              <a:rPr lang="ru-RU" dirty="0" smtClean="0">
                <a:latin typeface="Arial" panose="020B0604020202020204" pitchFamily="34" charset="0"/>
                <a:cs typeface="Arial" panose="020B0604020202020204" pitchFamily="34" charset="0"/>
              </a:rPr>
              <a:t>предоставление </a:t>
            </a:r>
            <a:r>
              <a:rPr lang="ru-RU" dirty="0">
                <a:latin typeface="Arial" panose="020B0604020202020204" pitchFamily="34" charset="0"/>
                <a:cs typeface="Arial" panose="020B0604020202020204" pitchFamily="34" charset="0"/>
              </a:rPr>
              <a:t>права углубленного изучения в пределах имеющейся трудоемкости (без дополнительных материально-технических ресурсов</a:t>
            </a:r>
            <a:r>
              <a:rPr lang="ru-RU" dirty="0" smtClean="0">
                <a:latin typeface="Arial" panose="020B0604020202020204" pitchFamily="34" charset="0"/>
                <a:cs typeface="Arial" panose="020B0604020202020204" pitchFamily="34" charset="0"/>
              </a:rPr>
              <a:t>)</a:t>
            </a:r>
          </a:p>
          <a:p>
            <a:pPr marL="285750" indent="-285750" algn="just">
              <a:buFontTx/>
              <a:buChar char="-"/>
            </a:pPr>
            <a:r>
              <a:rPr lang="ru-RU" dirty="0" smtClean="0">
                <a:latin typeface="Arial" panose="020B0604020202020204" pitchFamily="34" charset="0"/>
                <a:cs typeface="Arial" panose="020B0604020202020204" pitchFamily="34" charset="0"/>
              </a:rPr>
              <a:t>включение </a:t>
            </a:r>
            <a:r>
              <a:rPr lang="ru-RU" dirty="0">
                <a:latin typeface="Arial" panose="020B0604020202020204" pitchFamily="34" charset="0"/>
                <a:cs typeface="Arial" panose="020B0604020202020204" pitchFamily="34" charset="0"/>
              </a:rPr>
              <a:t>в перечень дополнительного элективного курса при условии самостоятельного </a:t>
            </a:r>
            <a:r>
              <a:rPr lang="ru-RU" dirty="0" smtClean="0">
                <a:latin typeface="Arial" panose="020B0604020202020204" pitchFamily="34" charset="0"/>
                <a:cs typeface="Arial" panose="020B0604020202020204" pitchFamily="34" charset="0"/>
              </a:rPr>
              <a:t>изучения</a:t>
            </a:r>
            <a:endParaRPr lang="ru-RU" dirty="0">
              <a:latin typeface="Arial" panose="020B0604020202020204" pitchFamily="34" charset="0"/>
              <a:cs typeface="Arial" panose="020B0604020202020204" pitchFamily="34" charset="0"/>
            </a:endParaRPr>
          </a:p>
        </p:txBody>
      </p:sp>
      <p:sp>
        <p:nvSpPr>
          <p:cNvPr id="4" name="Прямоугольник 3"/>
          <p:cNvSpPr/>
          <p:nvPr/>
        </p:nvSpPr>
        <p:spPr>
          <a:xfrm>
            <a:off x="323528" y="5445224"/>
            <a:ext cx="8568952" cy="923330"/>
          </a:xfrm>
          <a:prstGeom prst="rect">
            <a:avLst/>
          </a:prstGeom>
        </p:spPr>
        <p:txBody>
          <a:bodyPr wrap="square">
            <a:spAutoFit/>
          </a:bodyPr>
          <a:lstStyle/>
          <a:p>
            <a:pPr indent="355600" algn="just"/>
            <a:r>
              <a:rPr lang="ru-RU" dirty="0">
                <a:latin typeface="Arial" panose="020B0604020202020204" pitchFamily="34" charset="0"/>
                <a:cs typeface="Arial" panose="020B0604020202020204" pitchFamily="34" charset="0"/>
              </a:rPr>
              <a:t>Остальные решения образовательной организации вправе предоставлять при наличии возможности индивидуального учебного плана без изменения финансовой основы обучения.</a:t>
            </a:r>
          </a:p>
        </p:txBody>
      </p:sp>
    </p:spTree>
    <p:extLst>
      <p:ext uri="{BB962C8B-B14F-4D97-AF65-F5344CB8AC3E}">
        <p14:creationId xmlns:p14="http://schemas.microsoft.com/office/powerpoint/2010/main" val="309736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700808"/>
            <a:ext cx="8352928" cy="3139321"/>
          </a:xfrm>
          <a:prstGeom prst="rect">
            <a:avLst/>
          </a:prstGeom>
        </p:spPr>
        <p:txBody>
          <a:bodyPr wrap="square">
            <a:spAutoFit/>
          </a:bodyPr>
          <a:lstStyle/>
          <a:p>
            <a:pPr algn="just"/>
            <a:r>
              <a:rPr lang="ru-RU" dirty="0">
                <a:latin typeface="Arial" panose="020B0604020202020204" pitchFamily="34" charset="0"/>
                <a:cs typeface="Arial" panose="020B0604020202020204" pitchFamily="34" charset="0"/>
              </a:rPr>
              <a:t>Индивидуальный учебный план обучающихся с ОВЗ должен </a:t>
            </a:r>
            <a:r>
              <a:rPr lang="ru-RU" dirty="0" smtClean="0">
                <a:latin typeface="Arial" panose="020B0604020202020204" pitchFamily="34" charset="0"/>
                <a:cs typeface="Arial" panose="020B0604020202020204" pitchFamily="34" charset="0"/>
              </a:rPr>
              <a:t>отражать:</a:t>
            </a:r>
          </a:p>
          <a:p>
            <a:pPr marL="285750" indent="-285750" algn="just">
              <a:buFontTx/>
              <a:buChar char="-"/>
            </a:pPr>
            <a:r>
              <a:rPr lang="ru-RU" dirty="0" smtClean="0">
                <a:latin typeface="Arial" panose="020B0604020202020204" pitchFamily="34" charset="0"/>
                <a:cs typeface="Arial" panose="020B0604020202020204" pitchFamily="34" charset="0"/>
              </a:rPr>
              <a:t>доступные </a:t>
            </a:r>
            <a:r>
              <a:rPr lang="ru-RU" dirty="0">
                <a:latin typeface="Arial" panose="020B0604020202020204" pitchFamily="34" charset="0"/>
                <a:cs typeface="Arial" panose="020B0604020202020204" pitchFamily="34" charset="0"/>
              </a:rPr>
              <a:t>для обучающегося учебные </a:t>
            </a:r>
            <a:r>
              <a:rPr lang="ru-RU" dirty="0" smtClean="0">
                <a:latin typeface="Arial" panose="020B0604020202020204" pitchFamily="34" charset="0"/>
                <a:cs typeface="Arial" panose="020B0604020202020204" pitchFamily="34" charset="0"/>
              </a:rPr>
              <a:t>предметы</a:t>
            </a:r>
          </a:p>
          <a:p>
            <a:pPr marL="285750" indent="-285750" algn="just">
              <a:buFontTx/>
              <a:buChar char="-"/>
            </a:pPr>
            <a:r>
              <a:rPr lang="ru-RU" dirty="0" smtClean="0">
                <a:latin typeface="Arial" panose="020B0604020202020204" pitchFamily="34" charset="0"/>
                <a:cs typeface="Arial" panose="020B0604020202020204" pitchFamily="34" charset="0"/>
              </a:rPr>
              <a:t>коррекционные занятия</a:t>
            </a:r>
          </a:p>
          <a:p>
            <a:pPr marL="285750" indent="-285750" algn="just">
              <a:buFontTx/>
              <a:buChar char="-"/>
            </a:pPr>
            <a:r>
              <a:rPr lang="ru-RU" dirty="0" smtClean="0">
                <a:latin typeface="Arial" panose="020B0604020202020204" pitchFamily="34" charset="0"/>
                <a:cs typeface="Arial" panose="020B0604020202020204" pitchFamily="34" charset="0"/>
              </a:rPr>
              <a:t>внеурочную </a:t>
            </a:r>
            <a:r>
              <a:rPr lang="ru-RU" dirty="0">
                <a:latin typeface="Arial" panose="020B0604020202020204" pitchFamily="34" charset="0"/>
                <a:cs typeface="Arial" panose="020B0604020202020204" pitchFamily="34" charset="0"/>
              </a:rPr>
              <a:t>деятельность </a:t>
            </a:r>
            <a:endParaRPr lang="ru-RU" dirty="0" smtClean="0">
              <a:latin typeface="Arial" panose="020B0604020202020204" pitchFamily="34" charset="0"/>
              <a:cs typeface="Arial" panose="020B0604020202020204" pitchFamily="34" charset="0"/>
            </a:endParaRPr>
          </a:p>
          <a:p>
            <a:pPr marL="285750" indent="-285750" algn="just">
              <a:buFontTx/>
              <a:buChar char="-"/>
            </a:pPr>
            <a:r>
              <a:rPr lang="ru-RU" dirty="0" smtClean="0">
                <a:latin typeface="Arial" panose="020B0604020202020204" pitchFamily="34" charset="0"/>
                <a:cs typeface="Arial" panose="020B0604020202020204" pitchFamily="34" charset="0"/>
              </a:rPr>
              <a:t>устанавливать </a:t>
            </a:r>
            <a:r>
              <a:rPr lang="ru-RU" dirty="0">
                <a:latin typeface="Arial" panose="020B0604020202020204" pitchFamily="34" charset="0"/>
                <a:cs typeface="Arial" panose="020B0604020202020204" pitchFamily="34" charset="0"/>
              </a:rPr>
              <a:t>объем недельной нагрузки на </a:t>
            </a:r>
            <a:r>
              <a:rPr lang="ru-RU" dirty="0" smtClean="0">
                <a:latin typeface="Arial" panose="020B0604020202020204" pitchFamily="34" charset="0"/>
                <a:cs typeface="Arial" panose="020B0604020202020204" pitchFamily="34" charset="0"/>
              </a:rPr>
              <a:t>обучающегося </a:t>
            </a:r>
          </a:p>
          <a:p>
            <a:pPr marL="285750" indent="-285750" algn="just">
              <a:buFontTx/>
              <a:buChar char="-"/>
            </a:pPr>
            <a:endParaRPr lang="ru-RU" dirty="0">
              <a:latin typeface="Arial" panose="020B0604020202020204" pitchFamily="34" charset="0"/>
              <a:cs typeface="Arial" panose="020B0604020202020204" pitchFamily="34" charset="0"/>
            </a:endParaRPr>
          </a:p>
          <a:p>
            <a:pPr indent="355600" algn="just"/>
            <a:r>
              <a:rPr lang="ru-RU" dirty="0" smtClean="0">
                <a:latin typeface="Arial" panose="020B0604020202020204" pitchFamily="34" charset="0"/>
                <a:cs typeface="Arial" panose="020B0604020202020204" pitchFamily="34" charset="0"/>
              </a:rPr>
              <a:t>Индивидуальный </a:t>
            </a:r>
            <a:r>
              <a:rPr lang="ru-RU" dirty="0">
                <a:latin typeface="Arial" panose="020B0604020202020204" pitchFamily="34" charset="0"/>
                <a:cs typeface="Arial" panose="020B0604020202020204" pitchFamily="34" charset="0"/>
              </a:rPr>
              <a:t>учебный план </a:t>
            </a:r>
            <a:r>
              <a:rPr lang="ru-RU" dirty="0" smtClean="0">
                <a:latin typeface="Arial" panose="020B0604020202020204" pitchFamily="34" charset="0"/>
                <a:cs typeface="Arial" panose="020B0604020202020204" pitchFamily="34" charset="0"/>
              </a:rPr>
              <a:t>включает индивидуальный </a:t>
            </a:r>
            <a:r>
              <a:rPr lang="ru-RU" dirty="0">
                <a:latin typeface="Arial" panose="020B0604020202020204" pitchFamily="34" charset="0"/>
                <a:cs typeface="Arial" panose="020B0604020202020204" pitchFamily="34" charset="0"/>
              </a:rPr>
              <a:t>набор учебных предметов </a:t>
            </a:r>
            <a:r>
              <a:rPr lang="ru-RU" dirty="0" smtClean="0">
                <a:latin typeface="Arial" panose="020B0604020202020204" pitchFamily="34" charset="0"/>
                <a:cs typeface="Arial" panose="020B0604020202020204" pitchFamily="34" charset="0"/>
              </a:rPr>
              <a:t>и коррекционных </a:t>
            </a:r>
            <a:r>
              <a:rPr lang="ru-RU" dirty="0">
                <a:latin typeface="Arial" panose="020B0604020202020204" pitchFamily="34" charset="0"/>
                <a:cs typeface="Arial" panose="020B0604020202020204" pitchFamily="34" charset="0"/>
              </a:rPr>
              <a:t>курсов, выбранных из общего учебного плана АООП, с учетом индивидуальных образовательных потребностей, возможностей и особенностей развития конкретного обучающегося с указанием объема учебной нагрузки.</a:t>
            </a:r>
          </a:p>
        </p:txBody>
      </p:sp>
      <p:sp>
        <p:nvSpPr>
          <p:cNvPr id="3" name="Прямоугольник 2"/>
          <p:cNvSpPr/>
          <p:nvPr/>
        </p:nvSpPr>
        <p:spPr>
          <a:xfrm>
            <a:off x="323528" y="116632"/>
            <a:ext cx="8424936" cy="461665"/>
          </a:xfrm>
          <a:prstGeom prst="rect">
            <a:avLst/>
          </a:prstGeom>
        </p:spPr>
        <p:txBody>
          <a:bodyPr wrap="square">
            <a:spAutoFit/>
          </a:bodyPr>
          <a:lstStyle/>
          <a:p>
            <a:r>
              <a:rPr lang="ru-RU" sz="2400" b="1" dirty="0">
                <a:latin typeface="Arial" panose="020B0604020202020204" pitchFamily="34" charset="0"/>
                <a:cs typeface="Arial" panose="020B0604020202020204" pitchFamily="34" charset="0"/>
              </a:rPr>
              <a:t>Индивидуальный учебный план обучающихся с ОВЗ </a:t>
            </a:r>
            <a:endParaRPr lang="ru-RU" sz="2400" b="1" dirty="0"/>
          </a:p>
        </p:txBody>
      </p:sp>
    </p:spTree>
    <p:extLst>
      <p:ext uri="{BB962C8B-B14F-4D97-AF65-F5344CB8AC3E}">
        <p14:creationId xmlns:p14="http://schemas.microsoft.com/office/powerpoint/2010/main" val="3164590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412776"/>
            <a:ext cx="8568952" cy="5078313"/>
          </a:xfrm>
          <a:prstGeom prst="rect">
            <a:avLst/>
          </a:prstGeom>
          <a:noFill/>
        </p:spPr>
        <p:txBody>
          <a:bodyPr wrap="square" rtlCol="0">
            <a:spAutoFit/>
          </a:bodyPr>
          <a:lstStyle/>
          <a:p>
            <a:pPr indent="444500" algn="just"/>
            <a:r>
              <a:rPr lang="ru-RU" dirty="0">
                <a:latin typeface="Arial" panose="020B0604020202020204" pitchFamily="34" charset="0"/>
                <a:cs typeface="Arial" panose="020B0604020202020204" pitchFamily="34" charset="0"/>
              </a:rPr>
              <a:t>При организации образования на основе индивидуального учебного плана список предметов и коррекционных курсов, включенных в индивидуальный учебный план, а также индивидуальная недельная нагрузка обучающегося могут варьироваться. </a:t>
            </a:r>
            <a:endParaRPr lang="ru-RU" dirty="0" smtClean="0">
              <a:latin typeface="Arial" panose="020B0604020202020204" pitchFamily="34" charset="0"/>
              <a:cs typeface="Arial" panose="020B0604020202020204" pitchFamily="34" charset="0"/>
            </a:endParaRPr>
          </a:p>
          <a:p>
            <a:pPr indent="444500" algn="just"/>
            <a:r>
              <a:rPr lang="ru-RU" dirty="0" smtClean="0">
                <a:latin typeface="Arial" panose="020B0604020202020204" pitchFamily="34" charset="0"/>
                <a:cs typeface="Arial" panose="020B0604020202020204" pitchFamily="34" charset="0"/>
              </a:rPr>
              <a:t>Индивидуальный </a:t>
            </a:r>
            <a:r>
              <a:rPr lang="ru-RU" dirty="0">
                <a:latin typeface="Arial" panose="020B0604020202020204" pitchFamily="34" charset="0"/>
                <a:cs typeface="Arial" panose="020B0604020202020204" pitchFamily="34" charset="0"/>
              </a:rPr>
              <a:t>учебный план детей с наиболее тяжелыми нарушениями развития, образовательные потребности которых не позволяют осваивать предметы основной части учебного плана АООП, как правило, включают занятия коррекционной направленности. Для таких обучающихся учебная нагрузка формируется следующим образом: увеличивается количество часов коррекционных курсов и добавляются часы коррекционно-развивающих занятий в пределах максимально доступной нагрузки, установленной учебным планом АООП. </a:t>
            </a:r>
            <a:endParaRPr lang="ru-RU" dirty="0" smtClean="0">
              <a:latin typeface="Arial" panose="020B0604020202020204" pitchFamily="34" charset="0"/>
              <a:cs typeface="Arial" panose="020B0604020202020204" pitchFamily="34" charset="0"/>
            </a:endParaRPr>
          </a:p>
          <a:p>
            <a:pPr indent="444500" algn="just"/>
            <a:r>
              <a:rPr lang="ru-RU" dirty="0" smtClean="0">
                <a:latin typeface="Arial" panose="020B0604020202020204" pitchFamily="34" charset="0"/>
                <a:cs typeface="Arial" panose="020B0604020202020204" pitchFamily="34" charset="0"/>
              </a:rPr>
              <a:t>У </a:t>
            </a:r>
            <a:r>
              <a:rPr lang="ru-RU" dirty="0">
                <a:latin typeface="Arial" panose="020B0604020202020204" pitchFamily="34" charset="0"/>
                <a:cs typeface="Arial" panose="020B0604020202020204" pitchFamily="34" charset="0"/>
              </a:rPr>
              <a:t>детей с менее выраженными интеллектуальными нарушениями больший объем учебной нагрузки распределится на предметные области. Некоторые дети, испытывающие трудности адаптации к условиям обучения в группе, могут находиться в организации ограниченное время, объем их нагрузки также лимитируется индивидуальным учебным планом и отражается в расписании занятий.</a:t>
            </a:r>
          </a:p>
        </p:txBody>
      </p:sp>
      <p:sp>
        <p:nvSpPr>
          <p:cNvPr id="3" name="Прямоугольник 2"/>
          <p:cNvSpPr/>
          <p:nvPr/>
        </p:nvSpPr>
        <p:spPr>
          <a:xfrm>
            <a:off x="323528" y="188640"/>
            <a:ext cx="8568952" cy="830997"/>
          </a:xfrm>
          <a:prstGeom prst="rect">
            <a:avLst/>
          </a:prstGeom>
        </p:spPr>
        <p:txBody>
          <a:bodyPr wrap="square">
            <a:spAutoFit/>
          </a:bodyPr>
          <a:lstStyle/>
          <a:p>
            <a:pPr algn="ctr"/>
            <a:r>
              <a:rPr lang="ru-RU" sz="2400" b="1" dirty="0" smtClean="0">
                <a:latin typeface="Arial" panose="020B0604020202020204" pitchFamily="34" charset="0"/>
                <a:cs typeface="Arial" panose="020B0604020202020204" pitchFamily="34" charset="0"/>
              </a:rPr>
              <a:t>Организация образования</a:t>
            </a:r>
          </a:p>
          <a:p>
            <a:pPr algn="ctr"/>
            <a:r>
              <a:rPr lang="ru-RU" sz="2400" b="1" dirty="0" smtClean="0">
                <a:latin typeface="Arial" panose="020B0604020202020204" pitchFamily="34" charset="0"/>
                <a:cs typeface="Arial" panose="020B0604020202020204" pitchFamily="34" charset="0"/>
              </a:rPr>
              <a:t>на </a:t>
            </a:r>
            <a:r>
              <a:rPr lang="ru-RU" sz="2400" b="1" dirty="0">
                <a:latin typeface="Arial" panose="020B0604020202020204" pitchFamily="34" charset="0"/>
                <a:cs typeface="Arial" panose="020B0604020202020204" pitchFamily="34" charset="0"/>
              </a:rPr>
              <a:t>основе индивидуального учебного плана </a:t>
            </a:r>
            <a:endParaRPr lang="ru-RU" sz="2400" b="1" dirty="0"/>
          </a:p>
        </p:txBody>
      </p:sp>
    </p:spTree>
    <p:extLst>
      <p:ext uri="{BB962C8B-B14F-4D97-AF65-F5344CB8AC3E}">
        <p14:creationId xmlns:p14="http://schemas.microsoft.com/office/powerpoint/2010/main" val="157246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2420888"/>
            <a:ext cx="8496944" cy="2031325"/>
          </a:xfrm>
          <a:prstGeom prst="rect">
            <a:avLst/>
          </a:prstGeom>
          <a:noFill/>
        </p:spPr>
        <p:txBody>
          <a:bodyPr wrap="square" rtlCol="0">
            <a:spAutoFit/>
          </a:bodyPr>
          <a:lstStyle/>
          <a:p>
            <a:r>
              <a:rPr lang="ru-RU" b="1" dirty="0">
                <a:latin typeface="Arial" panose="020B0604020202020204" pitchFamily="34" charset="0"/>
                <a:cs typeface="Arial" panose="020B0604020202020204" pitchFamily="34" charset="0"/>
              </a:rPr>
              <a:t>Статья 34. Основные права обучающихся и меры их социальной поддержки и стимулирования</a:t>
            </a:r>
          </a:p>
          <a:p>
            <a:pPr marL="342900" indent="-342900">
              <a:buAutoNum type="arabicPeriod"/>
            </a:pPr>
            <a:r>
              <a:rPr lang="ru-RU" dirty="0" smtClean="0">
                <a:latin typeface="Arial" panose="020B0604020202020204" pitchFamily="34" charset="0"/>
                <a:cs typeface="Arial" panose="020B0604020202020204" pitchFamily="34" charset="0"/>
              </a:rPr>
              <a:t>Обучающимся </a:t>
            </a:r>
            <a:r>
              <a:rPr lang="ru-RU" dirty="0">
                <a:latin typeface="Arial" panose="020B0604020202020204" pitchFamily="34" charset="0"/>
                <a:cs typeface="Arial" panose="020B0604020202020204" pitchFamily="34" charset="0"/>
              </a:rPr>
              <a:t>предоставляются академические права на</a:t>
            </a:r>
            <a:r>
              <a:rPr lang="ru-RU" dirty="0" smtClean="0">
                <a:latin typeface="Arial" panose="020B0604020202020204" pitchFamily="34" charset="0"/>
                <a:cs typeface="Arial" panose="020B0604020202020204" pitchFamily="34" charset="0"/>
              </a:rPr>
              <a:t>:</a:t>
            </a:r>
          </a:p>
          <a:p>
            <a:endParaRPr lang="ru-RU" dirty="0">
              <a:latin typeface="Arial" panose="020B0604020202020204" pitchFamily="34" charset="0"/>
              <a:cs typeface="Arial" panose="020B0604020202020204" pitchFamily="34" charset="0"/>
            </a:endParaRPr>
          </a:p>
          <a:p>
            <a:pPr algn="just"/>
            <a:r>
              <a:rPr lang="ru-RU" dirty="0" smtClean="0">
                <a:latin typeface="Arial" panose="020B0604020202020204" pitchFamily="34" charset="0"/>
                <a:cs typeface="Arial" panose="020B0604020202020204" pitchFamily="34" charset="0"/>
              </a:rPr>
              <a:t>3</a:t>
            </a:r>
            <a:r>
              <a:rPr lang="ru-RU" dirty="0">
                <a:latin typeface="Arial" panose="020B0604020202020204" pitchFamily="34" charset="0"/>
                <a:cs typeface="Arial" panose="020B0604020202020204" pitchFamily="34" charset="0"/>
              </a:rPr>
              <a:t>) обучение по индивидуальному учебному плану, в том числе ускоренное обучение, в пределах осваиваемой образовательной программы в порядке, установленном локальными нормативными </a:t>
            </a:r>
            <a:r>
              <a:rPr lang="ru-RU" dirty="0" smtClean="0">
                <a:latin typeface="Arial" panose="020B0604020202020204" pitchFamily="34" charset="0"/>
                <a:cs typeface="Arial" panose="020B0604020202020204" pitchFamily="34" charset="0"/>
              </a:rPr>
              <a:t>актами</a:t>
            </a:r>
            <a:endParaRPr lang="ru-RU" dirty="0">
              <a:latin typeface="Arial" panose="020B0604020202020204" pitchFamily="34" charset="0"/>
              <a:cs typeface="Arial" panose="020B0604020202020204" pitchFamily="34" charset="0"/>
            </a:endParaRPr>
          </a:p>
        </p:txBody>
      </p:sp>
      <p:sp>
        <p:nvSpPr>
          <p:cNvPr id="4" name="TextBox 3"/>
          <p:cNvSpPr txBox="1"/>
          <p:nvPr/>
        </p:nvSpPr>
        <p:spPr>
          <a:xfrm>
            <a:off x="107504" y="116632"/>
            <a:ext cx="8928992" cy="1077218"/>
          </a:xfrm>
          <a:prstGeom prst="rect">
            <a:avLst/>
          </a:prstGeom>
          <a:noFill/>
        </p:spPr>
        <p:txBody>
          <a:bodyPr wrap="square" rtlCol="0">
            <a:spAutoFit/>
          </a:bodyPr>
          <a:lstStyle/>
          <a:p>
            <a:pPr algn="ctr"/>
            <a:r>
              <a:rPr lang="ru-RU" sz="2400" b="1" dirty="0">
                <a:latin typeface="Arial" panose="020B0604020202020204" pitchFamily="34" charset="0"/>
                <a:cs typeface="Arial" panose="020B0604020202020204" pitchFamily="34" charset="0"/>
              </a:rPr>
              <a:t>Федеральный закон РФ </a:t>
            </a:r>
            <a:endParaRPr lang="ru-RU" sz="2400" b="1" dirty="0" smtClean="0">
              <a:latin typeface="Arial" panose="020B0604020202020204" pitchFamily="34" charset="0"/>
              <a:cs typeface="Arial" panose="020B0604020202020204" pitchFamily="34" charset="0"/>
            </a:endParaRPr>
          </a:p>
          <a:p>
            <a:pPr algn="ctr"/>
            <a:r>
              <a:rPr lang="ru-RU" sz="2000" b="1" dirty="0" smtClean="0">
                <a:latin typeface="Arial" panose="020B0604020202020204" pitchFamily="34" charset="0"/>
                <a:cs typeface="Arial" panose="020B0604020202020204" pitchFamily="34" charset="0"/>
              </a:rPr>
              <a:t>от </a:t>
            </a:r>
            <a:r>
              <a:rPr lang="ru-RU" sz="2000" b="1" dirty="0">
                <a:latin typeface="Arial" panose="020B0604020202020204" pitchFamily="34" charset="0"/>
                <a:cs typeface="Arial" panose="020B0604020202020204" pitchFamily="34" charset="0"/>
              </a:rPr>
              <a:t>29 декабря 2012 г. № 273-ФЗ </a:t>
            </a:r>
            <a:endParaRPr lang="ru-RU" sz="2000" b="1" dirty="0" smtClean="0">
              <a:latin typeface="Arial" panose="020B0604020202020204" pitchFamily="34" charset="0"/>
              <a:cs typeface="Arial" panose="020B0604020202020204" pitchFamily="34" charset="0"/>
            </a:endParaRPr>
          </a:p>
          <a:p>
            <a:pPr algn="ctr"/>
            <a:r>
              <a:rPr lang="ru-RU" sz="2000" b="1" dirty="0" smtClean="0">
                <a:latin typeface="Arial" panose="020B0604020202020204" pitchFamily="34" charset="0"/>
                <a:cs typeface="Arial" panose="020B0604020202020204" pitchFamily="34" charset="0"/>
              </a:rPr>
              <a:t>«</a:t>
            </a:r>
            <a:r>
              <a:rPr lang="ru-RU" sz="2000" b="1" dirty="0">
                <a:latin typeface="Arial" panose="020B0604020202020204" pitchFamily="34" charset="0"/>
                <a:cs typeface="Arial" panose="020B0604020202020204" pitchFamily="34" charset="0"/>
              </a:rPr>
              <a:t>Об образовании в </a:t>
            </a:r>
            <a:r>
              <a:rPr lang="ru-RU" sz="2000" b="1" dirty="0" smtClean="0">
                <a:latin typeface="Arial" panose="020B0604020202020204" pitchFamily="34" charset="0"/>
                <a:cs typeface="Arial" panose="020B0604020202020204" pitchFamily="34" charset="0"/>
              </a:rPr>
              <a:t>РФ» </a:t>
            </a:r>
            <a:r>
              <a:rPr lang="ru-RU" sz="2000" b="1" dirty="0">
                <a:latin typeface="Arial" panose="020B0604020202020204" pitchFamily="34" charset="0"/>
                <a:cs typeface="Arial" panose="020B0604020202020204" pitchFamily="34" charset="0"/>
              </a:rPr>
              <a:t>(с изменениями и </a:t>
            </a:r>
            <a:r>
              <a:rPr lang="ru-RU" sz="2000" b="1" dirty="0" smtClean="0">
                <a:latin typeface="Arial" panose="020B0604020202020204" pitchFamily="34" charset="0"/>
                <a:cs typeface="Arial" panose="020B0604020202020204" pitchFamily="34" charset="0"/>
              </a:rPr>
              <a:t>дополнениями)</a:t>
            </a:r>
            <a:endParaRPr lang="ru-RU"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3785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1103" y="1196752"/>
            <a:ext cx="8424936" cy="4431983"/>
          </a:xfrm>
          <a:prstGeom prst="rect">
            <a:avLst/>
          </a:prstGeom>
          <a:noFill/>
        </p:spPr>
        <p:txBody>
          <a:bodyPr wrap="square" rtlCol="0">
            <a:spAutoFit/>
          </a:bodyPr>
          <a:lstStyle/>
          <a:p>
            <a:pPr algn="just">
              <a:spcBef>
                <a:spcPts val="600"/>
              </a:spcBef>
              <a:spcAft>
                <a:spcPts val="600"/>
              </a:spcAft>
            </a:pPr>
            <a:r>
              <a:rPr lang="ru-RU" dirty="0" smtClean="0">
                <a:latin typeface="Arial" panose="020B0604020202020204" pitchFamily="34" charset="0"/>
                <a:cs typeface="Arial" panose="020B0604020202020204" pitchFamily="34" charset="0"/>
              </a:rPr>
              <a:t>1</a:t>
            </a:r>
            <a:r>
              <a:rPr lang="ru-RU" dirty="0">
                <a:latin typeface="Arial" panose="020B0604020202020204" pitchFamily="34" charset="0"/>
                <a:cs typeface="Arial" panose="020B0604020202020204" pitchFamily="34" charset="0"/>
              </a:rPr>
              <a:t>. Федеральный закон РФ от 29 декабря 2012 г. № 273-ФЗ «Об образовании в Российской Федерации» (с изменениями и дополнениями), п. 3 ч.1 ст.34</a:t>
            </a:r>
          </a:p>
          <a:p>
            <a:pPr algn="just">
              <a:spcBef>
                <a:spcPts val="600"/>
              </a:spcBef>
              <a:spcAft>
                <a:spcPts val="600"/>
              </a:spcAft>
            </a:pPr>
            <a:r>
              <a:rPr lang="ru-RU" dirty="0">
                <a:latin typeface="Arial" panose="020B0604020202020204" pitchFamily="34" charset="0"/>
                <a:cs typeface="Arial" panose="020B0604020202020204" pitchFamily="34" charset="0"/>
              </a:rPr>
              <a:t>2. Приказ Министерства просвещения РФ 22 марта 2021 г. №115 «Об утверждении Порядка организации и осуществления образовательной деятельности по основным общеобразовательным программам начального общего, основного общего и среднего общего образования» с изменениями от 11 февраля 2022 г. №69</a:t>
            </a:r>
          </a:p>
          <a:p>
            <a:pPr algn="just">
              <a:spcBef>
                <a:spcPts val="600"/>
              </a:spcBef>
              <a:spcAft>
                <a:spcPts val="600"/>
              </a:spcAft>
            </a:pPr>
            <a:r>
              <a:rPr lang="ru-RU" dirty="0">
                <a:latin typeface="Arial" panose="020B0604020202020204" pitchFamily="34" charset="0"/>
                <a:cs typeface="Arial" panose="020B0604020202020204" pitchFamily="34" charset="0"/>
              </a:rPr>
              <a:t>3. Письмо Министерства просвещения РФ от 26 февраля 2021 г. № 03-205 «О методических рекомендациях»</a:t>
            </a:r>
          </a:p>
          <a:p>
            <a:pPr algn="just">
              <a:spcBef>
                <a:spcPts val="600"/>
              </a:spcBef>
              <a:spcAft>
                <a:spcPts val="600"/>
              </a:spcAft>
            </a:pPr>
            <a:r>
              <a:rPr lang="ru-RU" dirty="0">
                <a:latin typeface="Arial" panose="020B0604020202020204" pitchFamily="34" charset="0"/>
                <a:cs typeface="Arial" panose="020B0604020202020204" pitchFamily="34" charset="0"/>
              </a:rPr>
              <a:t>4. Письмо Министерства просвещения РФ от 31 августа 2023 г. </a:t>
            </a:r>
            <a:r>
              <a:rPr lang="ru-RU" dirty="0" smtClean="0">
                <a:latin typeface="Arial" panose="020B0604020202020204" pitchFamily="34" charset="0"/>
                <a:cs typeface="Arial" panose="020B0604020202020204" pitchFamily="34" charset="0"/>
              </a:rPr>
              <a:t>                    № </a:t>
            </a:r>
            <a:r>
              <a:rPr lang="ru-RU" dirty="0">
                <a:latin typeface="Arial" panose="020B0604020202020204" pitchFamily="34" charset="0"/>
                <a:cs typeface="Arial" panose="020B0604020202020204" pitchFamily="34" charset="0"/>
              </a:rPr>
              <a:t>АБ-3569/07 «О направлении разъяснений по организации образования обучающихся с ОВЗ в 2023-2024 учебном году (вместе с «Методическими рекомендациями по введению федеральных адаптированных основных общеобразовательных программ»)</a:t>
            </a:r>
          </a:p>
        </p:txBody>
      </p:sp>
      <p:sp>
        <p:nvSpPr>
          <p:cNvPr id="3" name="Прямоугольник 2"/>
          <p:cNvSpPr/>
          <p:nvPr/>
        </p:nvSpPr>
        <p:spPr>
          <a:xfrm>
            <a:off x="539552" y="162869"/>
            <a:ext cx="8208912" cy="830997"/>
          </a:xfrm>
          <a:prstGeom prst="rect">
            <a:avLst/>
          </a:prstGeom>
        </p:spPr>
        <p:txBody>
          <a:bodyPr wrap="square">
            <a:spAutoFit/>
          </a:bodyPr>
          <a:lstStyle/>
          <a:p>
            <a:pPr lvl="0" algn="ctr"/>
            <a:r>
              <a:rPr lang="ru-RU" sz="2400" b="1" dirty="0">
                <a:solidFill>
                  <a:prstClr val="black"/>
                </a:solidFill>
                <a:latin typeface="Arial" panose="020B0604020202020204" pitchFamily="34" charset="0"/>
                <a:cs typeface="Arial" panose="020B0604020202020204" pitchFamily="34" charset="0"/>
              </a:rPr>
              <a:t>Нормативные документы, регламентирующие обучение по индивидуальному учебному плану</a:t>
            </a:r>
          </a:p>
        </p:txBody>
      </p:sp>
    </p:spTree>
    <p:extLst>
      <p:ext uri="{BB962C8B-B14F-4D97-AF65-F5344CB8AC3E}">
        <p14:creationId xmlns:p14="http://schemas.microsoft.com/office/powerpoint/2010/main" val="449110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95736" y="4931876"/>
            <a:ext cx="4752528" cy="369332"/>
          </a:xfrm>
          <a:prstGeom prst="rect">
            <a:avLst/>
          </a:prstGeom>
          <a:noFill/>
        </p:spPr>
        <p:txBody>
          <a:bodyPr wrap="square" rtlCol="0">
            <a:spAutoFit/>
          </a:bodyPr>
          <a:lstStyle/>
          <a:p>
            <a:pPr algn="ctr"/>
            <a:r>
              <a:rPr lang="ru-RU" b="1" dirty="0">
                <a:latin typeface="Arial" panose="020B0604020202020204" pitchFamily="34" charset="0"/>
                <a:cs typeface="Arial" panose="020B0604020202020204" pitchFamily="34" charset="0"/>
              </a:rPr>
              <a:t>Адрес нашего сайта</a:t>
            </a:r>
          </a:p>
        </p:txBody>
      </p:sp>
      <p:sp>
        <p:nvSpPr>
          <p:cNvPr id="5" name="Прямоугольник 4"/>
          <p:cNvSpPr/>
          <p:nvPr/>
        </p:nvSpPr>
        <p:spPr>
          <a:xfrm>
            <a:off x="863588" y="5301207"/>
            <a:ext cx="7416824" cy="830997"/>
          </a:xfrm>
          <a:prstGeom prst="rect">
            <a:avLst/>
          </a:prstGeom>
        </p:spPr>
        <p:txBody>
          <a:bodyPr wrap="square">
            <a:spAutoFit/>
          </a:bodyPr>
          <a:lstStyle/>
          <a:p>
            <a:pPr algn="ctr"/>
            <a:r>
              <a:rPr lang="en-US" sz="4800" dirty="0">
                <a:latin typeface="Arial" panose="020B0604020202020204" pitchFamily="34" charset="0"/>
                <a:cs typeface="Arial" panose="020B0604020202020204" pitchFamily="34" charset="0"/>
              </a:rPr>
              <a:t>www</a:t>
            </a:r>
            <a:r>
              <a:rPr lang="ru-RU" sz="4800" dirty="0">
                <a:latin typeface="Arial" panose="020B0604020202020204" pitchFamily="34" charset="0"/>
                <a:cs typeface="Arial" panose="020B0604020202020204" pitchFamily="34" charset="0"/>
              </a:rPr>
              <a:t>.</a:t>
            </a:r>
            <a:r>
              <a:rPr lang="en-US" sz="4800" dirty="0" err="1">
                <a:latin typeface="Arial" panose="020B0604020202020204" pitchFamily="34" charset="0"/>
                <a:cs typeface="Arial" panose="020B0604020202020204" pitchFamily="34" charset="0"/>
              </a:rPr>
              <a:t>centr</a:t>
            </a:r>
            <a:r>
              <a:rPr lang="ru-RU" sz="4800" dirty="0">
                <a:latin typeface="Arial" panose="020B0604020202020204" pitchFamily="34" charset="0"/>
                <a:cs typeface="Arial" panose="020B0604020202020204" pitchFamily="34" charset="0"/>
              </a:rPr>
              <a:t>45.</a:t>
            </a:r>
            <a:r>
              <a:rPr lang="en-US" sz="4800" dirty="0" err="1">
                <a:latin typeface="Arial" panose="020B0604020202020204" pitchFamily="34" charset="0"/>
                <a:cs typeface="Arial" panose="020B0604020202020204" pitchFamily="34" charset="0"/>
              </a:rPr>
              <a:t>ru</a:t>
            </a:r>
            <a:endParaRPr lang="ru-RU" sz="4800" dirty="0">
              <a:latin typeface="Arial" panose="020B0604020202020204" pitchFamily="34" charset="0"/>
              <a:cs typeface="Arial" panose="020B0604020202020204" pitchFamily="34" charset="0"/>
            </a:endParaRPr>
          </a:p>
        </p:txBody>
      </p:sp>
      <p:pic>
        <p:nvPicPr>
          <p:cNvPr id="6" name="Picture 2" descr="C:\Работа\СТИМУЛИРУЮЩИЕ\1 квартал 2016\обл.мероприятия, семинары\Семинар 2.02.16\эмблема.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00555" y="393692"/>
            <a:ext cx="1584176" cy="15841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511660" y="2636912"/>
            <a:ext cx="6480720" cy="1446550"/>
          </a:xfrm>
          <a:prstGeom prst="rect">
            <a:avLst/>
          </a:prstGeom>
        </p:spPr>
        <p:txBody>
          <a:bodyPr wrap="square">
            <a:spAutoFit/>
          </a:bodyPr>
          <a:lstStyle/>
          <a:p>
            <a:pPr algn="ctr"/>
            <a:r>
              <a:rPr lang="ru-RU" sz="4400" b="1" dirty="0">
                <a:latin typeface="Arial" panose="020B0604020202020204" pitchFamily="34" charset="0"/>
                <a:cs typeface="Arial" panose="020B0604020202020204" pitchFamily="34" charset="0"/>
              </a:rPr>
              <a:t>СПАСИБО ЗА ВНИМАНИЕ</a:t>
            </a:r>
          </a:p>
        </p:txBody>
      </p:sp>
      <p:sp>
        <p:nvSpPr>
          <p:cNvPr id="3" name="Номер слайда 2"/>
          <p:cNvSpPr>
            <a:spLocks noGrp="1"/>
          </p:cNvSpPr>
          <p:nvPr>
            <p:ph type="sldNum" sz="quarter" idx="12"/>
          </p:nvPr>
        </p:nvSpPr>
        <p:spPr/>
        <p:txBody>
          <a:bodyPr/>
          <a:lstStyle/>
          <a:p>
            <a:fld id="{B19B0651-EE4F-4900-A07F-96A6BFA9D0F0}" type="slidenum">
              <a:rPr lang="ru-RU" smtClean="0"/>
              <a:t>21</a:t>
            </a:fld>
            <a:endParaRPr lang="ru-RU"/>
          </a:p>
        </p:txBody>
      </p:sp>
    </p:spTree>
    <p:extLst>
      <p:ext uri="{BB962C8B-B14F-4D97-AF65-F5344CB8AC3E}">
        <p14:creationId xmlns:p14="http://schemas.microsoft.com/office/powerpoint/2010/main" val="709344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2527725969"/>
              </p:ext>
            </p:extLst>
          </p:nvPr>
        </p:nvGraphicFramePr>
        <p:xfrm>
          <a:off x="251520" y="1052736"/>
          <a:ext cx="8568952" cy="5805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251520" y="260648"/>
            <a:ext cx="8496944" cy="830997"/>
          </a:xfrm>
          <a:prstGeom prst="rect">
            <a:avLst/>
          </a:prstGeom>
        </p:spPr>
        <p:txBody>
          <a:bodyPr wrap="square">
            <a:spAutoFit/>
          </a:bodyPr>
          <a:lstStyle/>
          <a:p>
            <a:pPr algn="ctr"/>
            <a:r>
              <a:rPr lang="ru-RU" sz="2400" b="1" dirty="0" smtClean="0">
                <a:latin typeface="Arial" panose="020B0604020202020204" pitchFamily="34" charset="0"/>
                <a:cs typeface="Arial" panose="020B0604020202020204" pitchFamily="34" charset="0"/>
              </a:rPr>
              <a:t>Категория детей</a:t>
            </a:r>
          </a:p>
          <a:p>
            <a:pPr algn="ctr"/>
            <a:r>
              <a:rPr lang="ru-RU" sz="2400" b="1" dirty="0" smtClean="0">
                <a:latin typeface="Arial" panose="020B0604020202020204" pitchFamily="34" charset="0"/>
                <a:cs typeface="Arial" panose="020B0604020202020204" pitchFamily="34" charset="0"/>
              </a:rPr>
              <a:t> обучающихся по </a:t>
            </a:r>
            <a:r>
              <a:rPr lang="ru-RU" sz="2400" b="1" dirty="0">
                <a:latin typeface="Arial" panose="020B0604020202020204" pitchFamily="34" charset="0"/>
                <a:cs typeface="Arial" panose="020B0604020202020204" pitchFamily="34" charset="0"/>
              </a:rPr>
              <a:t>индивидуальному учебному </a:t>
            </a:r>
            <a:r>
              <a:rPr lang="ru-RU" sz="2400" b="1" dirty="0" smtClean="0">
                <a:latin typeface="Arial" panose="020B0604020202020204" pitchFamily="34" charset="0"/>
                <a:cs typeface="Arial" panose="020B0604020202020204" pitchFamily="34" charset="0"/>
              </a:rPr>
              <a:t>плану</a:t>
            </a:r>
            <a:endParaRPr lang="ru-RU"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6962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55576" y="284500"/>
            <a:ext cx="7272808" cy="461665"/>
          </a:xfrm>
          <a:prstGeom prst="rect">
            <a:avLst/>
          </a:prstGeom>
        </p:spPr>
        <p:txBody>
          <a:bodyPr wrap="square">
            <a:spAutoFit/>
          </a:bodyPr>
          <a:lstStyle/>
          <a:p>
            <a:pPr algn="ctr"/>
            <a:r>
              <a:rPr lang="ru-RU" sz="2400" b="1" dirty="0">
                <a:solidFill>
                  <a:prstClr val="black"/>
                </a:solidFill>
                <a:latin typeface="Arial" panose="020B0604020202020204" pitchFamily="34" charset="0"/>
                <a:cs typeface="Arial" panose="020B0604020202020204" pitchFamily="34" charset="0"/>
              </a:rPr>
              <a:t>Реализация индивидуального учебного плана </a:t>
            </a:r>
            <a:endParaRPr lang="ru-RU" sz="2400" b="1" dirty="0">
              <a:latin typeface="Arial" panose="020B0604020202020204" pitchFamily="34" charset="0"/>
              <a:cs typeface="Arial" panose="020B0604020202020204" pitchFamily="34" charset="0"/>
            </a:endParaRPr>
          </a:p>
        </p:txBody>
      </p:sp>
      <p:graphicFrame>
        <p:nvGraphicFramePr>
          <p:cNvPr id="7" name="Схема 6"/>
          <p:cNvGraphicFramePr/>
          <p:nvPr>
            <p:extLst>
              <p:ext uri="{D42A27DB-BD31-4B8C-83A1-F6EECF244321}">
                <p14:modId xmlns:p14="http://schemas.microsoft.com/office/powerpoint/2010/main" val="3741371386"/>
              </p:ext>
            </p:extLst>
          </p:nvPr>
        </p:nvGraphicFramePr>
        <p:xfrm>
          <a:off x="251520" y="980728"/>
          <a:ext cx="8568952"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233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136823"/>
            <a:ext cx="7704856" cy="461665"/>
          </a:xfrm>
          <a:prstGeom prst="rect">
            <a:avLst/>
          </a:prstGeom>
        </p:spPr>
        <p:txBody>
          <a:bodyPr wrap="square">
            <a:spAutoFit/>
          </a:bodyPr>
          <a:lstStyle/>
          <a:p>
            <a:pPr lvl="0" algn="ctr"/>
            <a:r>
              <a:rPr lang="ru-RU" sz="2400" b="1" dirty="0">
                <a:solidFill>
                  <a:prstClr val="black"/>
                </a:solidFill>
                <a:latin typeface="Arial" panose="020B0604020202020204" pitchFamily="34" charset="0"/>
                <a:cs typeface="Arial" panose="020B0604020202020204" pitchFamily="34" charset="0"/>
              </a:rPr>
              <a:t>Индивидуальный учебный план </a:t>
            </a:r>
            <a:r>
              <a:rPr lang="ru-RU" sz="2400" b="1" dirty="0" smtClean="0">
                <a:solidFill>
                  <a:prstClr val="black"/>
                </a:solidFill>
                <a:latin typeface="Arial" panose="020B0604020202020204" pitchFamily="34" charset="0"/>
                <a:cs typeface="Arial" panose="020B0604020202020204" pitchFamily="34" charset="0"/>
              </a:rPr>
              <a:t>определяет</a:t>
            </a:r>
            <a:endParaRPr lang="ru-RU" sz="2400" b="1" dirty="0">
              <a:solidFill>
                <a:prstClr val="black"/>
              </a:solidFill>
              <a:latin typeface="Arial" panose="020B0604020202020204" pitchFamily="34" charset="0"/>
              <a:cs typeface="Arial" panose="020B0604020202020204" pitchFamily="34" charset="0"/>
            </a:endParaRPr>
          </a:p>
        </p:txBody>
      </p:sp>
      <p:graphicFrame>
        <p:nvGraphicFramePr>
          <p:cNvPr id="4" name="Схема 3"/>
          <p:cNvGraphicFramePr/>
          <p:nvPr>
            <p:extLst>
              <p:ext uri="{D42A27DB-BD31-4B8C-83A1-F6EECF244321}">
                <p14:modId xmlns:p14="http://schemas.microsoft.com/office/powerpoint/2010/main" val="1763992691"/>
              </p:ext>
            </p:extLst>
          </p:nvPr>
        </p:nvGraphicFramePr>
        <p:xfrm>
          <a:off x="323528" y="764704"/>
          <a:ext cx="828092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107504" y="6021288"/>
            <a:ext cx="8712968" cy="707886"/>
          </a:xfrm>
          <a:prstGeom prst="rect">
            <a:avLst/>
          </a:prstGeom>
        </p:spPr>
        <p:txBody>
          <a:bodyPr wrap="square">
            <a:spAutoFit/>
          </a:bodyPr>
          <a:lstStyle/>
          <a:p>
            <a:pPr algn="just"/>
            <a:r>
              <a:rPr lang="ru-RU" sz="2000" dirty="0">
                <a:latin typeface="Arial" panose="020B0604020202020204" pitchFamily="34" charset="0"/>
                <a:cs typeface="Arial" panose="020B0604020202020204" pitchFamily="34" charset="0"/>
              </a:rPr>
              <a:t>Порядок осуществления обучения по индивидуальному учебному плану определяется образовательной организацией самостоятельно.</a:t>
            </a:r>
          </a:p>
        </p:txBody>
      </p:sp>
    </p:spTree>
    <p:extLst>
      <p:ext uri="{BB962C8B-B14F-4D97-AF65-F5344CB8AC3E}">
        <p14:creationId xmlns:p14="http://schemas.microsoft.com/office/powerpoint/2010/main" val="2613478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772816"/>
            <a:ext cx="8136904" cy="3631763"/>
          </a:xfrm>
          <a:prstGeom prst="rect">
            <a:avLst/>
          </a:prstGeom>
        </p:spPr>
        <p:txBody>
          <a:bodyPr wrap="square">
            <a:spAutoFit/>
          </a:bodyPr>
          <a:lstStyle/>
          <a:p>
            <a:pPr algn="just">
              <a:spcBef>
                <a:spcPts val="600"/>
              </a:spcBef>
              <a:spcAft>
                <a:spcPts val="600"/>
              </a:spcAft>
            </a:pPr>
            <a:r>
              <a:rPr lang="ru-RU" dirty="0" smtClean="0">
                <a:latin typeface="Arial" panose="020B0604020202020204" pitchFamily="34" charset="0"/>
                <a:cs typeface="Arial" panose="020B0604020202020204" pitchFamily="34" charset="0"/>
              </a:rPr>
              <a:t>1</a:t>
            </a:r>
            <a:r>
              <a:rPr lang="ru-RU" dirty="0">
                <a:latin typeface="Arial" panose="020B0604020202020204" pitchFamily="34" charset="0"/>
                <a:cs typeface="Arial" panose="020B0604020202020204" pitchFamily="34" charset="0"/>
              </a:rPr>
              <a:t>) учебные занятия в классе с другими </a:t>
            </a:r>
            <a:r>
              <a:rPr lang="ru-RU" dirty="0" smtClean="0">
                <a:latin typeface="Arial" panose="020B0604020202020204" pitchFamily="34" charset="0"/>
                <a:cs typeface="Arial" panose="020B0604020202020204" pitchFamily="34" charset="0"/>
              </a:rPr>
              <a:t>обучающимися</a:t>
            </a:r>
            <a:endParaRPr lang="ru-RU" dirty="0">
              <a:latin typeface="Arial" panose="020B0604020202020204" pitchFamily="34" charset="0"/>
              <a:cs typeface="Arial" panose="020B0604020202020204" pitchFamily="34" charset="0"/>
            </a:endParaRPr>
          </a:p>
          <a:p>
            <a:pPr algn="just">
              <a:spcBef>
                <a:spcPts val="600"/>
              </a:spcBef>
              <a:spcAft>
                <a:spcPts val="600"/>
              </a:spcAft>
            </a:pPr>
            <a:r>
              <a:rPr lang="ru-RU" dirty="0">
                <a:latin typeface="Arial" panose="020B0604020202020204" pitchFamily="34" charset="0"/>
                <a:cs typeface="Arial" panose="020B0604020202020204" pitchFamily="34" charset="0"/>
              </a:rPr>
              <a:t>2) индивидуальные или групповые </a:t>
            </a:r>
            <a:r>
              <a:rPr lang="ru-RU" dirty="0" smtClean="0">
                <a:latin typeface="Arial" panose="020B0604020202020204" pitchFamily="34" charset="0"/>
                <a:cs typeface="Arial" panose="020B0604020202020204" pitchFamily="34" charset="0"/>
              </a:rPr>
              <a:t>занятия</a:t>
            </a:r>
            <a:endParaRPr lang="ru-RU" dirty="0">
              <a:latin typeface="Arial" panose="020B0604020202020204" pitchFamily="34" charset="0"/>
              <a:cs typeface="Arial" panose="020B0604020202020204" pitchFamily="34" charset="0"/>
            </a:endParaRPr>
          </a:p>
          <a:p>
            <a:pPr algn="just">
              <a:spcBef>
                <a:spcPts val="600"/>
              </a:spcBef>
              <a:spcAft>
                <a:spcPts val="600"/>
              </a:spcAft>
            </a:pPr>
            <a:r>
              <a:rPr lang="ru-RU" dirty="0">
                <a:latin typeface="Arial" panose="020B0604020202020204" pitchFamily="34" charset="0"/>
                <a:cs typeface="Arial" panose="020B0604020202020204" pitchFamily="34" charset="0"/>
              </a:rPr>
              <a:t>3) дистанционное </a:t>
            </a:r>
            <a:r>
              <a:rPr lang="ru-RU" dirty="0" smtClean="0">
                <a:latin typeface="Arial" panose="020B0604020202020204" pitchFamily="34" charset="0"/>
                <a:cs typeface="Arial" panose="020B0604020202020204" pitchFamily="34" charset="0"/>
              </a:rPr>
              <a:t>обучение</a:t>
            </a:r>
            <a:endParaRPr lang="ru-RU" dirty="0">
              <a:latin typeface="Arial" panose="020B0604020202020204" pitchFamily="34" charset="0"/>
              <a:cs typeface="Arial" panose="020B0604020202020204" pitchFamily="34" charset="0"/>
            </a:endParaRPr>
          </a:p>
          <a:p>
            <a:pPr algn="just">
              <a:spcBef>
                <a:spcPts val="600"/>
              </a:spcBef>
              <a:spcAft>
                <a:spcPts val="600"/>
              </a:spcAft>
            </a:pPr>
            <a:r>
              <a:rPr lang="ru-RU" dirty="0">
                <a:latin typeface="Arial" panose="020B0604020202020204" pitchFamily="34" charset="0"/>
                <a:cs typeface="Arial" panose="020B0604020202020204" pitchFamily="34" charset="0"/>
              </a:rPr>
              <a:t>4) онлайн – </a:t>
            </a:r>
            <a:r>
              <a:rPr lang="ru-RU" dirty="0" smtClean="0">
                <a:latin typeface="Arial" panose="020B0604020202020204" pitchFamily="34" charset="0"/>
                <a:cs typeface="Arial" panose="020B0604020202020204" pitchFamily="34" charset="0"/>
              </a:rPr>
              <a:t>обучение</a:t>
            </a:r>
            <a:endParaRPr lang="ru-RU" dirty="0">
              <a:latin typeface="Arial" panose="020B0604020202020204" pitchFamily="34" charset="0"/>
              <a:cs typeface="Arial" panose="020B0604020202020204" pitchFamily="34" charset="0"/>
            </a:endParaRPr>
          </a:p>
          <a:p>
            <a:pPr algn="just">
              <a:spcBef>
                <a:spcPts val="600"/>
              </a:spcBef>
              <a:spcAft>
                <a:spcPts val="600"/>
              </a:spcAft>
            </a:pPr>
            <a:r>
              <a:rPr lang="ru-RU" dirty="0">
                <a:latin typeface="Arial" panose="020B0604020202020204" pitchFamily="34" charset="0"/>
                <a:cs typeface="Arial" panose="020B0604020202020204" pitchFamily="34" charset="0"/>
              </a:rPr>
              <a:t>5) очно-заочное </a:t>
            </a:r>
            <a:r>
              <a:rPr lang="ru-RU" dirty="0" smtClean="0">
                <a:latin typeface="Arial" panose="020B0604020202020204" pitchFamily="34" charset="0"/>
                <a:cs typeface="Arial" panose="020B0604020202020204" pitchFamily="34" charset="0"/>
              </a:rPr>
              <a:t>обучение</a:t>
            </a:r>
            <a:endParaRPr lang="ru-RU" dirty="0">
              <a:latin typeface="Arial" panose="020B0604020202020204" pitchFamily="34" charset="0"/>
              <a:cs typeface="Arial" panose="020B0604020202020204" pitchFamily="34" charset="0"/>
            </a:endParaRPr>
          </a:p>
          <a:p>
            <a:pPr indent="355600" algn="just">
              <a:spcBef>
                <a:spcPts val="600"/>
              </a:spcBef>
              <a:spcAft>
                <a:spcPts val="600"/>
              </a:spcAft>
            </a:pPr>
            <a:r>
              <a:rPr lang="ru-RU" dirty="0">
                <a:latin typeface="Arial" panose="020B0604020202020204" pitchFamily="34" charset="0"/>
                <a:cs typeface="Arial" panose="020B0604020202020204" pitchFamily="34" charset="0"/>
              </a:rPr>
              <a:t>Если для реализации индивидуального учебного плана используется очно-заочная форма получения образования, то в учебном плане может быть указание на часы, реализуемые присутственно или индивидуально с ребенком и часы, реализуемые с применением дистанционных технологий.</a:t>
            </a:r>
          </a:p>
        </p:txBody>
      </p:sp>
      <p:sp>
        <p:nvSpPr>
          <p:cNvPr id="3" name="Прямоугольник 2"/>
          <p:cNvSpPr/>
          <p:nvPr/>
        </p:nvSpPr>
        <p:spPr>
          <a:xfrm>
            <a:off x="179512" y="188640"/>
            <a:ext cx="8712968" cy="830997"/>
          </a:xfrm>
          <a:prstGeom prst="rect">
            <a:avLst/>
          </a:prstGeom>
        </p:spPr>
        <p:txBody>
          <a:bodyPr wrap="square">
            <a:spAutoFit/>
          </a:bodyPr>
          <a:lstStyle/>
          <a:p>
            <a:pPr algn="ctr"/>
            <a:r>
              <a:rPr lang="ru-RU" sz="2400" b="1" dirty="0">
                <a:latin typeface="Arial" panose="020B0604020202020204" pitchFamily="34" charset="0"/>
                <a:cs typeface="Arial" panose="020B0604020202020204" pitchFamily="34" charset="0"/>
              </a:rPr>
              <a:t>Формы </a:t>
            </a:r>
            <a:r>
              <a:rPr lang="ru-RU" sz="2400" b="1" dirty="0" smtClean="0">
                <a:latin typeface="Arial" panose="020B0604020202020204" pitchFamily="34" charset="0"/>
                <a:cs typeface="Arial" panose="020B0604020202020204" pitchFamily="34" charset="0"/>
              </a:rPr>
              <a:t>реализации</a:t>
            </a:r>
          </a:p>
          <a:p>
            <a:pPr algn="ctr"/>
            <a:r>
              <a:rPr lang="ru-RU" sz="2400" b="1" dirty="0" smtClean="0">
                <a:latin typeface="Arial" panose="020B0604020202020204" pitchFamily="34" charset="0"/>
                <a:cs typeface="Arial" panose="020B0604020202020204" pitchFamily="34" charset="0"/>
              </a:rPr>
              <a:t> </a:t>
            </a:r>
            <a:r>
              <a:rPr lang="ru-RU" sz="2400" b="1" dirty="0">
                <a:latin typeface="Arial" panose="020B0604020202020204" pitchFamily="34" charset="0"/>
                <a:cs typeface="Arial" panose="020B0604020202020204" pitchFamily="34" charset="0"/>
              </a:rPr>
              <a:t>индивидуального учебного плана</a:t>
            </a:r>
          </a:p>
        </p:txBody>
      </p:sp>
    </p:spTree>
    <p:extLst>
      <p:ext uri="{BB962C8B-B14F-4D97-AF65-F5344CB8AC3E}">
        <p14:creationId xmlns:p14="http://schemas.microsoft.com/office/powerpoint/2010/main" val="3820605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66843"/>
            <a:ext cx="8568952" cy="646331"/>
          </a:xfrm>
          <a:prstGeom prst="rect">
            <a:avLst/>
          </a:prstGeom>
        </p:spPr>
        <p:txBody>
          <a:bodyPr wrap="square">
            <a:spAutoFit/>
          </a:bodyPr>
          <a:lstStyle/>
          <a:p>
            <a:pPr algn="just"/>
            <a:r>
              <a:rPr lang="ru-RU" dirty="0">
                <a:latin typeface="Arial" panose="020B0604020202020204" pitchFamily="34" charset="0"/>
                <a:cs typeface="Arial" panose="020B0604020202020204" pitchFamily="34" charset="0"/>
              </a:rPr>
              <a:t>Для обучающихся с ОВЗ в индивидуальный учебный план включается коррекционно-развивающая область</a:t>
            </a:r>
            <a:r>
              <a:rPr lang="ru-RU" dirty="0" smtClean="0">
                <a:latin typeface="Arial" panose="020B0604020202020204" pitchFamily="34" charset="0"/>
                <a:cs typeface="Arial" panose="020B0604020202020204" pitchFamily="34" charset="0"/>
              </a:rPr>
              <a:t>.</a:t>
            </a:r>
          </a:p>
        </p:txBody>
      </p:sp>
      <p:sp>
        <p:nvSpPr>
          <p:cNvPr id="3" name="Прямоугольник 2"/>
          <p:cNvSpPr/>
          <p:nvPr/>
        </p:nvSpPr>
        <p:spPr>
          <a:xfrm>
            <a:off x="899592" y="260648"/>
            <a:ext cx="7560840" cy="461665"/>
          </a:xfrm>
          <a:prstGeom prst="rect">
            <a:avLst/>
          </a:prstGeom>
        </p:spPr>
        <p:txBody>
          <a:bodyPr wrap="square">
            <a:spAutoFit/>
          </a:bodyPr>
          <a:lstStyle/>
          <a:p>
            <a:pPr algn="ctr"/>
            <a:r>
              <a:rPr lang="ru-RU" sz="2400" b="1" dirty="0" smtClean="0">
                <a:latin typeface="Arial" panose="020B0604020202020204" pitchFamily="34" charset="0"/>
                <a:cs typeface="Arial" panose="020B0604020202020204" pitchFamily="34" charset="0"/>
              </a:rPr>
              <a:t>Коррекционно-развивающая </a:t>
            </a:r>
            <a:r>
              <a:rPr lang="ru-RU" sz="2400" b="1" dirty="0">
                <a:latin typeface="Arial" panose="020B0604020202020204" pitchFamily="34" charset="0"/>
                <a:cs typeface="Arial" panose="020B0604020202020204" pitchFamily="34" charset="0"/>
              </a:rPr>
              <a:t>область</a:t>
            </a:r>
          </a:p>
        </p:txBody>
      </p:sp>
      <p:graphicFrame>
        <p:nvGraphicFramePr>
          <p:cNvPr id="4" name="Схема 3"/>
          <p:cNvGraphicFramePr/>
          <p:nvPr>
            <p:extLst>
              <p:ext uri="{D42A27DB-BD31-4B8C-83A1-F6EECF244321}">
                <p14:modId xmlns:p14="http://schemas.microsoft.com/office/powerpoint/2010/main" val="1108772496"/>
              </p:ext>
            </p:extLst>
          </p:nvPr>
        </p:nvGraphicFramePr>
        <p:xfrm>
          <a:off x="400732" y="1988840"/>
          <a:ext cx="8275724"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3895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1867" y="4830730"/>
            <a:ext cx="6276351" cy="830997"/>
          </a:xfrm>
          <a:prstGeom prst="rect">
            <a:avLst/>
          </a:prstGeom>
          <a:ln>
            <a:solidFill>
              <a:schemeClr val="tx1"/>
            </a:solidFill>
          </a:ln>
        </p:spPr>
        <p:txBody>
          <a:bodyPr wrap="square">
            <a:spAutoFit/>
          </a:bodyPr>
          <a:lstStyle/>
          <a:p>
            <a:pPr algn="ctr">
              <a:spcBef>
                <a:spcPts val="600"/>
              </a:spcBef>
              <a:spcAft>
                <a:spcPts val="600"/>
              </a:spcAft>
            </a:pPr>
            <a:r>
              <a:rPr lang="ru-RU" sz="2000" b="1" dirty="0" smtClean="0">
                <a:latin typeface="Arial" panose="020B0604020202020204" pitchFamily="34" charset="0"/>
                <a:cs typeface="Arial" panose="020B0604020202020204" pitchFamily="34" charset="0"/>
              </a:rPr>
              <a:t>По результатам стартовой диагностики </a:t>
            </a:r>
          </a:p>
          <a:p>
            <a:pPr algn="ctr">
              <a:spcBef>
                <a:spcPts val="600"/>
              </a:spcBef>
              <a:spcAft>
                <a:spcPts val="600"/>
              </a:spcAft>
            </a:pPr>
            <a:r>
              <a:rPr lang="ru-RU" dirty="0" err="1" smtClean="0">
                <a:latin typeface="Arial" panose="020B0604020202020204" pitchFamily="34" charset="0"/>
                <a:cs typeface="Arial" panose="020B0604020202020204" pitchFamily="34" charset="0"/>
              </a:rPr>
              <a:t>ППк</a:t>
            </a:r>
            <a:r>
              <a:rPr lang="ru-RU"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образовательной организации </a:t>
            </a:r>
            <a:r>
              <a:rPr lang="ru-RU" dirty="0" smtClean="0">
                <a:latin typeface="Arial" panose="020B0604020202020204" pitchFamily="34" charset="0"/>
                <a:cs typeface="Arial" panose="020B0604020202020204" pitchFamily="34" charset="0"/>
              </a:rPr>
              <a:t>определяет</a:t>
            </a:r>
            <a:endParaRPr lang="ru-RU" dirty="0">
              <a:latin typeface="Arial" panose="020B0604020202020204" pitchFamily="34" charset="0"/>
              <a:cs typeface="Arial" panose="020B0604020202020204" pitchFamily="34" charset="0"/>
            </a:endParaRPr>
          </a:p>
        </p:txBody>
      </p:sp>
      <p:sp>
        <p:nvSpPr>
          <p:cNvPr id="3" name="Прямоугольник 2"/>
          <p:cNvSpPr/>
          <p:nvPr/>
        </p:nvSpPr>
        <p:spPr>
          <a:xfrm>
            <a:off x="2133003" y="1190447"/>
            <a:ext cx="4572629" cy="677108"/>
          </a:xfrm>
          <a:prstGeom prst="rect">
            <a:avLst/>
          </a:prstGeom>
          <a:ln>
            <a:solidFill>
              <a:schemeClr val="tx1"/>
            </a:solidFill>
          </a:ln>
        </p:spPr>
        <p:txBody>
          <a:bodyPr wrap="square">
            <a:spAutoFit/>
          </a:bodyPr>
          <a:lstStyle/>
          <a:p>
            <a:pPr algn="ctr"/>
            <a:r>
              <a:rPr lang="ru-RU" sz="2000" b="1" dirty="0">
                <a:latin typeface="Arial" panose="020B0604020202020204" pitchFamily="34" charset="0"/>
                <a:cs typeface="Arial" panose="020B0604020202020204" pitchFamily="34" charset="0"/>
              </a:rPr>
              <a:t>Перед разработкой </a:t>
            </a:r>
            <a:endParaRPr lang="ru-RU" sz="2000" b="1" dirty="0" smtClean="0">
              <a:latin typeface="Arial" panose="020B0604020202020204" pitchFamily="34" charset="0"/>
              <a:cs typeface="Arial" panose="020B0604020202020204" pitchFamily="34" charset="0"/>
            </a:endParaRPr>
          </a:p>
          <a:p>
            <a:pPr algn="ctr"/>
            <a:r>
              <a:rPr lang="ru-RU" dirty="0" smtClean="0">
                <a:latin typeface="Arial" panose="020B0604020202020204" pitchFamily="34" charset="0"/>
                <a:cs typeface="Arial" panose="020B0604020202020204" pitchFamily="34" charset="0"/>
              </a:rPr>
              <a:t>индивидуального </a:t>
            </a:r>
            <a:r>
              <a:rPr lang="ru-RU" dirty="0">
                <a:latin typeface="Arial" panose="020B0604020202020204" pitchFamily="34" charset="0"/>
                <a:cs typeface="Arial" panose="020B0604020202020204" pitchFamily="34" charset="0"/>
              </a:rPr>
              <a:t>учебного плана </a:t>
            </a:r>
          </a:p>
        </p:txBody>
      </p:sp>
      <p:sp>
        <p:nvSpPr>
          <p:cNvPr id="4" name="Прямоугольник 3"/>
          <p:cNvSpPr/>
          <p:nvPr/>
        </p:nvSpPr>
        <p:spPr>
          <a:xfrm>
            <a:off x="915329" y="2098492"/>
            <a:ext cx="2435347" cy="369332"/>
          </a:xfrm>
          <a:prstGeom prst="rect">
            <a:avLst/>
          </a:prstGeom>
          <a:ln>
            <a:solidFill>
              <a:schemeClr val="tx1"/>
            </a:solidFill>
          </a:ln>
        </p:spPr>
        <p:txBody>
          <a:bodyPr wrap="none">
            <a:spAutoFit/>
          </a:bodyPr>
          <a:lstStyle/>
          <a:p>
            <a:r>
              <a:rPr lang="ru-RU" dirty="0" smtClean="0">
                <a:latin typeface="Arial" panose="020B0604020202020204" pitchFamily="34" charset="0"/>
                <a:cs typeface="Arial" panose="020B0604020202020204" pitchFamily="34" charset="0"/>
              </a:rPr>
              <a:t>обучающиеся </a:t>
            </a:r>
            <a:r>
              <a:rPr lang="ru-RU" dirty="0">
                <a:latin typeface="Arial" panose="020B0604020202020204" pitchFamily="34" charset="0"/>
                <a:cs typeface="Arial" panose="020B0604020202020204" pitchFamily="34" charset="0"/>
              </a:rPr>
              <a:t>с ОВЗ </a:t>
            </a:r>
          </a:p>
        </p:txBody>
      </p:sp>
      <p:sp>
        <p:nvSpPr>
          <p:cNvPr id="5" name="Прямоугольник 4"/>
          <p:cNvSpPr/>
          <p:nvPr/>
        </p:nvSpPr>
        <p:spPr>
          <a:xfrm>
            <a:off x="5796815" y="2204864"/>
            <a:ext cx="2581250" cy="369332"/>
          </a:xfrm>
          <a:prstGeom prst="rect">
            <a:avLst/>
          </a:prstGeom>
          <a:ln>
            <a:solidFill>
              <a:schemeClr val="tx1"/>
            </a:solidFill>
          </a:ln>
        </p:spPr>
        <p:txBody>
          <a:bodyPr wrap="square">
            <a:spAutoFit/>
          </a:bodyPr>
          <a:lstStyle/>
          <a:p>
            <a:r>
              <a:rPr lang="ru-RU" dirty="0" smtClean="0">
                <a:solidFill>
                  <a:prstClr val="black"/>
                </a:solidFill>
                <a:latin typeface="Arial" panose="020B0604020202020204" pitchFamily="34" charset="0"/>
                <a:cs typeface="Arial" panose="020B0604020202020204" pitchFamily="34" charset="0"/>
              </a:rPr>
              <a:t>обучающиеся </a:t>
            </a:r>
            <a:r>
              <a:rPr lang="ru-RU" dirty="0">
                <a:solidFill>
                  <a:prstClr val="black"/>
                </a:solidFill>
                <a:latin typeface="Arial" panose="020B0604020202020204" pitchFamily="34" charset="0"/>
                <a:cs typeface="Arial" panose="020B0604020202020204" pitchFamily="34" charset="0"/>
              </a:rPr>
              <a:t>на дому </a:t>
            </a:r>
            <a:endParaRPr lang="ru-RU" dirty="0">
              <a:latin typeface="Arial" panose="020B0604020202020204" pitchFamily="34" charset="0"/>
              <a:cs typeface="Arial" panose="020B0604020202020204" pitchFamily="34" charset="0"/>
            </a:endParaRPr>
          </a:p>
        </p:txBody>
      </p:sp>
      <p:sp>
        <p:nvSpPr>
          <p:cNvPr id="7" name="Прямоугольник 6"/>
          <p:cNvSpPr/>
          <p:nvPr/>
        </p:nvSpPr>
        <p:spPr>
          <a:xfrm>
            <a:off x="962911" y="2996952"/>
            <a:ext cx="6894264" cy="1261884"/>
          </a:xfrm>
          <a:prstGeom prst="rect">
            <a:avLst/>
          </a:prstGeom>
          <a:ln>
            <a:solidFill>
              <a:schemeClr val="tx1"/>
            </a:solidFill>
          </a:ln>
        </p:spPr>
        <p:txBody>
          <a:bodyPr wrap="square">
            <a:spAutoFit/>
          </a:bodyPr>
          <a:lstStyle/>
          <a:p>
            <a:pPr algn="ctr">
              <a:spcBef>
                <a:spcPts val="600"/>
              </a:spcBef>
              <a:spcAft>
                <a:spcPts val="600"/>
              </a:spcAft>
            </a:pPr>
            <a:r>
              <a:rPr lang="ru-RU" sz="2000" b="1" dirty="0" smtClean="0">
                <a:solidFill>
                  <a:prstClr val="black"/>
                </a:solidFill>
                <a:latin typeface="Arial" panose="020B0604020202020204" pitchFamily="34" charset="0"/>
                <a:cs typeface="Arial" panose="020B0604020202020204" pitchFamily="34" charset="0"/>
              </a:rPr>
              <a:t>Проводится стартовая диагностика</a:t>
            </a:r>
          </a:p>
          <a:p>
            <a:pPr algn="ctr">
              <a:spcBef>
                <a:spcPts val="600"/>
              </a:spcBef>
              <a:spcAft>
                <a:spcPts val="600"/>
              </a:spcAft>
            </a:pPr>
            <a:r>
              <a:rPr lang="ru-RU" dirty="0" smtClean="0">
                <a:solidFill>
                  <a:prstClr val="black"/>
                </a:solidFill>
                <a:latin typeface="Arial" panose="020B0604020202020204" pitchFamily="34" charset="0"/>
                <a:cs typeface="Arial" panose="020B0604020202020204" pitchFamily="34" charset="0"/>
              </a:rPr>
              <a:t> </a:t>
            </a:r>
            <a:r>
              <a:rPr lang="ru-RU" dirty="0">
                <a:solidFill>
                  <a:prstClr val="black"/>
                </a:solidFill>
                <a:latin typeface="Arial" panose="020B0604020202020204" pitchFamily="34" charset="0"/>
                <a:cs typeface="Arial" panose="020B0604020202020204" pitchFamily="34" charset="0"/>
              </a:rPr>
              <a:t>специалистами сопровождения </a:t>
            </a:r>
            <a:endParaRPr lang="ru-RU" dirty="0" smtClean="0">
              <a:solidFill>
                <a:prstClr val="black"/>
              </a:solidFill>
              <a:latin typeface="Arial" panose="020B0604020202020204" pitchFamily="34" charset="0"/>
              <a:cs typeface="Arial" panose="020B0604020202020204" pitchFamily="34" charset="0"/>
            </a:endParaRPr>
          </a:p>
          <a:p>
            <a:pPr algn="ctr">
              <a:spcBef>
                <a:spcPts val="600"/>
              </a:spcBef>
              <a:spcAft>
                <a:spcPts val="600"/>
              </a:spcAft>
            </a:pPr>
            <a:r>
              <a:rPr lang="ru-RU" dirty="0" smtClean="0">
                <a:solidFill>
                  <a:prstClr val="black"/>
                </a:solidFill>
                <a:latin typeface="Arial" panose="020B0604020202020204" pitchFamily="34" charset="0"/>
                <a:cs typeface="Arial" panose="020B0604020202020204" pitchFamily="34" charset="0"/>
              </a:rPr>
              <a:t>для </a:t>
            </a:r>
            <a:r>
              <a:rPr lang="ru-RU" dirty="0">
                <a:solidFill>
                  <a:prstClr val="black"/>
                </a:solidFill>
                <a:latin typeface="Arial" panose="020B0604020202020204" pitchFamily="34" charset="0"/>
                <a:cs typeface="Arial" panose="020B0604020202020204" pitchFamily="34" charset="0"/>
              </a:rPr>
              <a:t>определения уровня актуального развития ребенка</a:t>
            </a:r>
            <a:endParaRPr lang="ru-RU" dirty="0">
              <a:latin typeface="Arial" panose="020B0604020202020204" pitchFamily="34" charset="0"/>
              <a:cs typeface="Arial" panose="020B0604020202020204" pitchFamily="34" charset="0"/>
            </a:endParaRPr>
          </a:p>
        </p:txBody>
      </p:sp>
      <p:sp>
        <p:nvSpPr>
          <p:cNvPr id="8" name="Прямоугольник 7"/>
          <p:cNvSpPr/>
          <p:nvPr/>
        </p:nvSpPr>
        <p:spPr>
          <a:xfrm>
            <a:off x="1800007" y="5920691"/>
            <a:ext cx="2286000" cy="646331"/>
          </a:xfrm>
          <a:prstGeom prst="rect">
            <a:avLst/>
          </a:prstGeom>
          <a:ln>
            <a:solidFill>
              <a:schemeClr val="tx1"/>
            </a:solidFill>
          </a:ln>
        </p:spPr>
        <p:txBody>
          <a:bodyPr>
            <a:spAutoFit/>
          </a:bodyPr>
          <a:lstStyle/>
          <a:p>
            <a:pPr algn="ctr"/>
            <a:r>
              <a:rPr lang="ru-RU" dirty="0">
                <a:solidFill>
                  <a:prstClr val="black"/>
                </a:solidFill>
                <a:latin typeface="Arial" panose="020B0604020202020204" pitchFamily="34" charset="0"/>
                <a:cs typeface="Arial" panose="020B0604020202020204" pitchFamily="34" charset="0"/>
              </a:rPr>
              <a:t>коррекционные курсы </a:t>
            </a:r>
            <a:endParaRPr lang="ru-RU" dirty="0">
              <a:latin typeface="Arial" panose="020B0604020202020204" pitchFamily="34" charset="0"/>
              <a:cs typeface="Arial" panose="020B0604020202020204" pitchFamily="34" charset="0"/>
            </a:endParaRPr>
          </a:p>
        </p:txBody>
      </p:sp>
      <p:sp>
        <p:nvSpPr>
          <p:cNvPr id="9" name="Прямоугольник 8"/>
          <p:cNvSpPr/>
          <p:nvPr/>
        </p:nvSpPr>
        <p:spPr>
          <a:xfrm>
            <a:off x="5191921" y="6093296"/>
            <a:ext cx="1895519" cy="369332"/>
          </a:xfrm>
          <a:prstGeom prst="rect">
            <a:avLst/>
          </a:prstGeom>
          <a:ln>
            <a:solidFill>
              <a:schemeClr val="tx1"/>
            </a:solidFill>
          </a:ln>
        </p:spPr>
        <p:txBody>
          <a:bodyPr wrap="none">
            <a:spAutoFit/>
          </a:bodyPr>
          <a:lstStyle/>
          <a:p>
            <a:r>
              <a:rPr lang="ru-RU" dirty="0">
                <a:solidFill>
                  <a:prstClr val="black"/>
                </a:solidFill>
              </a:rPr>
              <a:t>количество часов</a:t>
            </a:r>
            <a:endParaRPr lang="ru-RU" dirty="0"/>
          </a:p>
        </p:txBody>
      </p:sp>
      <p:cxnSp>
        <p:nvCxnSpPr>
          <p:cNvPr id="11" name="Прямая со стрелкой 10"/>
          <p:cNvCxnSpPr>
            <a:stCxn id="3" idx="2"/>
            <a:endCxn id="4" idx="0"/>
          </p:cNvCxnSpPr>
          <p:nvPr/>
        </p:nvCxnSpPr>
        <p:spPr>
          <a:xfrm flipH="1">
            <a:off x="2133003" y="1867555"/>
            <a:ext cx="2286315" cy="23093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3" idx="2"/>
            <a:endCxn id="5" idx="0"/>
          </p:cNvCxnSpPr>
          <p:nvPr/>
        </p:nvCxnSpPr>
        <p:spPr>
          <a:xfrm>
            <a:off x="4419318" y="1867555"/>
            <a:ext cx="2668122" cy="33730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4" name="Стрелка вниз 13"/>
          <p:cNvSpPr/>
          <p:nvPr/>
        </p:nvSpPr>
        <p:spPr>
          <a:xfrm>
            <a:off x="4086007" y="2456892"/>
            <a:ext cx="648072" cy="504056"/>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трелка вниз 15"/>
          <p:cNvSpPr/>
          <p:nvPr/>
        </p:nvSpPr>
        <p:spPr>
          <a:xfrm>
            <a:off x="4086007" y="4321325"/>
            <a:ext cx="648072" cy="504056"/>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8" name="Прямая со стрелкой 17"/>
          <p:cNvCxnSpPr>
            <a:stCxn id="2" idx="2"/>
            <a:endCxn id="8" idx="0"/>
          </p:cNvCxnSpPr>
          <p:nvPr/>
        </p:nvCxnSpPr>
        <p:spPr>
          <a:xfrm flipH="1">
            <a:off x="2943007" y="5661727"/>
            <a:ext cx="1467036" cy="258964"/>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a:stCxn id="2" idx="2"/>
            <a:endCxn id="9" idx="0"/>
          </p:cNvCxnSpPr>
          <p:nvPr/>
        </p:nvCxnSpPr>
        <p:spPr>
          <a:xfrm>
            <a:off x="4410043" y="5661727"/>
            <a:ext cx="1729638" cy="43156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27510" y="161907"/>
            <a:ext cx="8208912" cy="830997"/>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Индивидуальный учебный план </a:t>
            </a:r>
          </a:p>
          <a:p>
            <a:pPr algn="ctr"/>
            <a:r>
              <a:rPr lang="ru-RU" sz="2400" b="1" dirty="0" smtClean="0">
                <a:latin typeface="Arial" panose="020B0604020202020204" pitchFamily="34" charset="0"/>
                <a:cs typeface="Arial" panose="020B0604020202020204" pitchFamily="34" charset="0"/>
              </a:rPr>
              <a:t>для обучающихся с ОВЗ и обучающихся на дому</a:t>
            </a:r>
            <a:endParaRPr lang="ru-RU"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930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7510" y="161907"/>
            <a:ext cx="8208912" cy="830997"/>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Индивидуальный учебный план </a:t>
            </a:r>
          </a:p>
          <a:p>
            <a:pPr algn="ctr"/>
            <a:r>
              <a:rPr lang="ru-RU" sz="2400" b="1" dirty="0" smtClean="0">
                <a:latin typeface="Arial" panose="020B0604020202020204" pitchFamily="34" charset="0"/>
                <a:cs typeface="Arial" panose="020B0604020202020204" pitchFamily="34" charset="0"/>
              </a:rPr>
              <a:t>для обучающихся </a:t>
            </a:r>
            <a:r>
              <a:rPr lang="ru-RU" sz="2400" b="1" dirty="0" smtClean="0">
                <a:latin typeface="Arial" panose="020B0604020202020204" pitchFamily="34" charset="0"/>
                <a:cs typeface="Arial" panose="020B0604020202020204" pitchFamily="34" charset="0"/>
              </a:rPr>
              <a:t>без ОВЗ</a:t>
            </a:r>
            <a:endParaRPr lang="ru-RU" sz="2400" b="1" dirty="0">
              <a:latin typeface="Arial" panose="020B0604020202020204" pitchFamily="34" charset="0"/>
              <a:cs typeface="Arial" panose="020B0604020202020204" pitchFamily="34" charset="0"/>
            </a:endParaRPr>
          </a:p>
        </p:txBody>
      </p:sp>
      <p:sp>
        <p:nvSpPr>
          <p:cNvPr id="3" name="Прямоугольник 2"/>
          <p:cNvSpPr/>
          <p:nvPr/>
        </p:nvSpPr>
        <p:spPr>
          <a:xfrm>
            <a:off x="6189254" y="3573016"/>
            <a:ext cx="2775233" cy="1569660"/>
          </a:xfrm>
          <a:prstGeom prst="rect">
            <a:avLst/>
          </a:prstGeom>
          <a:ln>
            <a:solidFill>
              <a:schemeClr val="tx1"/>
            </a:solidFill>
          </a:ln>
        </p:spPr>
        <p:txBody>
          <a:bodyPr wrap="square">
            <a:spAutoFit/>
          </a:bodyPr>
          <a:lstStyle/>
          <a:p>
            <a:pPr>
              <a:spcBef>
                <a:spcPts val="600"/>
              </a:spcBef>
              <a:spcAft>
                <a:spcPts val="600"/>
              </a:spcAft>
            </a:pPr>
            <a:r>
              <a:rPr lang="ru-RU" sz="1600" dirty="0" smtClean="0">
                <a:latin typeface="Arial" panose="020B0604020202020204" pitchFamily="34" charset="0"/>
                <a:cs typeface="Arial" panose="020B0604020202020204" pitchFamily="34" charset="0"/>
              </a:rPr>
              <a:t>организация </a:t>
            </a:r>
            <a:r>
              <a:rPr lang="ru-RU" sz="1600" dirty="0">
                <a:latin typeface="Arial" panose="020B0604020202020204" pitchFamily="34" charset="0"/>
                <a:cs typeface="Arial" panose="020B0604020202020204" pitchFamily="34" charset="0"/>
              </a:rPr>
              <a:t>внеурочной деятельности, ориентированной на обеспечение индивидуальных потребностей </a:t>
            </a:r>
            <a:r>
              <a:rPr lang="ru-RU" sz="1600" dirty="0" smtClean="0">
                <a:latin typeface="Arial" panose="020B0604020202020204" pitchFamily="34" charset="0"/>
                <a:cs typeface="Arial" panose="020B0604020202020204" pitchFamily="34" charset="0"/>
              </a:rPr>
              <a:t>ребенка</a:t>
            </a:r>
            <a:endParaRPr lang="ru-RU" sz="1600" dirty="0">
              <a:latin typeface="Arial" panose="020B0604020202020204" pitchFamily="34" charset="0"/>
              <a:cs typeface="Arial" panose="020B0604020202020204" pitchFamily="34" charset="0"/>
            </a:endParaRPr>
          </a:p>
        </p:txBody>
      </p:sp>
      <p:sp>
        <p:nvSpPr>
          <p:cNvPr id="4" name="Прямоугольник 3"/>
          <p:cNvSpPr/>
          <p:nvPr/>
        </p:nvSpPr>
        <p:spPr>
          <a:xfrm>
            <a:off x="2051720" y="1132999"/>
            <a:ext cx="4608512" cy="646331"/>
          </a:xfrm>
          <a:prstGeom prst="rect">
            <a:avLst/>
          </a:prstGeom>
          <a:ln>
            <a:solidFill>
              <a:schemeClr val="tx1"/>
            </a:solidFill>
          </a:ln>
        </p:spPr>
        <p:txBody>
          <a:bodyPr wrap="square">
            <a:spAutoFit/>
          </a:bodyPr>
          <a:lstStyle/>
          <a:p>
            <a:pPr lvl="0" algn="ctr"/>
            <a:r>
              <a:rPr lang="ru-RU" dirty="0">
                <a:solidFill>
                  <a:prstClr val="black"/>
                </a:solidFill>
                <a:latin typeface="Arial" panose="020B0604020202020204" pitchFamily="34" charset="0"/>
                <a:cs typeface="Arial" panose="020B0604020202020204" pitchFamily="34" charset="0"/>
              </a:rPr>
              <a:t>Обеспечивает индивидуализацию содержания предметных </a:t>
            </a:r>
            <a:r>
              <a:rPr lang="ru-RU" dirty="0" smtClean="0">
                <a:solidFill>
                  <a:prstClr val="black"/>
                </a:solidFill>
                <a:latin typeface="Arial" panose="020B0604020202020204" pitchFamily="34" charset="0"/>
                <a:cs typeface="Arial" panose="020B0604020202020204" pitchFamily="34" charset="0"/>
              </a:rPr>
              <a:t>областей</a:t>
            </a:r>
            <a:endParaRPr lang="ru-RU" dirty="0">
              <a:solidFill>
                <a:prstClr val="black"/>
              </a:solidFill>
              <a:latin typeface="Arial" panose="020B0604020202020204" pitchFamily="34" charset="0"/>
              <a:cs typeface="Arial" panose="020B0604020202020204" pitchFamily="34" charset="0"/>
            </a:endParaRPr>
          </a:p>
        </p:txBody>
      </p:sp>
      <p:sp>
        <p:nvSpPr>
          <p:cNvPr id="5" name="Прямоугольник 4"/>
          <p:cNvSpPr/>
          <p:nvPr/>
        </p:nvSpPr>
        <p:spPr>
          <a:xfrm>
            <a:off x="3206847" y="2232026"/>
            <a:ext cx="2298258" cy="369332"/>
          </a:xfrm>
          <a:prstGeom prst="rect">
            <a:avLst/>
          </a:prstGeom>
        </p:spPr>
        <p:txBody>
          <a:bodyPr wrap="none">
            <a:spAutoFit/>
          </a:bodyPr>
          <a:lstStyle/>
          <a:p>
            <a:pPr lvl="0" algn="just"/>
            <a:r>
              <a:rPr lang="ru-RU" b="1" dirty="0" smtClean="0">
                <a:solidFill>
                  <a:prstClr val="black"/>
                </a:solidFill>
                <a:latin typeface="Arial" panose="020B0604020202020204" pitchFamily="34" charset="0"/>
                <a:cs typeface="Arial" panose="020B0604020202020204" pitchFamily="34" charset="0"/>
              </a:rPr>
              <a:t>Предусматривает</a:t>
            </a:r>
            <a:endParaRPr lang="ru-RU" b="1" dirty="0">
              <a:solidFill>
                <a:prstClr val="black"/>
              </a:solidFill>
              <a:latin typeface="Arial" panose="020B0604020202020204" pitchFamily="34" charset="0"/>
              <a:cs typeface="Arial" panose="020B0604020202020204" pitchFamily="34" charset="0"/>
            </a:endParaRPr>
          </a:p>
        </p:txBody>
      </p:sp>
      <p:sp>
        <p:nvSpPr>
          <p:cNvPr id="6" name="Стрелка вниз 5"/>
          <p:cNvSpPr/>
          <p:nvPr/>
        </p:nvSpPr>
        <p:spPr>
          <a:xfrm>
            <a:off x="4175956" y="1844824"/>
            <a:ext cx="360040" cy="288032"/>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323528" y="3573016"/>
            <a:ext cx="2430016" cy="2308324"/>
          </a:xfrm>
          <a:prstGeom prst="rect">
            <a:avLst/>
          </a:prstGeom>
          <a:ln>
            <a:solidFill>
              <a:schemeClr val="tx1"/>
            </a:solidFill>
          </a:ln>
        </p:spPr>
        <p:txBody>
          <a:bodyPr wrap="square">
            <a:spAutoFit/>
          </a:bodyPr>
          <a:lstStyle/>
          <a:p>
            <a:pPr lvl="0" algn="just">
              <a:spcBef>
                <a:spcPts val="600"/>
              </a:spcBef>
              <a:spcAft>
                <a:spcPts val="600"/>
              </a:spcAft>
            </a:pPr>
            <a:r>
              <a:rPr lang="ru-RU" sz="1600" dirty="0" smtClean="0">
                <a:solidFill>
                  <a:prstClr val="black"/>
                </a:solidFill>
                <a:latin typeface="Arial" panose="020B0604020202020204" pitchFamily="34" charset="0"/>
                <a:cs typeface="Arial" panose="020B0604020202020204" pitchFamily="34" charset="0"/>
              </a:rPr>
              <a:t>увеличение </a:t>
            </a:r>
            <a:r>
              <a:rPr lang="ru-RU" sz="1600" dirty="0">
                <a:solidFill>
                  <a:prstClr val="black"/>
                </a:solidFill>
                <a:latin typeface="Arial" panose="020B0604020202020204" pitchFamily="34" charset="0"/>
                <a:cs typeface="Arial" panose="020B0604020202020204" pitchFamily="34" charset="0"/>
              </a:rPr>
              <a:t>учебных часов, отводимых на изучение отдельных предметов обязательной части образовательной программы, в том числе для их углубленного изучения</a:t>
            </a:r>
            <a:endParaRPr lang="ru-RU" sz="1600" dirty="0">
              <a:solidFill>
                <a:prstClr val="black"/>
              </a:solidFill>
              <a:latin typeface="Arial" panose="020B0604020202020204" pitchFamily="34" charset="0"/>
              <a:cs typeface="Arial" panose="020B0604020202020204" pitchFamily="34" charset="0"/>
            </a:endParaRPr>
          </a:p>
        </p:txBody>
      </p:sp>
      <p:sp>
        <p:nvSpPr>
          <p:cNvPr id="8" name="Прямоугольник 7"/>
          <p:cNvSpPr/>
          <p:nvPr/>
        </p:nvSpPr>
        <p:spPr>
          <a:xfrm>
            <a:off x="2888697" y="3583310"/>
            <a:ext cx="3114578" cy="2554545"/>
          </a:xfrm>
          <a:prstGeom prst="rect">
            <a:avLst/>
          </a:prstGeom>
          <a:ln>
            <a:solidFill>
              <a:schemeClr val="tx1"/>
            </a:solidFill>
          </a:ln>
        </p:spPr>
        <p:txBody>
          <a:bodyPr wrap="square">
            <a:spAutoFit/>
          </a:bodyPr>
          <a:lstStyle/>
          <a:p>
            <a:pPr lvl="0" algn="just">
              <a:spcBef>
                <a:spcPts val="600"/>
              </a:spcBef>
              <a:spcAft>
                <a:spcPts val="600"/>
              </a:spcAft>
            </a:pPr>
            <a:r>
              <a:rPr lang="ru-RU" sz="1600" dirty="0" smtClean="0">
                <a:solidFill>
                  <a:prstClr val="black"/>
                </a:solidFill>
                <a:latin typeface="Arial" panose="020B0604020202020204" pitchFamily="34" charset="0"/>
                <a:cs typeface="Arial" panose="020B0604020202020204" pitchFamily="34" charset="0"/>
              </a:rPr>
              <a:t>введение </a:t>
            </a:r>
            <a:r>
              <a:rPr lang="ru-RU" sz="1600" dirty="0">
                <a:solidFill>
                  <a:prstClr val="black"/>
                </a:solidFill>
                <a:latin typeface="Arial" panose="020B0604020202020204" pitchFamily="34" charset="0"/>
                <a:cs typeface="Arial" panose="020B0604020202020204" pitchFamily="34" charset="0"/>
              </a:rPr>
              <a:t>специальных разработанных учебных предметов (курсов), обеспечивающих интересы и потребности обучающегося, переведенного на обучение по индивидуальному учебному плану (с учетом возможностей образовательной организации)</a:t>
            </a:r>
            <a:endParaRPr lang="ru-RU" sz="1600" dirty="0">
              <a:solidFill>
                <a:prstClr val="black"/>
              </a:solidFill>
              <a:latin typeface="Arial" panose="020B0604020202020204" pitchFamily="34" charset="0"/>
              <a:cs typeface="Arial" panose="020B0604020202020204" pitchFamily="34" charset="0"/>
            </a:endParaRPr>
          </a:p>
        </p:txBody>
      </p:sp>
      <p:cxnSp>
        <p:nvCxnSpPr>
          <p:cNvPr id="10" name="Прямая со стрелкой 9"/>
          <p:cNvCxnSpPr>
            <a:stCxn id="5" idx="2"/>
            <a:endCxn id="7" idx="0"/>
          </p:cNvCxnSpPr>
          <p:nvPr/>
        </p:nvCxnSpPr>
        <p:spPr>
          <a:xfrm flipH="1">
            <a:off x="1538536" y="2601358"/>
            <a:ext cx="2817440" cy="97165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a:stCxn id="5" idx="2"/>
            <a:endCxn id="8" idx="0"/>
          </p:cNvCxnSpPr>
          <p:nvPr/>
        </p:nvCxnSpPr>
        <p:spPr>
          <a:xfrm>
            <a:off x="4355976" y="2601358"/>
            <a:ext cx="90010" cy="98195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a:stCxn id="5" idx="2"/>
            <a:endCxn id="3" idx="0"/>
          </p:cNvCxnSpPr>
          <p:nvPr/>
        </p:nvCxnSpPr>
        <p:spPr>
          <a:xfrm>
            <a:off x="4355976" y="2601358"/>
            <a:ext cx="3220895" cy="97165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364970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TotalTime>
  <Words>1765</Words>
  <Application>Microsoft Office PowerPoint</Application>
  <PresentationFormat>Экран (4:3)</PresentationFormat>
  <Paragraphs>147</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106</dc:creator>
  <cp:lastModifiedBy>Света</cp:lastModifiedBy>
  <cp:revision>20</cp:revision>
  <cp:lastPrinted>2023-10-26T05:26:07Z</cp:lastPrinted>
  <dcterms:created xsi:type="dcterms:W3CDTF">2023-10-25T07:23:41Z</dcterms:created>
  <dcterms:modified xsi:type="dcterms:W3CDTF">2023-10-26T05:32:54Z</dcterms:modified>
</cp:coreProperties>
</file>