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4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01.03.2021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Особенности образовательной программы и учебно-методического комплекса для слабослышащих обучающихся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1027" name="Picture 3" descr="C:\Users\Администратор\Downloads\header_main_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861048"/>
            <a:ext cx="8388424" cy="229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25144"/>
            <a:ext cx="6400800" cy="913656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5592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14202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Содержательный раздел </a:t>
            </a:r>
            <a:r>
              <a:rPr lang="ru-RU" dirty="0" smtClean="0"/>
              <a:t>включает </a:t>
            </a:r>
            <a:r>
              <a:rPr lang="ru-RU" dirty="0"/>
              <a:t>следующие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92488"/>
          </a:xfrm>
        </p:spPr>
        <p:txBody>
          <a:bodyPr>
            <a:normAutofit lnSpcReduction="10000"/>
          </a:bodyPr>
          <a:lstStyle/>
          <a:p>
            <a:r>
              <a:rPr lang="ru-RU" sz="2400" dirty="0"/>
              <a:t>программу формирования универсальных учебных действий у обучающихся (в зависимости от варианта АООП НОО - базовых учебных </a:t>
            </a:r>
            <a:r>
              <a:rPr lang="ru-RU" sz="2400" dirty="0" smtClean="0"/>
              <a:t>действий)</a:t>
            </a:r>
          </a:p>
          <a:p>
            <a:r>
              <a:rPr lang="ru-RU" sz="2400" dirty="0"/>
              <a:t>программы отдельных учебных предметов, курсов коррекционно-развивающей области и курсов внеурочной деятельности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программу духовно-нравственного развития, воспитания обучающихся с ОВЗ при получении НОО </a:t>
            </a:r>
            <a:r>
              <a:rPr lang="ru-RU" sz="2400" dirty="0" smtClean="0"/>
              <a:t>;</a:t>
            </a:r>
          </a:p>
          <a:p>
            <a:r>
              <a:rPr lang="ru-RU" sz="2400" dirty="0"/>
              <a:t>программу формирования экологической культуры, здорового и безопасного образа жизни;</a:t>
            </a:r>
          </a:p>
          <a:p>
            <a:r>
              <a:rPr lang="ru-RU" sz="2400" dirty="0" smtClean="0"/>
              <a:t>программу </a:t>
            </a:r>
            <a:r>
              <a:rPr lang="ru-RU" sz="2400" dirty="0"/>
              <a:t>коррекционной работы; программу внеурочной деятельности.</a:t>
            </a:r>
          </a:p>
          <a:p>
            <a:endParaRPr lang="ru-RU" sz="2400" dirty="0" smtClean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69103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Организационный раздел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учебный план НОО, включающий предметные и коррекционно-развивающую области, направления внеурочной деятельности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систему специальных условий реализации АООП НОО в соответствии с требованиями Стандарта.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785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Программы отдельных учебных предметов, коррекционных курсов должны содержать</a:t>
            </a:r>
            <a:r>
              <a:rPr lang="ru-RU" sz="3200" b="1" dirty="0" smtClean="0">
                <a:solidFill>
                  <a:srgbClr val="00B050"/>
                </a:solidFill>
              </a:rPr>
              <a:t>: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32500" lnSpcReduction="20000"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sz="5500" dirty="0"/>
              <a:t>1) пояснительную </a:t>
            </a:r>
            <a:r>
              <a:rPr lang="ru-RU" sz="5500" dirty="0" smtClean="0"/>
              <a:t>записку;</a:t>
            </a:r>
            <a:endParaRPr lang="ru-RU" sz="5500" dirty="0"/>
          </a:p>
          <a:p>
            <a:pPr marL="0" indent="0">
              <a:buNone/>
            </a:pPr>
            <a:r>
              <a:rPr lang="ru-RU" sz="5500" dirty="0" smtClean="0"/>
              <a:t>2</a:t>
            </a:r>
            <a:r>
              <a:rPr lang="ru-RU" sz="5500" dirty="0"/>
              <a:t>) общую характеристику учебного предмета, коррекционного курса;</a:t>
            </a:r>
          </a:p>
          <a:p>
            <a:pPr marL="0" indent="0">
              <a:buNone/>
            </a:pPr>
            <a:r>
              <a:rPr lang="ru-RU" sz="5500" dirty="0" smtClean="0"/>
              <a:t>3</a:t>
            </a:r>
            <a:r>
              <a:rPr lang="ru-RU" sz="5500" dirty="0"/>
              <a:t>) описание места учебного предмета, коррекционного курса в учебном плане;</a:t>
            </a:r>
          </a:p>
          <a:p>
            <a:pPr marL="0" indent="0">
              <a:buNone/>
            </a:pPr>
            <a:r>
              <a:rPr lang="ru-RU" sz="5500" dirty="0" smtClean="0"/>
              <a:t>4</a:t>
            </a:r>
            <a:r>
              <a:rPr lang="ru-RU" sz="5500" dirty="0"/>
              <a:t>) описание ценностных ориентиров содержания учебного предмета;</a:t>
            </a:r>
          </a:p>
          <a:p>
            <a:pPr marL="0" indent="0">
              <a:buNone/>
            </a:pPr>
            <a:r>
              <a:rPr lang="ru-RU" sz="5500" dirty="0" smtClean="0"/>
              <a:t>5</a:t>
            </a:r>
            <a:r>
              <a:rPr lang="ru-RU" sz="5500" dirty="0"/>
              <a:t>) личностные, </a:t>
            </a:r>
            <a:r>
              <a:rPr lang="ru-RU" sz="5500" dirty="0" err="1"/>
              <a:t>метапредметные</a:t>
            </a:r>
            <a:r>
              <a:rPr lang="ru-RU" sz="5500" dirty="0"/>
              <a:t> и предметные результаты освоения конкретного учебного предмета, коррекционного курса (в зависимости от варианта АООП НОО программы отдельных учебных предметов, коррекционных курсов должны содержать только личностные и предметные результаты, указанные в приложениях NN 1 - 8 к </a:t>
            </a:r>
            <a:r>
              <a:rPr lang="ru-RU" sz="5500" dirty="0" smtClean="0"/>
              <a:t>Стандарту НОО);</a:t>
            </a:r>
            <a:endParaRPr lang="ru-RU" sz="5500" dirty="0"/>
          </a:p>
          <a:p>
            <a:pPr marL="0" indent="0">
              <a:buNone/>
            </a:pPr>
            <a:r>
              <a:rPr lang="ru-RU" sz="5500" dirty="0" smtClean="0"/>
              <a:t>6</a:t>
            </a:r>
            <a:r>
              <a:rPr lang="ru-RU" sz="5500" dirty="0"/>
              <a:t>) содержание учебного предмета, коррекционного курса;</a:t>
            </a:r>
          </a:p>
          <a:p>
            <a:pPr marL="0" indent="0">
              <a:buNone/>
            </a:pPr>
            <a:r>
              <a:rPr lang="ru-RU" sz="5500" dirty="0" smtClean="0"/>
              <a:t>7</a:t>
            </a:r>
            <a:r>
              <a:rPr lang="ru-RU" sz="5500" dirty="0"/>
              <a:t>) тематическое планирование с определением основных видов учебной деятельности обучающихся;</a:t>
            </a:r>
          </a:p>
          <a:p>
            <a:pPr marL="0" indent="0">
              <a:buNone/>
            </a:pPr>
            <a:r>
              <a:rPr lang="ru-RU" sz="5500" dirty="0" smtClean="0"/>
              <a:t>8</a:t>
            </a:r>
            <a:r>
              <a:rPr lang="ru-RU" sz="5500" dirty="0"/>
              <a:t>) описание материально-технического обеспечения образовательного процесса.</a:t>
            </a:r>
          </a:p>
        </p:txBody>
      </p:sp>
    </p:spTree>
    <p:extLst>
      <p:ext uri="{BB962C8B-B14F-4D97-AF65-F5344CB8AC3E}">
        <p14:creationId xmlns:p14="http://schemas.microsoft.com/office/powerpoint/2010/main" val="3241693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4219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АООП НОО определяет содержание и организацию образовательной деятельности на уровне НОО.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ru-RU" b="1" dirty="0">
                <a:solidFill>
                  <a:srgbClr val="00B050"/>
                </a:solidFill>
              </a:rPr>
              <a:t>Вариант 2.1.</a:t>
            </a:r>
            <a:r>
              <a:rPr lang="ru-RU" dirty="0"/>
              <a:t> предполагает, что слабослышащий и позднооглохший обучающийся получает образование, полностью соответствующее по итоговым достижениям к моменту завершения обучения, образованию слышащих сверстников, находясь в их среде и в те же календарные сроки (1-4 классы).</a:t>
            </a:r>
          </a:p>
        </p:txBody>
      </p:sp>
    </p:spTree>
    <p:extLst>
      <p:ext uri="{BB962C8B-B14F-4D97-AF65-F5344CB8AC3E}">
        <p14:creationId xmlns:p14="http://schemas.microsoft.com/office/powerpoint/2010/main" val="2386270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B050"/>
                </a:solidFill>
              </a:rPr>
              <a:t>Вариант 2.2</a:t>
            </a:r>
            <a:r>
              <a:rPr lang="ru-RU" dirty="0">
                <a:solidFill>
                  <a:srgbClr val="00B050"/>
                </a:solidFill>
              </a:rPr>
              <a:t>. </a:t>
            </a:r>
            <a:r>
              <a:rPr lang="ru-RU" dirty="0"/>
              <a:t>предполагает, что слабослышащий и позднооглохший обучающийся получает образование в пролонгированные сроки сопоставимое по итоговым достижениям к моменту завершения школьного обучения с образованием слышащих сверстников.</a:t>
            </a:r>
          </a:p>
          <a:p>
            <a:pPr marL="0" indent="0">
              <a:buNone/>
            </a:pPr>
            <a:r>
              <a:rPr lang="ru-RU" dirty="0"/>
              <a:t>По данному варианту организация создает два отделения:</a:t>
            </a:r>
          </a:p>
          <a:p>
            <a:pPr marL="0" indent="0">
              <a:buNone/>
            </a:pPr>
            <a:r>
              <a:rPr lang="ru-RU" dirty="0"/>
              <a:t>I отделение - для учащихся с легким недоразвитием речи, обусловленным нарушением слуха;</a:t>
            </a:r>
          </a:p>
          <a:p>
            <a:pPr marL="0" indent="0">
              <a:buNone/>
            </a:pPr>
            <a:r>
              <a:rPr lang="ru-RU" dirty="0"/>
              <a:t>II отделение - для учащихся с глубоким недоразвитием речи, обусловленным нарушением слуха. Нормативный срок обучения составляет 4 года в I отделении (1-4 классы) и 5 лет во II отделении (1-5 классы).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Указанный </a:t>
            </a:r>
            <a:r>
              <a:rPr lang="ru-RU" dirty="0"/>
              <a:t>срок обучения во II отделении может быть увеличен до 6 лет за счёт введения первого дополнительного класса.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8591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Вариант 2.3. </a:t>
            </a:r>
            <a:r>
              <a:rPr lang="ru-RU" dirty="0"/>
              <a:t>предполагает, что обучающийся получает образование в пролонгированные сроки несопоставимое по итоговым достижениям к моменту завершения школьного обучения с образованием сверстников без ограничений здоровья.</a:t>
            </a:r>
          </a:p>
          <a:p>
            <a:endParaRPr lang="ru-RU" dirty="0"/>
          </a:p>
          <a:p>
            <a:r>
              <a:rPr lang="ru-RU" dirty="0"/>
              <a:t>Нормативный срок обучения - </a:t>
            </a:r>
            <a:r>
              <a:rPr lang="ru-RU" b="1" dirty="0"/>
              <a:t>5 лет </a:t>
            </a:r>
            <a:r>
              <a:rPr lang="ru-RU" dirty="0"/>
              <a:t>(1-5 классы). Указанный срок обучения может быть увеличен до 6 лет за счёт введения первого дополнительного класса.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532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ФГОС ООО предусматривает АООП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Требования к результатам, структуре и условиям освоения основной образовательной программы основного общего образования учитывают возрастные и индивидуальные особенности обучающихся, включая образовательные потребности обучающихся с </a:t>
            </a:r>
            <a:r>
              <a:rPr lang="ru-RU" dirty="0" err="1"/>
              <a:t>овз</a:t>
            </a:r>
            <a:r>
              <a:rPr lang="ru-RU" dirty="0"/>
              <a:t> и инвалидов, а также значимость общего образования </a:t>
            </a:r>
            <a:r>
              <a:rPr lang="ru-RU" dirty="0" smtClean="0"/>
              <a:t>для дальнейшего </a:t>
            </a:r>
            <a:r>
              <a:rPr lang="ru-RU" dirty="0"/>
              <a:t>развития обучающихся.</a:t>
            </a:r>
          </a:p>
          <a:p>
            <a:r>
              <a:rPr lang="ru-RU" dirty="0"/>
              <a:t>Срок получения ООО составляет </a:t>
            </a:r>
            <a:r>
              <a:rPr lang="ru-RU" b="1" dirty="0"/>
              <a:t>пять лет</a:t>
            </a:r>
            <a:r>
              <a:rPr lang="ru-RU" dirty="0"/>
              <a:t>, а для лиц с ОВЗ и инвалидов при обучении по АООП ООО, независимо от применяемых образовательных технологий, </a:t>
            </a:r>
            <a:r>
              <a:rPr lang="ru-RU" b="1" dirty="0"/>
              <a:t>увеличивается не более чем на один </a:t>
            </a:r>
            <a:r>
              <a:rPr lang="ru-RU" b="1" dirty="0" smtClean="0"/>
              <a:t>год (6 лет)</a:t>
            </a:r>
            <a:r>
              <a:rPr lang="ru-RU" dirty="0" smtClean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3455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СанПиН </a:t>
            </a:r>
            <a:r>
              <a:rPr lang="ru-RU" sz="3200" b="1" dirty="0" smtClean="0">
                <a:solidFill>
                  <a:srgbClr val="00B050"/>
                </a:solidFill>
              </a:rPr>
              <a:t>2.4.3648-20 </a:t>
            </a:r>
            <a:r>
              <a:rPr lang="ru-RU" sz="3200" b="1" dirty="0">
                <a:solidFill>
                  <a:srgbClr val="00B050"/>
                </a:solidFill>
              </a:rPr>
              <a:t>от </a:t>
            </a:r>
            <a:r>
              <a:rPr lang="ru-RU" sz="3200" b="1" dirty="0" smtClean="0">
                <a:solidFill>
                  <a:srgbClr val="00B050"/>
                </a:solidFill>
              </a:rPr>
              <a:t>28.09.2020</a:t>
            </a:r>
            <a:endParaRPr lang="ru-RU" sz="3200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dirty="0"/>
              <a:t> АООП реализуется через организацию урочной и внеурочной деятельности.</a:t>
            </a:r>
          </a:p>
          <a:p>
            <a:r>
              <a:rPr lang="ru-RU" b="1" dirty="0"/>
              <a:t>Урочная деятельность </a:t>
            </a:r>
            <a:r>
              <a:rPr lang="ru-RU" dirty="0"/>
              <a:t>состоит из часов обязательной части и части, формируемой участниками отношений.</a:t>
            </a:r>
          </a:p>
          <a:p>
            <a:r>
              <a:rPr lang="ru-RU" b="1" dirty="0"/>
              <a:t>Внеурочная деятельность </a:t>
            </a:r>
            <a:r>
              <a:rPr lang="ru-RU" dirty="0"/>
              <a:t>формируется из часов, необходимых для обеспечения индивидуальных потребностей обучающихся с ОВЗ и в сумме составляет </a:t>
            </a:r>
            <a:r>
              <a:rPr lang="ru-RU" b="1" dirty="0"/>
              <a:t>10 часов </a:t>
            </a:r>
            <a:r>
              <a:rPr lang="ru-RU" dirty="0"/>
              <a:t>в неделю на каждый класс, из которых </a:t>
            </a:r>
            <a:r>
              <a:rPr lang="ru-RU" b="1" dirty="0"/>
              <a:t>не менее 5 часов </a:t>
            </a:r>
            <a:r>
              <a:rPr lang="ru-RU" dirty="0"/>
              <a:t>предусматривается на реализацию обязательных занятий </a:t>
            </a:r>
            <a:r>
              <a:rPr lang="ru-RU" b="1" dirty="0"/>
              <a:t>коррекционной</a:t>
            </a:r>
            <a:r>
              <a:rPr lang="ru-RU" dirty="0"/>
              <a:t> направленности, остальные - на развивающую область с учетом возрастных особенностей учащихся и их физиологических потребностей.</a:t>
            </a:r>
          </a:p>
          <a:p>
            <a:r>
              <a:rPr lang="ru-RU" dirty="0"/>
              <a:t>Реабилитационно-коррекционные мероприятия могут реализовываться как </a:t>
            </a:r>
          </a:p>
          <a:p>
            <a:pPr marL="514350" indent="-514350">
              <a:buAutoNum type="arabicParenR"/>
            </a:pPr>
            <a:r>
              <a:rPr lang="ru-RU" dirty="0" smtClean="0"/>
              <a:t>во </a:t>
            </a:r>
            <a:r>
              <a:rPr lang="ru-RU" dirty="0"/>
              <a:t>время внеурочной деятельности, так и </a:t>
            </a: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во </a:t>
            </a:r>
            <a:r>
              <a:rPr lang="ru-RU" dirty="0"/>
              <a:t>время урочной деятельности (как самостоятельные учебно-коррекционные курсы).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513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Учебно-методическое и информационное обеспечение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/>
              <a:t>1) учебники из числа входящих в федеральный перечень учебников, рекомендуемых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образования;</a:t>
            </a:r>
          </a:p>
          <a:p>
            <a:pPr marL="0" indent="0">
              <a:buNone/>
            </a:pPr>
            <a:r>
              <a:rPr lang="ru-RU" dirty="0"/>
              <a:t>2) учебные пособия, выпущенные организациями, входящими в перечень организаций, осуществляющих выпуск учебных пособий, которые допускаются к использованию при реализации имеющих государственную аккредитацию образовательных программ начального общего, основного общего, среднего общего образования.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96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Администратор\Downloads\kartinka-spasibo-za-vnimanie-dlya-prezentacii-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65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/>
          </a:bodyPr>
          <a:lstStyle/>
          <a:p>
            <a:r>
              <a:rPr lang="ru-RU" sz="3100" b="1" dirty="0">
                <a:solidFill>
                  <a:srgbClr val="00B050"/>
                </a:solidFill>
              </a:rPr>
              <a:t>Различают </a:t>
            </a:r>
            <a:r>
              <a:rPr lang="ru-RU" sz="3100" b="1" dirty="0" smtClean="0">
                <a:solidFill>
                  <a:srgbClr val="00B050"/>
                </a:solidFill>
              </a:rPr>
              <a:t>четыре</a:t>
            </a:r>
            <a:r>
              <a:rPr lang="ru-RU" sz="3100" b="1" dirty="0" smtClean="0">
                <a:solidFill>
                  <a:srgbClr val="00B050"/>
                </a:solidFill>
              </a:rPr>
              <a:t> </a:t>
            </a:r>
            <a:r>
              <a:rPr lang="ru-RU" sz="3100" b="1" dirty="0">
                <a:solidFill>
                  <a:srgbClr val="00B050"/>
                </a:solidFill>
              </a:rPr>
              <a:t>степени тугоухости</a:t>
            </a:r>
            <a:r>
              <a:rPr lang="ru-RU" b="1" dirty="0" smtClean="0">
                <a:solidFill>
                  <a:srgbClr val="00B050"/>
                </a:solidFill>
              </a:rPr>
              <a:t>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 </a:t>
            </a:r>
            <a:r>
              <a:rPr lang="ru-RU" b="1" dirty="0" smtClean="0"/>
              <a:t>1-й степени </a:t>
            </a:r>
            <a:r>
              <a:rPr lang="ru-RU" dirty="0"/>
              <a:t>человек различает </a:t>
            </a:r>
            <a:r>
              <a:rPr lang="ru-RU" dirty="0" smtClean="0"/>
              <a:t>разговор шепотом </a:t>
            </a:r>
            <a:r>
              <a:rPr lang="ru-RU" dirty="0"/>
              <a:t>на расстоянии от 1 до 3 метров, а разговорную речь на </a:t>
            </a:r>
            <a:r>
              <a:rPr lang="ru-RU" dirty="0" smtClean="0"/>
              <a:t>расстоянии </a:t>
            </a:r>
            <a:r>
              <a:rPr lang="ru-RU" dirty="0"/>
              <a:t>более </a:t>
            </a:r>
            <a:r>
              <a:rPr lang="ru-RU" dirty="0" smtClean="0"/>
              <a:t> 6 метров</a:t>
            </a:r>
            <a:r>
              <a:rPr lang="ru-RU" dirty="0"/>
              <a:t>, но не может адекватно воспринимать разговор при посторонних шумах или искажении речи.</a:t>
            </a:r>
          </a:p>
          <a:p>
            <a:r>
              <a:rPr lang="ru-RU" b="1" dirty="0" smtClean="0"/>
              <a:t>2-й степень </a:t>
            </a:r>
            <a:r>
              <a:rPr lang="ru-RU" dirty="0"/>
              <a:t>имеет место, если </a:t>
            </a:r>
            <a:r>
              <a:rPr lang="ru-RU" dirty="0" smtClean="0"/>
              <a:t>человек воспринимает </a:t>
            </a:r>
            <a:r>
              <a:rPr lang="ru-RU" dirty="0"/>
              <a:t>шепотную речь на расстоянии меньше, чем один метр, а разговорную речь слышит на расстоянии от 2 до </a:t>
            </a:r>
            <a:r>
              <a:rPr lang="ru-RU" dirty="0" smtClean="0"/>
              <a:t>6 </a:t>
            </a:r>
            <a:r>
              <a:rPr lang="ru-RU" dirty="0"/>
              <a:t>метров. Тугоухость 2 степени характеризуется неразборчивостью в восприятии всех слов в нормальной обстановке, требуются неоднократные повторения некоторых фраз или отдельных слов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6794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>
                <a:solidFill>
                  <a:srgbClr val="00B050"/>
                </a:solidFill>
              </a:rPr>
              <a:t>Различают четыре степени тугоухости.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3-я степень </a:t>
            </a:r>
            <a:r>
              <a:rPr lang="ru-RU" dirty="0"/>
              <a:t>проявляется в невозможности различить шепот даже на очень близком расстоянии, разговорную речь человек слышит на расстоянии меньше чем 2 метра. Используется слуховой аппарат и обучение зрительному восприятию речи (чтению с губ), чтобы иметь возможность общаться.</a:t>
            </a:r>
          </a:p>
          <a:p>
            <a:r>
              <a:rPr lang="ru-RU" b="1" dirty="0" smtClean="0"/>
              <a:t>4-я степень </a:t>
            </a:r>
            <a:r>
              <a:rPr lang="ru-RU" dirty="0" smtClean="0"/>
              <a:t>отличается восприятием речи разговорной громкости неразборчиво даже у самого уха, шепот не слышен. Понимание речи только при наличии слухового аппарата.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631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Особенности развития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нарушение произношения; </a:t>
            </a:r>
          </a:p>
          <a:p>
            <a:r>
              <a:rPr lang="ru-RU" sz="2400" dirty="0" smtClean="0"/>
              <a:t>недостаточное усвоение звукового состава слова, которое проявляется в ошибках при произнесении и написании слов;</a:t>
            </a:r>
          </a:p>
          <a:p>
            <a:r>
              <a:rPr lang="ru-RU" sz="2400" dirty="0" smtClean="0"/>
              <a:t>ограниченный словарный запас;</a:t>
            </a:r>
          </a:p>
          <a:p>
            <a:r>
              <a:rPr lang="ru-RU" sz="2400" dirty="0" smtClean="0"/>
              <a:t> неточное понимание и неправильное употребление слов, зачастую связанное с неполным овладением контекстным значением;</a:t>
            </a:r>
          </a:p>
          <a:p>
            <a:r>
              <a:rPr lang="ru-RU" sz="2400" dirty="0" smtClean="0"/>
              <a:t>трудности </a:t>
            </a:r>
            <a:r>
              <a:rPr lang="ru-RU" sz="2400" dirty="0"/>
              <a:t>восприятия </a:t>
            </a:r>
            <a:r>
              <a:rPr lang="ru-RU" sz="2400" dirty="0" smtClean="0"/>
              <a:t>слабослышащими </a:t>
            </a:r>
            <a:r>
              <a:rPr lang="ru-RU" sz="2400" dirty="0"/>
              <a:t>обучающимися предложений с нетрадиционным порядком слов (словосочетаний) и ограниченном понимании читаемого </a:t>
            </a:r>
            <a:r>
              <a:rPr lang="ru-RU" sz="2400" dirty="0" smtClean="0"/>
              <a:t>текста и др.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8979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>
                <a:solidFill>
                  <a:srgbClr val="00B050"/>
                </a:solidFill>
              </a:rPr>
              <a:t>Адаптированная основная общеобразовательная программа (АООП) образования обучающихся с ОВЗ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― это общеобразовательная программа, адаптированная для этой категории обучающихся с учетом особенностей их психофизического развития, индивидуальных возможностей, и обеспечивающая коррекцию нарушений развития и социальную адаптацию.</a:t>
            </a:r>
          </a:p>
          <a:p>
            <a:r>
              <a:rPr lang="ru-RU" b="1" dirty="0">
                <a:solidFill>
                  <a:srgbClr val="00B050"/>
                </a:solidFill>
              </a:rPr>
              <a:t>Адаптированная образовательная программа (АОП) </a:t>
            </a:r>
            <a:r>
              <a:rPr lang="ru-RU" dirty="0">
                <a:solidFill>
                  <a:srgbClr val="00B050"/>
                </a:solidFill>
              </a:rPr>
              <a:t>- </a:t>
            </a:r>
            <a:r>
              <a:rPr lang="ru-RU" dirty="0"/>
              <a:t>образовательная программа, адаптированная для ребенка с ОВЗ (в том числе с инвалидностью), с учетом АООП и в соответствии с психофизическими особенностями и особыми образовательными потребностями категории лиц с ОВЗ, к которой относится ребенок. Может реализовываться для нескольких обучающихся.</a:t>
            </a:r>
          </a:p>
          <a:p>
            <a:r>
              <a:rPr lang="ru-RU" b="1" dirty="0">
                <a:solidFill>
                  <a:srgbClr val="00B050"/>
                </a:solidFill>
              </a:rPr>
              <a:t>СИПР</a:t>
            </a:r>
            <a:r>
              <a:rPr lang="ru-RU" dirty="0">
                <a:solidFill>
                  <a:srgbClr val="00B050"/>
                </a:solidFill>
              </a:rPr>
              <a:t> - </a:t>
            </a:r>
            <a:r>
              <a:rPr lang="ru-RU" dirty="0"/>
              <a:t>специальная индивидуальная программа развития, образовательная программа, учитывающая специфические образовательные потребности 1 ребенка. Предназначена для обучающихся с умственной отсталостью (в умеренной, тяжелой или глубокой степени; с тяжелы и множественными нарушениями развития).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527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Обучение </a:t>
            </a:r>
            <a:r>
              <a:rPr lang="ru-RU" dirty="0"/>
              <a:t>детей с ОВЗ и инвалидностью может быть реализовано в отдельных классах - осуществляется реализация адаптированной основной образовательной программы (АООП). </a:t>
            </a:r>
            <a:endParaRPr lang="ru-RU" dirty="0" smtClean="0"/>
          </a:p>
          <a:p>
            <a:r>
              <a:rPr lang="ru-RU" dirty="0" smtClean="0"/>
              <a:t>В </a:t>
            </a:r>
            <a:r>
              <a:rPr lang="ru-RU" dirty="0"/>
              <a:t>инклюзивных классах существуют две программы. Для ребенка с ОВЗ на базе основной образовательной программы НОО разрабатывается и реализуется адаптированная образовательная программа (АОП) с учетом особенностей его психофизического развития, индивидуальных возможностей, обеспечивающая коррекцию нарушений развития и его социальную адаптацию. Остальные дети класса обучаются по основной образовательной программе (ООП).</a:t>
            </a:r>
          </a:p>
        </p:txBody>
      </p:sp>
    </p:spTree>
    <p:extLst>
      <p:ext uri="{BB962C8B-B14F-4D97-AF65-F5344CB8AC3E}">
        <p14:creationId xmlns:p14="http://schemas.microsoft.com/office/powerpoint/2010/main" val="3270127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dirty="0"/>
              <a:t>Определение варианта АОП  для ребенка с ОВЗ осуществляется на основе рекомендаций </a:t>
            </a:r>
            <a:r>
              <a:rPr lang="ru-RU" b="1" dirty="0"/>
              <a:t>ПМПК</a:t>
            </a:r>
            <a:r>
              <a:rPr lang="ru-RU" dirty="0"/>
              <a:t>, сформулированных по результатам его комплексного психолого-медико-педагогического обследования, в случае наличия у обучающегося инвалидности - с учетом ИПР(А) и мнения родителей (законных представителей).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А </a:t>
            </a:r>
            <a:r>
              <a:rPr lang="ru-RU" dirty="0"/>
              <a:t>также функция </a:t>
            </a:r>
            <a:r>
              <a:rPr lang="ru-RU" b="1" dirty="0"/>
              <a:t>ПМПК</a:t>
            </a:r>
            <a:r>
              <a:rPr lang="ru-RU" dirty="0"/>
              <a:t> – подробные рекомендации по адаптированной образовательной программе (АОП) обучения.</a:t>
            </a:r>
          </a:p>
        </p:txBody>
      </p:sp>
    </p:spTree>
    <p:extLst>
      <p:ext uri="{BB962C8B-B14F-4D97-AF65-F5344CB8AC3E}">
        <p14:creationId xmlns:p14="http://schemas.microsoft.com/office/powerpoint/2010/main" val="1039076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АООП НОО для обучающихся с ОВЗ самостоятельно разрабатывается в соответствии со Стандартом и с учетом примерной АООП НОО и утверждается организацией.</a:t>
            </a:r>
          </a:p>
          <a:p>
            <a:endParaRPr lang="ru-RU" dirty="0"/>
          </a:p>
          <a:p>
            <a:r>
              <a:rPr lang="ru-RU" dirty="0"/>
              <a:t>АООП НОО реализуется с учетом образовательных потребностей групп или отдельных обучающихся с ОВЗ на основе специально разработанных учебных планов, в том числе индивидуальных, которые обеспечивают освоение образовательной программы на основе индивидуализации ее содержания с учетом особенностей и образовательных потребностей конкретного обучающегося.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948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ru-RU" dirty="0"/>
              <a:t>АООП НОО должна содержать три раздела: </a:t>
            </a:r>
            <a:r>
              <a:rPr lang="ru-RU" b="1" dirty="0">
                <a:solidFill>
                  <a:srgbClr val="00B050"/>
                </a:solidFill>
              </a:rPr>
              <a:t>целевой, содержательный и организационный</a:t>
            </a:r>
            <a:r>
              <a:rPr lang="ru-RU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492896"/>
            <a:ext cx="8229600" cy="36332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00B050"/>
                </a:solidFill>
              </a:rPr>
              <a:t>Целевой раздел</a:t>
            </a:r>
            <a:r>
              <a:rPr lang="ru-RU" dirty="0">
                <a:solidFill>
                  <a:srgbClr val="00B050"/>
                </a:solidFill>
              </a:rPr>
              <a:t> </a:t>
            </a:r>
            <a:r>
              <a:rPr lang="ru-RU" dirty="0"/>
              <a:t>включает:</a:t>
            </a:r>
          </a:p>
          <a:p>
            <a:r>
              <a:rPr lang="ru-RU" dirty="0" smtClean="0"/>
              <a:t>пояснительную </a:t>
            </a:r>
            <a:r>
              <a:rPr lang="ru-RU" dirty="0"/>
              <a:t>записку;</a:t>
            </a:r>
          </a:p>
          <a:p>
            <a:r>
              <a:rPr lang="ru-RU" dirty="0" smtClean="0"/>
              <a:t>планируемые </a:t>
            </a:r>
            <a:r>
              <a:rPr lang="ru-RU" dirty="0"/>
              <a:t>результаты освоения обучающимися с ОВЗ АООП НОО;</a:t>
            </a:r>
          </a:p>
          <a:p>
            <a:r>
              <a:rPr lang="ru-RU" dirty="0" smtClean="0"/>
              <a:t>систему </a:t>
            </a:r>
            <a:r>
              <a:rPr lang="ru-RU" dirty="0"/>
              <a:t>оценки достижения планируемых результатов освоения АООП НОО.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936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1298</Words>
  <Application>Microsoft Office PowerPoint</Application>
  <PresentationFormat>Экран (4:3)</PresentationFormat>
  <Paragraphs>70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Особенности образовательной программы и учебно-методического комплекса для слабослышащих обучающихся.</vt:lpstr>
      <vt:lpstr>Различают четыре степени тугоухости.</vt:lpstr>
      <vt:lpstr>Различают четыре степени тугоухости.</vt:lpstr>
      <vt:lpstr>Особенности развития</vt:lpstr>
      <vt:lpstr>Презентация PowerPoint</vt:lpstr>
      <vt:lpstr>Презентация PowerPoint</vt:lpstr>
      <vt:lpstr>Презентация PowerPoint</vt:lpstr>
      <vt:lpstr>Презентация PowerPoint</vt:lpstr>
      <vt:lpstr>АООП НОО должна содержать три раздела: целевой, содержательный и организационный.</vt:lpstr>
      <vt:lpstr>Содержательный раздел включает следующие программы</vt:lpstr>
      <vt:lpstr>Организационный раздел</vt:lpstr>
      <vt:lpstr>Программы отдельных учебных предметов, коррекционных курсов должны содержать:</vt:lpstr>
      <vt:lpstr>АООП НОО определяет содержание и организацию образовательной деятельности на уровне НОО.</vt:lpstr>
      <vt:lpstr>Презентация PowerPoint</vt:lpstr>
      <vt:lpstr>Презентация PowerPoint</vt:lpstr>
      <vt:lpstr>ФГОС ООО предусматривает АООП</vt:lpstr>
      <vt:lpstr>СанПиН 2.4.3648-20 от 28.09.2020</vt:lpstr>
      <vt:lpstr>Учебно-методическое и информационное обеспечение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Особенности образовательной программы и учебно-методического комплекса для слабослышащих обучающихся.</dc:title>
  <dc:creator>Администратор</dc:creator>
  <cp:lastModifiedBy>Пользователь Windows</cp:lastModifiedBy>
  <cp:revision>8</cp:revision>
  <dcterms:created xsi:type="dcterms:W3CDTF">2021-02-14T11:01:47Z</dcterms:created>
  <dcterms:modified xsi:type="dcterms:W3CDTF">2021-03-01T16:12:28Z</dcterms:modified>
</cp:coreProperties>
</file>