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726" y="2636912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Категории детей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с длительными заболеваниями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и организация их обучения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124744"/>
            <a:ext cx="115212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237961"/>
            <a:ext cx="76328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и науки Курганской области 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ГБУ «Центр помощи детям»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4725144"/>
            <a:ext cx="35283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Табулова О.Т., 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учитель-дефектолог ЦПМПК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8457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540" y="243504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Организация образовательного процесса обучающихся с ОВЗ и (или) инвалидностью на дому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1196752"/>
            <a:ext cx="655272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Документы для организации обучающихся на дому, подаваемые родителя (законными представителями) в образовательную организацию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22113"/>
            <a:ext cx="2736304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Заявление родителей (законных представителей) на имя руководителя образовательной организации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2677" y="2222113"/>
            <a:ext cx="2952328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Заключение ВК медицинской организации с рекомендацией об обучении на дому с указанием срока обучения на дому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2222113"/>
            <a:ext cx="2556530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Заключение ПМПК об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образовательном маршруте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ребенка с ОВЗ и (или) инвалидностью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 стрелкой 7"/>
          <p:cNvCxnSpPr>
            <a:stCxn id="3" idx="2"/>
            <a:endCxn id="4" idx="0"/>
          </p:cNvCxnSpPr>
          <p:nvPr/>
        </p:nvCxnSpPr>
        <p:spPr>
          <a:xfrm flipH="1">
            <a:off x="1691680" y="1988840"/>
            <a:ext cx="3060340" cy="2332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  <a:endCxn id="5" idx="0"/>
          </p:cNvCxnSpPr>
          <p:nvPr/>
        </p:nvCxnSpPr>
        <p:spPr>
          <a:xfrm flipH="1">
            <a:off x="4748841" y="1988840"/>
            <a:ext cx="3179" cy="2332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6" idx="0"/>
          </p:cNvCxnSpPr>
          <p:nvPr/>
        </p:nvCxnSpPr>
        <p:spPr>
          <a:xfrm>
            <a:off x="4752020" y="1988840"/>
            <a:ext cx="2898445" cy="23327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3528" y="1268760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28" y="393305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62642" y="3935839"/>
            <a:ext cx="7378756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Алгоритм действий образовательной организацией по организации обучения на дому ребенка с ОВЗ и (или) инвалидностью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4725144"/>
            <a:ext cx="87492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на основании заявления родителя (законного представителя) и представленного пакета документов (заключение ВК, заключение ПМПК) в образовательной организации издается приказ об организации обучения на дому конкретного ребенка с ОВЗ и (или) инвалидностью</a:t>
            </a: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заключается договор между образовательной организацией и родителями (законными представителями) ребенка об организации его обучения на дому в течение срока, указанного в заключении ВК медицинской организации. Действие договора ограничивается сроками заключения ВК медицинской организации и не может превышать 1 учебного года</a:t>
            </a: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на основании приказа руководителя образовательной организации обучающийся на дому вводится в состав класса, в который он зачислен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1154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540" y="243504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Организация образовательного процесса обучающихся с ОВЗ и (или) инвалидностью на дому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0133" y="5517232"/>
            <a:ext cx="8712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850" algn="just"/>
            <a:r>
              <a:rPr lang="ru-RU" dirty="0" smtClean="0">
                <a:latin typeface="Arial" pitchFamily="34" charset="0"/>
                <a:cs typeface="Arial" pitchFamily="34" charset="0"/>
              </a:rPr>
              <a:t>Досрочное прекращение договора об обучении на дому возможно по инициативе родителя (законного представителя) ребенка с ОВЗ и (или) инвалидностью на основе письменного заявления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1844" y="1268760"/>
            <a:ext cx="787252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Содержание образования и условия организации надомного обучения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1884" y="2276872"/>
            <a:ext cx="4032448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АООП НОО или АООП ООО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153952" y="3299958"/>
            <a:ext cx="2808312" cy="12091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СИПР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варианта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IV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АООП НОО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АООП 9.2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299959"/>
            <a:ext cx="2798177" cy="105017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Индивидуальный учебный план для вариантов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I, II, III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АООП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76884" y="3299959"/>
            <a:ext cx="2627784" cy="7200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Календарный учебный график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76884" y="4325794"/>
            <a:ext cx="2627784" cy="8851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Индивидуальное расписание занятий, уроков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Соединительная линия уступом 12"/>
          <p:cNvCxnSpPr>
            <a:stCxn id="6" idx="1"/>
            <a:endCxn id="9" idx="0"/>
          </p:cNvCxnSpPr>
          <p:nvPr/>
        </p:nvCxnSpPr>
        <p:spPr>
          <a:xfrm rot="10800000" flipV="1">
            <a:off x="1578602" y="2636911"/>
            <a:ext cx="963283" cy="663047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>
            <a:stCxn id="6" idx="3"/>
            <a:endCxn id="10" idx="0"/>
          </p:cNvCxnSpPr>
          <p:nvPr/>
        </p:nvCxnSpPr>
        <p:spPr>
          <a:xfrm>
            <a:off x="6574332" y="2636912"/>
            <a:ext cx="1016444" cy="663047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8" idx="0"/>
          </p:cNvCxnSpPr>
          <p:nvPr/>
        </p:nvCxnSpPr>
        <p:spPr>
          <a:xfrm>
            <a:off x="4558108" y="2996952"/>
            <a:ext cx="0" cy="303006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2"/>
            <a:endCxn id="11" idx="0"/>
          </p:cNvCxnSpPr>
          <p:nvPr/>
        </p:nvCxnSpPr>
        <p:spPr>
          <a:xfrm>
            <a:off x="7590776" y="4020039"/>
            <a:ext cx="0" cy="30575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2"/>
          </p:cNvCxnSpPr>
          <p:nvPr/>
        </p:nvCxnSpPr>
        <p:spPr>
          <a:xfrm>
            <a:off x="4558108" y="1988840"/>
            <a:ext cx="0" cy="28803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9953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540" y="243504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Организация образовательного процесса обучающихся с ОВЗ и (или) инвалидностью на дому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45357" y="1052736"/>
            <a:ext cx="48965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Индивидуальный учебный план, СИПР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362" y="2850327"/>
            <a:ext cx="2414332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ФГОС НОО обучающихся с ОВЗ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68767" y="1984393"/>
            <a:ext cx="4896544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Разрабатывается ППк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образовательной организации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730609" y="2850327"/>
            <a:ext cx="2134803" cy="5760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ФГОС ООО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2392" y="4378429"/>
            <a:ext cx="8533230" cy="172819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обязательные предметные области соответствующего уровня образования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учебные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предметы, обязательные курсы 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коррекционно-развивающие области с учетом индивидуальных особенностей обучающихся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количество часов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объем недельной образовательной нагрузки на обучающегося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количество часов на внеурочную деятельность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>
            <a:stCxn id="9" idx="2"/>
          </p:cNvCxnSpPr>
          <p:nvPr/>
        </p:nvCxnSpPr>
        <p:spPr>
          <a:xfrm flipH="1">
            <a:off x="7798010" y="3426391"/>
            <a:ext cx="1" cy="9429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2"/>
            <a:endCxn id="10" idx="0"/>
          </p:cNvCxnSpPr>
          <p:nvPr/>
        </p:nvCxnSpPr>
        <p:spPr>
          <a:xfrm flipH="1">
            <a:off x="4589007" y="4005858"/>
            <a:ext cx="35645" cy="37257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6" idx="2"/>
          </p:cNvCxnSpPr>
          <p:nvPr/>
        </p:nvCxnSpPr>
        <p:spPr>
          <a:xfrm>
            <a:off x="1386528" y="3426391"/>
            <a:ext cx="0" cy="94291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2"/>
            <a:endCxn id="8" idx="0"/>
          </p:cNvCxnSpPr>
          <p:nvPr/>
        </p:nvCxnSpPr>
        <p:spPr>
          <a:xfrm>
            <a:off x="4617039" y="2560457"/>
            <a:ext cx="7613" cy="2864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2788448" y="2846924"/>
            <a:ext cx="3672408" cy="11589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ФГОС образования обучающихся с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у/о (интеллектуальными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нарушениями)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4579740" y="1628800"/>
            <a:ext cx="0" cy="3555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2"/>
            <a:endCxn id="6" idx="0"/>
          </p:cNvCxnSpPr>
          <p:nvPr/>
        </p:nvCxnSpPr>
        <p:spPr>
          <a:xfrm flipH="1">
            <a:off x="1386528" y="2560457"/>
            <a:ext cx="3230511" cy="2898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" idx="2"/>
            <a:endCxn id="9" idx="0"/>
          </p:cNvCxnSpPr>
          <p:nvPr/>
        </p:nvCxnSpPr>
        <p:spPr>
          <a:xfrm>
            <a:off x="4617039" y="2560457"/>
            <a:ext cx="3180972" cy="28987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4526" y="6211669"/>
            <a:ext cx="83904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Индивидуальный учебный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план/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СИПР согласовывается с родителями (законными представителями) обучающихся с ОВЗ и (или) инвалидностью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8388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5540" y="243504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Организация образовательного процесса обучающихся с ОВЗ и (или) инвалидностью на дому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88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33812" y="1412776"/>
            <a:ext cx="2365980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расписание занятий обучающихся на дому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1412776"/>
            <a:ext cx="2365980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учет мнения родителя (законного представителя)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72200" y="1412776"/>
            <a:ext cx="2520280" cy="10801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утверждается руководителем образовательной организации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843808" y="177281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873484" y="1772816"/>
            <a:ext cx="36004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30384" y="2996952"/>
            <a:ext cx="8784976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 algn="just">
              <a:spcAft>
                <a:spcPts val="1200"/>
              </a:spcAft>
              <a:buAutoNum type="romanU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Обучение на дому ребенка с ОВЗ и (или) инвалидностью  сопровождается текущей и промежуточной аттестацией, формы которых предусмотрены индивидуальным учебным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планом/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СИПР, положением образовательной организации о видах и формах аттестации</a:t>
            </a:r>
          </a:p>
          <a:p>
            <a:pPr marL="400050" indent="-400050" algn="just">
              <a:spcAft>
                <a:spcPts val="1200"/>
              </a:spcAft>
              <a:buAutoNum type="romanU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Персональные данные обучающихся на дому, данные об их успеваемости за триместр (четверть), полугодие, а также о переводе из класса в класс и выпуске из школы вносятся в журнал (электронный журнал) соответствующего класса образовательной организации</a:t>
            </a:r>
          </a:p>
          <a:p>
            <a:pPr marL="400050" indent="-400050" algn="just">
              <a:spcAft>
                <a:spcPts val="1200"/>
              </a:spcAft>
              <a:buAutoNum type="romanU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Контроль за проведением индивидуальных занятий на дому осуществляет классный руководитель, за реализацией индивидуального учебного плана/СИПР – заместитель директора образовательной организации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48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4361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Обязанности участников образовательного процесса для обучающихся с ОВЗ и (или) инвалидностью на дому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88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8992" y="1131722"/>
            <a:ext cx="523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Образовательная организация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113" y="1628800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временное пользование бесплатными учебниками, учебными пособиями, художественной и справочной литературой имеющейся в библиотечном фонде образовательной организации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реализация индивидуального учебного плана/СИПР обучающихся на дому, в т.ч. с применением электронного обучения и дистанционных технологий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психолого-педагогического сопровождения обучающихся с ОВЗ и (или) инвалидностью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проведение промежуточной аттестации и перевод обучающегося в следующий класс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консультации родителей (законных представителей) по мере необходимости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478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44361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Обязанности участников образовательного процесса для обучающихся с ОВЗ и (или) инвалидностью на дому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88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7793" y="947056"/>
            <a:ext cx="523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Родитель (законный представитель)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113" y="1365770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обеспечивает доступ педагога к обучающемуся на дому для проведения уроков, коррекционно-развивающих занятий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создает условия для проведения уроков, занятий, в т.ч. организовывает рабочее место ребенка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обеспечивает присутствие взрослого члена семьи (старше 18 лет) в момент проведения учебных занятий на дому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контролирует выполнение обучающимся домашних заданий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воевременное, в течение 1 дня, информирование  педагога, классного руководителя о необходимости отмены занятий по случаю болезни обучающегося на дому и возможности их возобновления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0530" y="4437112"/>
            <a:ext cx="523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latin typeface="Arial" pitchFamily="34" charset="0"/>
                <a:cs typeface="Arial" pitchFamily="34" charset="0"/>
              </a:rPr>
              <a:t>Педагогические работники</a:t>
            </a:r>
            <a:endParaRPr lang="ru-RU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530" y="4840198"/>
            <a:ext cx="85689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организовывают учебный процесс в соответствии с календарно-учебным графиком (календарно-тематическим планом при обучении по СИПР), индивидуальным </a:t>
            </a:r>
            <a:r>
              <a:rPr lang="ru-RU" smtClean="0">
                <a:latin typeface="Arial" pitchFamily="34" charset="0"/>
                <a:cs typeface="Arial" pitchFamily="34" charset="0"/>
              </a:rPr>
              <a:t>учебным планом,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расписанием занятий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своевременно заполняют электронный журнал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вовлекают обучающихся на дому детей по согласованию родителей (законных представителей) в воспитательные и иные мероприятия, проводимые образовательной организацией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369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70768" y="4383839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 нашего сайта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12518" y="5013176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</a:t>
            </a:r>
            <a:r>
              <a:rPr lang="ru-RU" sz="4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45.</a:t>
            </a:r>
            <a:r>
              <a:rPr lang="en-US" sz="48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</a:t>
            </a:r>
            <a:endParaRPr lang="ru-RU" sz="4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30708" y="2204864"/>
            <a:ext cx="58326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</a:t>
            </a:r>
          </a:p>
          <a:p>
            <a:pPr algn="ctr"/>
            <a:r>
              <a:rPr lang="ru-RU" sz="4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4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6701" y="548679"/>
            <a:ext cx="1478589" cy="1478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66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1844" y="105273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обучения для обучающихся, нуждающихся в длительном лечении, освоение основных общеобразовательных программ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7" y="2276872"/>
            <a:ext cx="5366335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образовательных организациях, в т.ч. санаторных, созданных в медицинских организациях, санаториях, в которых проводятся необходимые лечебные, реабилитационные и оздоровительные мероприятия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40152" y="2276872"/>
            <a:ext cx="2867784" cy="172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дому, если ребенок по состоянию здоровья не может посещать образовательную организацию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64749" y="4437112"/>
            <a:ext cx="6268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Arial" pitchFamily="34" charset="0"/>
                <a:cs typeface="Arial" pitchFamily="34" charset="0"/>
              </a:rPr>
              <a:t>Основанием для организации обучения на дому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9796" y="5085184"/>
            <a:ext cx="849694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- заключение медицинской организации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- письменное обращение (заявление) родителей (законных представителей) на имя руководителя медицинской или образовательной организации</a:t>
            </a:r>
          </a:p>
          <a:p>
            <a:pPr algn="just"/>
            <a:r>
              <a:rPr lang="ru-RU" sz="1400" i="1" dirty="0">
                <a:latin typeface="Arial" pitchFamily="34" charset="0"/>
                <a:cs typeface="Arial" pitchFamily="34" charset="0"/>
              </a:rPr>
              <a:t>(часть 5 ст. 41 Федерального закона от 29 декабря 2012 г. № 273-ФЗ «Об образовании в Российской Федерации»)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2673223" y="1844824"/>
            <a:ext cx="666942" cy="43204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7040573" y="1817148"/>
            <a:ext cx="666942" cy="432048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255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12776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 algn="just">
              <a:spcAft>
                <a:spcPts val="12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Порядок регламентации и оформления отношений государственной и муниципальной образовательной организации и родителя (законного представителя) обучающихся, нуждающихся в длительном лечении, а также детей-инвалидов в части организации обучения по основным общеобразовательным программам на дому или в медицинских образовательных организациях определяется нормативным правовым актом уполномоченного органа государственной власти субъекта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РФ</a:t>
            </a:r>
            <a:r>
              <a:rPr lang="ru-RU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spcAft>
                <a:spcPts val="1200"/>
              </a:spcAft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(Постановление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Правительства Курганской области от 23 ноября 2013 г. №700 «Об утверждении Порядка регламентации и оформления отношений государственной и муниципальной образовательной организации и родителей (законных представителей) обучающихся, нуждающихся в длительном лечении, а также детей-инвалидов в части организации обучения по основным общеобразовательным программам на дому или медицинских организациях на территории Курганской области» с изменениями от 14 апреля 2015 г. № 97)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950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По физическому и психологическому состоянию дети, находящиеся на длительном лечении делятся на 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группы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340768"/>
            <a:ext cx="2160240" cy="5256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indent="177800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группа – дети с достаточной физической активностью и в относительно стабильном эмоциональном состоянии при высокой психологической уязвимости в ситуации стресса.</a:t>
            </a:r>
          </a:p>
          <a:p>
            <a:pPr indent="177800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Дети этой группы имеют заболевание легкой степени или среднетяжелое течение болезни. 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1347719"/>
            <a:ext cx="2520280" cy="52496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группа – дети с ограничениями (быстрым истощением) физической и психологической активности с неустойчивостью эмоционального состояния и высоким риском невротизации личности в силу неполной компенсации функций при легком и среднетяжелым течением болезни.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64088" y="1340768"/>
            <a:ext cx="3600400" cy="52565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 группа – дети в тяжелом физическом и психологическом состоянии в силу обострения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тяжести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течения болезни, при которых наблюдается угнетение физической и психической активности, отсутствие сил и желания социального взаимодействия с внешним миром.</a:t>
            </a:r>
          </a:p>
          <a:p>
            <a:pPr indent="177800" algn="just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Психофизическое состояние детей всех 3-х групп в ситуации неполного излечения болезни неустойчивое и изменчивое.</a:t>
            </a:r>
          </a:p>
          <a:p>
            <a:pPr indent="177800" algn="just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Поэтому необходима оперативная корректировка содержания формы и режимов обучения длительно болеющего ребенка.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3525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456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3968" y="5983943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200" dirty="0" smtClean="0">
                <a:latin typeface="Arial" pitchFamily="34" charset="0"/>
                <a:cs typeface="Arial" pitchFamily="34" charset="0"/>
              </a:rPr>
              <a:t>на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основании договора между лечебно-профилактическим учреждением и образовательной организацией. В лицензии образовательной организации вносится адрес лечебно-профилактического учреждения.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8590" y="404664"/>
            <a:ext cx="8496944" cy="147732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indent="358775" algn="just"/>
            <a:r>
              <a:rPr lang="ru-RU" b="1" dirty="0">
                <a:latin typeface="Arial" pitchFamily="34" charset="0"/>
                <a:cs typeface="Arial" pitchFamily="34" charset="0"/>
              </a:rPr>
              <a:t>Обучающийся, нуждающийся в длительном лечении </a:t>
            </a:r>
            <a:r>
              <a:rPr lang="ru-RU" dirty="0">
                <a:latin typeface="Arial" pitchFamily="34" charset="0"/>
                <a:cs typeface="Arial" pitchFamily="34" charset="0"/>
              </a:rPr>
              <a:t>– обучающийся, которому по заключению медицинской организации проводятся лечебные, реабилитационные и оздоровительные мероприятия продолжительностью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21 </a:t>
            </a:r>
            <a:r>
              <a:rPr lang="ru-RU" dirty="0">
                <a:latin typeface="Arial" pitchFamily="34" charset="0"/>
                <a:cs typeface="Arial" pitchFamily="34" charset="0"/>
              </a:rPr>
              <a:t>день и более в организации, осуществляющей лечение, реабилитацию и оздоровление (включая дневной стационар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2132856"/>
            <a:ext cx="6480720" cy="72008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Получение общего образования детьми, нуждающимися в длительном лечении, может осуществляться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1719" y="3104386"/>
            <a:ext cx="2076025" cy="2862322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образовательной организации, находящейся по месту жительства ребенка, в которую он зачислен на обучение с использованием электронного оборудования и дистанционных технологий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64774" y="3095814"/>
            <a:ext cx="1963209" cy="2400657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специальных структурных образовательных подразделениях медицинских организаций осуществляющих лечение, реабилитацию и оздоровление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587446" y="3085562"/>
            <a:ext cx="2360818" cy="2631490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структурном подразделении образовательной организации, расположенной в помещении лечебно-профилактического учреждения, осуществляющего лечение, реабилитацию и оздоровление</a:t>
            </a:r>
            <a:endParaRPr lang="ru-RU" sz="15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76669" y="3085562"/>
            <a:ext cx="1959827" cy="2169825"/>
          </a:xfrm>
          <a:prstGeom prst="rect">
            <a:avLst/>
          </a:prstGeom>
          <a:ln w="19050"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600"/>
              </a:spcAft>
            </a:pPr>
            <a:r>
              <a:rPr lang="ru-RU" sz="15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 ближайшей образовательной организации приходящими по расписанию педагогическими работниками данной организации</a:t>
            </a:r>
          </a:p>
        </p:txBody>
      </p:sp>
      <p:sp>
        <p:nvSpPr>
          <p:cNvPr id="9" name="Правая фигурная скобка 8"/>
          <p:cNvSpPr/>
          <p:nvPr/>
        </p:nvSpPr>
        <p:spPr>
          <a:xfrm rot="5400000">
            <a:off x="6940912" y="3998150"/>
            <a:ext cx="271515" cy="3672408"/>
          </a:xfrm>
          <a:prstGeom prst="rightBrace">
            <a:avLst>
              <a:gd name="adj1" fmla="val 116863"/>
              <a:gd name="adj2" fmla="val 50000"/>
            </a:avLst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>
            <a:stCxn id="4" idx="2"/>
            <a:endCxn id="5" idx="0"/>
          </p:cNvCxnSpPr>
          <p:nvPr/>
        </p:nvCxnSpPr>
        <p:spPr>
          <a:xfrm flipH="1">
            <a:off x="1229732" y="2852936"/>
            <a:ext cx="3198252" cy="251450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6" idx="0"/>
          </p:cNvCxnSpPr>
          <p:nvPr/>
        </p:nvCxnSpPr>
        <p:spPr>
          <a:xfrm flipH="1">
            <a:off x="3446379" y="2852936"/>
            <a:ext cx="981605" cy="242878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7" idx="0"/>
          </p:cNvCxnSpPr>
          <p:nvPr/>
        </p:nvCxnSpPr>
        <p:spPr>
          <a:xfrm>
            <a:off x="4427984" y="2852936"/>
            <a:ext cx="1339871" cy="23262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2"/>
            <a:endCxn id="8" idx="0"/>
          </p:cNvCxnSpPr>
          <p:nvPr/>
        </p:nvCxnSpPr>
        <p:spPr>
          <a:xfrm>
            <a:off x="4427984" y="2852936"/>
            <a:ext cx="3628599" cy="232626"/>
          </a:xfrm>
          <a:prstGeom prst="straightConnector1">
            <a:avLst/>
          </a:prstGeom>
          <a:ln w="381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44056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9460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239" y="948690"/>
            <a:ext cx="871296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latin typeface="Arial" pitchFamily="34" charset="0"/>
                <a:cs typeface="Arial" pitchFamily="34" charset="0"/>
              </a:rPr>
              <a:t>формирование индивидуального учебного плана на каждого длительно болеющего ребенка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- утверждение объема учебной нагрузки на каждого ребенка по согласованию с медицинским учреждением, в котором находится длительно болеющий ребенок</a:t>
            </a:r>
          </a:p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- оформление в письменной форме информационного согласия родителей (законных представителей) детей младше 15 лет на обучение и получение сведений об основных характерных заболеваниях ребенка и побочных явлениях при лечении, которые необходимо учитывать педагогическим работникам в процессе обучения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продолжительность учебных занятий определяется с учетом режима лечения и пребывания ребенка в медицинской организации и согласовывается с лечащим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врачом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450850" algn="just"/>
            <a:r>
              <a:rPr lang="ru-RU" dirty="0">
                <a:latin typeface="Arial" pitchFamily="34" charset="0"/>
                <a:cs typeface="Arial" pitchFamily="34" charset="0"/>
              </a:rPr>
              <a:t>Допускается обучение как индивидуально, так и в малых группах, в т.ч.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разновозрастных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1537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Организация обучения детей, находящихся в лечебно-профилактических учреждениях на лечении, оздоровлении, реабилитации (включая дневной стационар)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239" y="3957206"/>
            <a:ext cx="8712968" cy="127199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266700" algn="just"/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Вся информация о состоянии здоровья ребенка, находящегося на длительном лечении, полученная должностным лицом образовательной организации, педагогом или иными работниками образовательной организации от родителей (законных представителей) является конфиденциальной и не подлежащей передаче третьим лицам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330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764704"/>
            <a:ext cx="8424936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максимальный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общий объем недельной нагрузки для детей, находящихся на длительном лечении не должен и не может превышать показателей, установленных санитарно-эпидемиологическими правилами и нормативами СанПиН 2.4.3648-20 «Санитарно-эпидемиологические требования к организациям воспитания и обучения, отдыха и оздоровления детей и молодежи», утвержденными Постановлением главного государственного санитарного врача от 28 сентября 2020 г. № 28, от 28 января 2021 г.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2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2150" y="4653136"/>
            <a:ext cx="8424936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допускается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сокращение объема учебной нагрузки при ухудшении состояния ребенка, подтвержденного заключением лечащего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врача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7121" y="2924944"/>
            <a:ext cx="8424936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осуществлении образовательного процесса с обучающимися,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находящимися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 длительном лечении и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медицинском стационаре, санатории, образовательной организации необходимо получить информацию о психофизиологическом состоянии ребенка и в зависимости от этого определить его учебную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нагрузку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3899" y="5589240"/>
            <a:ext cx="8424936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стабилизации психофизического состояния возможна корректировка учебного плана в сторону увеличения учебной нагрузки при наличии согласия лечащего врача и родителей (законных представителей)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ребенка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8505" y="117517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Объем учебной нагрузки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107504" y="2132856"/>
            <a:ext cx="432048" cy="1224136"/>
          </a:xfrm>
          <a:prstGeom prst="curved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>
            <a:off x="106389" y="3825044"/>
            <a:ext cx="432048" cy="1224136"/>
          </a:xfrm>
          <a:prstGeom prst="curved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06389" y="5049180"/>
            <a:ext cx="432048" cy="1224136"/>
          </a:xfrm>
          <a:prstGeom prst="curved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38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052736"/>
            <a:ext cx="8856984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1813" algn="just">
              <a:spcAft>
                <a:spcPts val="6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Рекомендуется в каждом конкретном случае при разработке индивидуального учебного плана длительно болеющего ребенка, находящегося в медицинском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стационаре, </a:t>
            </a:r>
            <a:r>
              <a:rPr lang="ru-RU" dirty="0">
                <a:latin typeface="Arial" pitchFamily="34" charset="0"/>
                <a:cs typeface="Arial" pitchFamily="34" charset="0"/>
              </a:rPr>
              <a:t>учитывать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indent="531813" algn="just">
              <a:spcAft>
                <a:spcPts val="6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- варианты и продолжительность лечения ребенка</a:t>
            </a:r>
          </a:p>
          <a:p>
            <a:pPr indent="531813" algn="just">
              <a:spcAft>
                <a:spcPts val="6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- текущее состояние здоровья и ограничения, им вызванные</a:t>
            </a:r>
          </a:p>
          <a:p>
            <a:pPr indent="531813">
              <a:spcAft>
                <a:spcPts val="6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- возможность частичного или периодического посещения образовательной организации</a:t>
            </a:r>
          </a:p>
          <a:p>
            <a:pPr indent="531813" algn="just">
              <a:spcAft>
                <a:spcPts val="600"/>
              </a:spcAft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- эффективность </a:t>
            </a:r>
            <a:r>
              <a:rPr lang="ru-RU" dirty="0">
                <a:latin typeface="Arial" pitchFamily="34" charset="0"/>
                <a:cs typeface="Arial" pitchFamily="34" charset="0"/>
              </a:rPr>
              <a:t>и целесообразность применения электронного обучения и дистанционных образовательных технологий, очной, очно-заочной и заочной форм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обучения</a:t>
            </a:r>
          </a:p>
          <a:p>
            <a:pPr indent="531813"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indent="531813" algn="just"/>
            <a:r>
              <a:rPr lang="ru-RU" dirty="0" smtClean="0">
                <a:latin typeface="Arial" pitchFamily="34" charset="0"/>
                <a:cs typeface="Arial" pitchFamily="34" charset="0"/>
              </a:rPr>
              <a:t>Образование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длительно болеющих обучающихся, находящихся на стационарном лечении, реабилитации,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оздоровлении, </a:t>
            </a:r>
            <a:r>
              <a:rPr lang="ru-RU" dirty="0">
                <a:latin typeface="Arial" pitchFamily="34" charset="0"/>
                <a:cs typeface="Arial" pitchFamily="34" charset="0"/>
              </a:rPr>
              <a:t>в т.ч. и дневном стационаре, осуществляется по индивидуальному учебному плану в порядке установленном локальными нормативными актами организации, осуществляющей образовательную деятельность, с учетом индивидуальных образовательных потребностей длительно болеющего ребенка.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71600" y="10594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Индивидуальный учебный план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41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88640"/>
            <a:ext cx="84969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Организация обучения на дому обучающихся с ограниченными возможностями здоровья и (или) инвалидностью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1052736"/>
            <a:ext cx="8712968" cy="1200329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«Обучающийся с ограниченными возможностями здоровья» - физическое лицо, имеющее недостатки в физическом и (или) психическом развитии, подтвержденные ПМПК и препятствующие получению образования без создания специальных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условий.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384" y="2348880"/>
            <a:ext cx="8712968" cy="1477328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Arial" pitchFamily="34" charset="0"/>
                <a:cs typeface="Arial" pitchFamily="34" charset="0"/>
              </a:rPr>
              <a:t>К категории детей-инвалидов относятся дети до 18 лет, имеющие значительные ограничения жизнедеятельности, приводящие к социальной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дезадаптации</a:t>
            </a:r>
            <a:r>
              <a:rPr lang="ru-RU" dirty="0">
                <a:latin typeface="Arial" pitchFamily="34" charset="0"/>
                <a:cs typeface="Arial" pitchFamily="34" charset="0"/>
              </a:rPr>
              <a:t>, вследствие нарушений развития и роста ребенка, способностей к самообслуживанию, передвижению, ориентации, контролю за своим поведением, обучению, общению, трудовой деятельности в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будущем.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384" y="3933056"/>
            <a:ext cx="849694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Обучающийся с ОВЗ может не иметь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инвалидность</a:t>
            </a:r>
          </a:p>
          <a:p>
            <a:pPr algn="just"/>
            <a:endParaRPr lang="ru-RU" sz="20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Задачи организации обучения на дому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 </a:t>
            </a:r>
            <a:r>
              <a:rPr lang="ru-RU" dirty="0">
                <a:latin typeface="Arial" pitchFamily="34" charset="0"/>
                <a:cs typeface="Arial" pitchFamily="34" charset="0"/>
              </a:rPr>
              <a:t>с ОВЗ и (или) инвалидностью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1. Создание специальных условий для успешного обучения детей с ОВЗ и (или) инвалидностью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2. Создание специальных условий для реализации программ воспитания обучающихся с ОВЗ и (или) инвалидностью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latin typeface="Arial" pitchFamily="34" charset="0"/>
                <a:cs typeface="Arial" pitchFamily="34" charset="0"/>
              </a:rPr>
              <a:t>3. Создание условий для социализации данной категории обучающихся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0" y="144361"/>
            <a:ext cx="576064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8924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1833</Words>
  <Application>Microsoft Office PowerPoint</Application>
  <PresentationFormat>Экран (4:3)</PresentationFormat>
  <Paragraphs>130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user2</dc:creator>
  <cp:lastModifiedBy>user2</cp:lastModifiedBy>
  <cp:revision>43</cp:revision>
  <cp:lastPrinted>2022-08-22T09:27:09Z</cp:lastPrinted>
  <dcterms:created xsi:type="dcterms:W3CDTF">2022-08-16T03:09:36Z</dcterms:created>
  <dcterms:modified xsi:type="dcterms:W3CDTF">2022-09-28T07:59:51Z</dcterms:modified>
</cp:coreProperties>
</file>