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Контроль </a:t>
            </a:r>
            <a:r>
              <a:rPr lang="ru-RU" sz="3100" dirty="0"/>
              <a:t>МОУО за обеспечением специальных условий в инклюзивных образовательных организациях для обучающихся с тяжелыми нарушениями </a:t>
            </a:r>
            <a:r>
              <a:rPr lang="ru-RU" sz="3100" dirty="0" smtClean="0"/>
              <a:t>речи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400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i="1" dirty="0" err="1"/>
              <a:t>Войщева</a:t>
            </a:r>
            <a:r>
              <a:rPr lang="ru-RU" sz="2000" i="1" dirty="0"/>
              <a:t> Н.Б</a:t>
            </a:r>
            <a:r>
              <a:rPr lang="ru-RU" sz="2000" i="1" dirty="0" smtClean="0"/>
              <a:t>. </a:t>
            </a:r>
          </a:p>
          <a:p>
            <a:pPr algn="r">
              <a:spcBef>
                <a:spcPts val="0"/>
              </a:spcBef>
            </a:pPr>
            <a:r>
              <a:rPr lang="ru-RU" sz="2000" i="1" dirty="0" smtClean="0"/>
              <a:t>эксперт </a:t>
            </a:r>
            <a:r>
              <a:rPr lang="ru-RU" sz="2000" i="1" dirty="0"/>
              <a:t>Департамента </a:t>
            </a:r>
            <a:r>
              <a:rPr lang="ru-RU" sz="2000" i="1" dirty="0" smtClean="0"/>
              <a:t>образования </a:t>
            </a:r>
            <a:r>
              <a:rPr lang="ru-RU" sz="2000" i="1" dirty="0"/>
              <a:t>и науки Курганской области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2065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43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ПРИМЕРНОЕ ПОЛОЖЕНИЕ</a:t>
            </a:r>
            <a:br>
              <a:rPr lang="ru-RU" sz="1800" dirty="0"/>
            </a:br>
            <a:r>
              <a:rPr lang="ru-RU" sz="1800" dirty="0"/>
              <a:t>ОБ ОКАЗАНИИ ЛОГОПЕДИЧЕСКОЙ ПОМОЩИ В ОРГАНИЗАЦИЯХ,</a:t>
            </a:r>
            <a:br>
              <a:rPr lang="ru-RU" sz="1800" dirty="0"/>
            </a:br>
            <a:r>
              <a:rPr lang="ru-RU" sz="1800" dirty="0"/>
              <a:t>ОСУЩЕСТВЛЯЮЩИХ ОБРАЗОВАТЕЛЬНУЮ ДЕЯТЕЛЬНОСТЬ</a:t>
            </a:r>
            <a:br>
              <a:rPr lang="ru-RU" sz="1800" dirty="0"/>
            </a:br>
            <a:r>
              <a:rPr lang="ru-RU" sz="1800" dirty="0"/>
              <a:t>(распоряжение Министерства просвещения</a:t>
            </a:r>
            <a:br>
              <a:rPr lang="ru-RU" sz="1800" dirty="0"/>
            </a:br>
            <a:r>
              <a:rPr lang="ru-RU" sz="1800" dirty="0"/>
              <a:t>Российской Федерации от 6 августа 2020 г. № Р-75)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4.4. Продолжительность логопедических занятий определяется в соответствии с санитарно-эпидемиологическими требованиями </a:t>
            </a:r>
            <a:r>
              <a:rPr lang="ru-RU" dirty="0" smtClean="0"/>
              <a:t>и </a:t>
            </a:r>
            <a:r>
              <a:rPr lang="ru-RU" dirty="0"/>
              <a:t>составляет: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1 (дополнительном) - 1 классах - групповое занятие - </a:t>
            </a:r>
            <a:r>
              <a:rPr lang="ru-RU" b="1" dirty="0">
                <a:solidFill>
                  <a:srgbClr val="FFFF00"/>
                </a:solidFill>
              </a:rPr>
              <a:t>35 - 40 мин, </a:t>
            </a:r>
            <a:r>
              <a:rPr lang="ru-RU" dirty="0"/>
              <a:t>индивидуальное - </a:t>
            </a:r>
            <a:r>
              <a:rPr lang="ru-RU" b="1" dirty="0">
                <a:solidFill>
                  <a:srgbClr val="FFFF00"/>
                </a:solidFill>
              </a:rPr>
              <a:t>20 - 40 мин,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 2 - 11 (12) классах - групповое занятие - </a:t>
            </a:r>
            <a:r>
              <a:rPr lang="ru-RU" b="1" dirty="0">
                <a:solidFill>
                  <a:srgbClr val="FFFF00"/>
                </a:solidFill>
              </a:rPr>
              <a:t>40 - 45 мин</a:t>
            </a:r>
            <a:r>
              <a:rPr lang="ru-RU" dirty="0"/>
              <a:t>, индивидуальное - </a:t>
            </a:r>
            <a:r>
              <a:rPr lang="ru-RU" b="1" dirty="0">
                <a:solidFill>
                  <a:srgbClr val="FFFF00"/>
                </a:solidFill>
              </a:rPr>
              <a:t>20 - 45 мин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4.5</a:t>
            </a:r>
            <a:r>
              <a:rPr lang="ru-RU" dirty="0"/>
              <a:t>. Рекомендуемая предельная наполняемость групповых занятий: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для учащихся с ОВЗ, имеющих заключение ПМПК с рекомендацией об обучении по адаптированной основной образовательной программе общего образования, </a:t>
            </a:r>
            <a:r>
              <a:rPr lang="ru-RU" b="1" dirty="0">
                <a:solidFill>
                  <a:srgbClr val="FFFF00"/>
                </a:solidFill>
              </a:rPr>
              <a:t>не более 6 - 8 </a:t>
            </a:r>
            <a:r>
              <a:rPr lang="ru-RU" b="1" dirty="0" smtClean="0">
                <a:solidFill>
                  <a:srgbClr val="FFFF00"/>
                </a:solidFill>
              </a:rPr>
              <a:t>человек.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7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КОНТРОЛЯ 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(исходя из рекомендаций ПМПК)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1. </a:t>
            </a:r>
            <a:r>
              <a:rPr lang="ru-RU" sz="5100" dirty="0" smtClean="0"/>
              <a:t>Наличие АООП (5.2), наличие программы коррекционной работы (5.1, 5.2)</a:t>
            </a:r>
            <a:endParaRPr lang="ru-RU" sz="51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5100" dirty="0" smtClean="0"/>
              <a:t>2. Наличие индивидуальных учебных планов, согласованных с родителями, законными представителями – 5.2</a:t>
            </a:r>
          </a:p>
          <a:p>
            <a:pPr marL="0" indent="0">
              <a:buNone/>
            </a:pPr>
            <a:r>
              <a:rPr lang="ru-RU" sz="5100" dirty="0" smtClean="0"/>
              <a:t>3. Наличие индивидуального расписания, согласованного с родителями (законными представителями) – 5.2</a:t>
            </a:r>
          </a:p>
          <a:p>
            <a:pPr marL="0" indent="0">
              <a:buNone/>
            </a:pPr>
            <a:r>
              <a:rPr lang="ru-RU" sz="5100" dirty="0" smtClean="0"/>
              <a:t>4. Расписание логопедических занятий (не реже 3 раз в неделю)</a:t>
            </a:r>
          </a:p>
          <a:p>
            <a:pPr marL="0" indent="0">
              <a:buNone/>
            </a:pPr>
            <a:r>
              <a:rPr lang="ru-RU" sz="5100" dirty="0" smtClean="0"/>
              <a:t>6. Наличие рабочих программ коррекционных курсов «Развитие речи» «Логопедическая ритмика», «Произношение» (1-4 (5) классы), учебного предмета «Развитие речи» (5-10 классы</a:t>
            </a:r>
            <a:r>
              <a:rPr lang="ru-RU" sz="5100" dirty="0" smtClean="0"/>
              <a:t>), </a:t>
            </a:r>
            <a:r>
              <a:rPr lang="ru-RU" sz="5100" smtClean="0"/>
              <a:t>фиксирование тем уроков </a:t>
            </a:r>
            <a:r>
              <a:rPr lang="ru-RU" sz="5100" dirty="0" smtClean="0"/>
              <a:t>и занятий коррекционных курсов в учебном журнале.</a:t>
            </a:r>
            <a:endParaRPr lang="ru-RU" sz="5100" dirty="0" smtClean="0"/>
          </a:p>
          <a:p>
            <a:pPr marL="0" indent="0">
              <a:buNone/>
            </a:pPr>
            <a:r>
              <a:rPr lang="ru-RU" sz="5100" dirty="0" smtClean="0"/>
              <a:t>7. Приказ о зачислении на логопедические занятия. </a:t>
            </a:r>
          </a:p>
          <a:p>
            <a:pPr marL="0" indent="0">
              <a:buNone/>
            </a:pPr>
            <a:r>
              <a:rPr lang="ru-RU" sz="3800" i="1" dirty="0" smtClean="0"/>
              <a:t>Зачисление </a:t>
            </a:r>
            <a:r>
              <a:rPr lang="ru-RU" sz="3800" i="1" dirty="0"/>
              <a:t>на логопедические занятия обучающихся, нуждающихся в получении логопедической помощи, и их отчисление осуществляется на основании распорядительного акта руководителя </a:t>
            </a:r>
            <a:r>
              <a:rPr lang="ru-RU" sz="3800" i="1" dirty="0" smtClean="0"/>
              <a:t>Организации (из Примерного положения).</a:t>
            </a:r>
            <a:endParaRPr lang="ru-RU" sz="3800" i="1" dirty="0"/>
          </a:p>
          <a:p>
            <a:pPr marL="0" indent="0">
              <a:buNone/>
            </a:pPr>
            <a:endParaRPr lang="ru-RU" sz="38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282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ОВЗ, ПАООП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Выбор продолжительности обучения (за счет введения 1 дополнительного класса) остается за образовательной организацией, исходя из возможностей региона к подготовке детей с ОВЗ к школьному обучению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Коррекционно-развивающая область является обязательной частью внеурочной деятельности (часы коррекционно-развивающей области – не менее 5 часов в неделю)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83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Обучающиеся с ТНР – одна АООП на вариант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несколько ИУП (по количеству обучающихся с ТНР)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 smtClean="0"/>
              <a:t>Вариант 5.2. Учитывая </a:t>
            </a:r>
            <a:r>
              <a:rPr lang="ru-RU" dirty="0"/>
              <a:t>возможное негативное влияние языковой интерференции для обучающихся с ТНР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I отделении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обязательной частью учебного плана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предусматриваются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часы на изучение учебного предмета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«Иностранный язык»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 smtClean="0"/>
              <a:t>Обучение </a:t>
            </a:r>
            <a:r>
              <a:rPr lang="ru-RU" dirty="0"/>
              <a:t>иностранному языку возможно на факультативных занятиях с обучающимися, речевые и психические возможности которых позволяют овладеть основами данного </a:t>
            </a:r>
            <a:r>
              <a:rPr lang="ru-RU" dirty="0" smtClean="0"/>
              <a:t>предмета…Для </a:t>
            </a:r>
            <a:r>
              <a:rPr lang="ru-RU" dirty="0"/>
              <a:t>изучения иностранного языка возможно использовать и часы внеурочной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94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/>
              <a:t>Коррекционно-развивающая область включает часы следующих коррекционных курсов: 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«Логопедическая ритмика», «Произношение», «Развитие речи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marL="0" indent="0" algn="ctr">
              <a:buNone/>
            </a:pPr>
            <a:r>
              <a:rPr lang="ru-RU" sz="2400" dirty="0"/>
              <a:t>В целях обеспечения индивидуальных особых образовательных потребностей обучающихся с ТНР часть учебного плана, формируемая участниками образовательного процесса, предусматривает:</a:t>
            </a:r>
          </a:p>
          <a:p>
            <a:pPr marL="0" indent="0" algn="ctr">
              <a:buNone/>
            </a:pPr>
            <a:r>
              <a:rPr lang="ru-RU" sz="2400" dirty="0"/>
              <a:t>- учебные занятия, обеспечивающие удовлетворение особых образовательных потребностей обучающихся с ТНР и необходимую коррекцию недостатков в речевом, психическом и/или физическом развитии;  </a:t>
            </a:r>
          </a:p>
          <a:p>
            <a:pPr marL="0" indent="0" algn="ctr">
              <a:buNone/>
            </a:pPr>
            <a:r>
              <a:rPr lang="ru-RU" sz="2400" dirty="0"/>
              <a:t>-  учебные занятия для углубленного изучения отдельных обязательных учебных предметов;</a:t>
            </a:r>
          </a:p>
          <a:p>
            <a:pPr marL="0" indent="0" algn="ctr">
              <a:buNone/>
            </a:pPr>
            <a:r>
              <a:rPr lang="ru-RU" sz="2400" dirty="0"/>
              <a:t>-  учебные занятия, обеспечивающие различные интересы обучающихся, в том числе этнокультурные.</a:t>
            </a:r>
          </a:p>
          <a:p>
            <a:pPr marL="0" indent="0" algn="ctr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800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0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школьников с ОВЗ на уровне ООО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/>
              <a:t>https</a:t>
            </a:r>
            <a:r>
              <a:rPr lang="en-US" sz="3200" dirty="0"/>
              <a:t>://ikp-rao.ru/frc-ovz/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80398"/>
            <a:ext cx="8840742" cy="542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58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ИУП на уровне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5 - 10 классах предмет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«Развитие речи» включен в обязательную часть  УП </a:t>
            </a:r>
            <a:r>
              <a:rPr lang="ru-RU" dirty="0" smtClean="0"/>
              <a:t>(5-6 </a:t>
            </a:r>
            <a:r>
              <a:rPr lang="ru-RU" dirty="0" err="1" smtClean="0"/>
              <a:t>кл</a:t>
            </a:r>
            <a:r>
              <a:rPr lang="ru-RU" dirty="0" smtClean="0"/>
              <a:t>. – 2 часа в неделю, 7-10 </a:t>
            </a:r>
            <a:r>
              <a:rPr lang="ru-RU" dirty="0" err="1" smtClean="0"/>
              <a:t>кл</a:t>
            </a:r>
            <a:r>
              <a:rPr lang="ru-RU" dirty="0" smtClean="0"/>
              <a:t>. – 1 час в неделю)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Иностранный язык - с 6 класса </a:t>
            </a:r>
            <a:r>
              <a:rPr lang="ru-RU" dirty="0" smtClean="0"/>
              <a:t>по 2 часа в неделю</a:t>
            </a:r>
          </a:p>
          <a:p>
            <a:pPr marL="0" indent="0">
              <a:buNone/>
            </a:pPr>
            <a:r>
              <a:rPr lang="ru-RU" dirty="0" smtClean="0"/>
              <a:t>Логопедические занятия – </a:t>
            </a:r>
            <a:r>
              <a:rPr lang="ru-RU" b="1" u="sng" dirty="0" smtClean="0">
                <a:solidFill>
                  <a:srgbClr val="FFFF00"/>
                </a:solidFill>
              </a:rPr>
              <a:t>2 часа в неделю?</a:t>
            </a:r>
          </a:p>
          <a:p>
            <a:pPr marL="0" indent="0">
              <a:buNone/>
            </a:pPr>
            <a:r>
              <a:rPr lang="ru-RU" dirty="0" smtClean="0"/>
              <a:t>(на </a:t>
            </a:r>
            <a:r>
              <a:rPr lang="ru-RU" dirty="0"/>
              <a:t>индивидуальные и групповые логопедические занятия по программе коррекционной работы  количество часов в неделю указано из расчета на одного обучающегося. Общая недельная нагрузка на класс зависит от количества обучающихся в </a:t>
            </a:r>
            <a:r>
              <a:rPr lang="ru-RU" dirty="0" smtClean="0"/>
              <a:t>классе)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5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Autofit/>
          </a:bodyPr>
          <a:lstStyle/>
          <a:p>
            <a:r>
              <a:rPr lang="ru-RU" sz="1800" dirty="0"/>
              <a:t>ПРИМЕРНОЕ ПОЛОЖЕНИЕ</a:t>
            </a:r>
            <a:br>
              <a:rPr lang="ru-RU" sz="1800" dirty="0"/>
            </a:br>
            <a:r>
              <a:rPr lang="ru-RU" sz="1800" dirty="0" smtClean="0"/>
              <a:t>ОБ </a:t>
            </a:r>
            <a:r>
              <a:rPr lang="ru-RU" sz="1800" dirty="0"/>
              <a:t>ОКАЗАНИИ ЛОГОПЕДИЧЕСКОЙ ПОМОЩИ В ОРГАНИЗАЦИЯХ,</a:t>
            </a:r>
            <a:br>
              <a:rPr lang="ru-RU" sz="1800" dirty="0"/>
            </a:br>
            <a:r>
              <a:rPr lang="ru-RU" sz="1800" dirty="0" smtClean="0"/>
              <a:t>ОСУЩЕСТВЛЯЮЩИХ </a:t>
            </a:r>
            <a:r>
              <a:rPr lang="ru-RU" sz="1800" dirty="0"/>
              <a:t>ОБРАЗОВАТЕЛЬНУЮ ДЕЯТЕЛЬНОСТЬ</a:t>
            </a:r>
            <a:br>
              <a:rPr lang="ru-RU" sz="1800" dirty="0"/>
            </a:br>
            <a:r>
              <a:rPr lang="ru-RU" sz="1800" i="1" dirty="0" smtClean="0"/>
              <a:t>(распоряжение Министерства </a:t>
            </a:r>
            <a:r>
              <a:rPr lang="ru-RU" sz="1800" i="1" dirty="0"/>
              <a:t>просвещения</a:t>
            </a:r>
            <a:br>
              <a:rPr lang="ru-RU" sz="1800" i="1" dirty="0"/>
            </a:br>
            <a:r>
              <a:rPr lang="ru-RU" sz="1800" i="1" dirty="0" smtClean="0"/>
              <a:t>Российской Федерации от </a:t>
            </a:r>
            <a:r>
              <a:rPr lang="ru-RU" sz="1800" i="1" dirty="0"/>
              <a:t>6 августа 2020 г. </a:t>
            </a:r>
            <a:r>
              <a:rPr lang="ru-RU" sz="1800" i="1" dirty="0" smtClean="0"/>
              <a:t>№ Р-75)</a:t>
            </a: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2.3. Количество штатных единиц учителей-логопедов определяется локальным нормативным актом </a:t>
            </a:r>
            <a:r>
              <a:rPr lang="ru-RU" dirty="0" smtClean="0"/>
              <a:t>ОО, </a:t>
            </a:r>
            <a:r>
              <a:rPr lang="ru-RU" dirty="0"/>
              <a:t>регулирующим вопросы оказания логопедической помощи, исходя из: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800" dirty="0"/>
              <a:t>1) количества обучающихся, имеющих заключение психолого-медико-педагогической комиссии (далее - ПМПК) с рекомендациями об обучении по адаптированной основной образовательной программе для обучающихся с </a:t>
            </a:r>
            <a:r>
              <a:rPr lang="ru-RU" sz="2800" b="1" dirty="0" smtClean="0">
                <a:solidFill>
                  <a:srgbClr val="FFFF00"/>
                </a:solidFill>
              </a:rPr>
              <a:t>ОВЗ</a:t>
            </a:r>
            <a:r>
              <a:rPr lang="ru-RU" sz="2800" dirty="0" smtClean="0"/>
              <a:t> </a:t>
            </a:r>
            <a:r>
              <a:rPr lang="ru-RU" sz="2800" dirty="0"/>
              <a:t>из рекомендуемого расчета 1 штатная единица учителя-логопеда на </a:t>
            </a:r>
            <a:r>
              <a:rPr lang="ru-RU" sz="2800" b="1" dirty="0">
                <a:solidFill>
                  <a:srgbClr val="FFFF00"/>
                </a:solidFill>
              </a:rPr>
              <a:t>6 - 12 </a:t>
            </a:r>
            <a:r>
              <a:rPr lang="ru-RU" sz="2800" dirty="0" smtClean="0"/>
              <a:t>указанных </a:t>
            </a:r>
            <a:r>
              <a:rPr lang="ru-RU" sz="2800" dirty="0"/>
              <a:t>обучающихся;</a:t>
            </a:r>
          </a:p>
        </p:txBody>
      </p:sp>
    </p:spTree>
    <p:extLst>
      <p:ext uri="{BB962C8B-B14F-4D97-AF65-F5344CB8AC3E}">
        <p14:creationId xmlns:p14="http://schemas.microsoft.com/office/powerpoint/2010/main" val="215685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ПРИМЕРНОЕ ПОЛОЖЕНИЕ</a:t>
            </a:r>
            <a:br>
              <a:rPr lang="ru-RU" sz="1800" dirty="0"/>
            </a:br>
            <a:r>
              <a:rPr lang="ru-RU" sz="1800" dirty="0"/>
              <a:t>ОБ ОКАЗАНИИ ЛОГОПЕДИЧЕСКОЙ ПОМОЩИ В ОРГАНИЗАЦИЯХ,</a:t>
            </a:r>
            <a:br>
              <a:rPr lang="ru-RU" sz="1800" dirty="0"/>
            </a:br>
            <a:r>
              <a:rPr lang="ru-RU" sz="1800" dirty="0"/>
              <a:t>ОСУЩЕСТВЛЯЮЩИХ ОБРАЗОВАТЕЛЬНУЮ ДЕЯТЕЛЬНОСТЬ</a:t>
            </a:r>
            <a:br>
              <a:rPr lang="ru-RU" sz="1800" dirty="0"/>
            </a:br>
            <a:r>
              <a:rPr lang="ru-RU" sz="1800" dirty="0"/>
              <a:t>(распоряжение Министерства просвещения</a:t>
            </a:r>
            <a:br>
              <a:rPr lang="ru-RU" sz="1800" dirty="0"/>
            </a:br>
            <a:r>
              <a:rPr lang="ru-RU" sz="1800" dirty="0"/>
              <a:t>Российской Федерации от 6 августа 2020 г. № Р-75)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количества обучающихся, имеющих заключение психолого-педагогического консилиума (далее - </a:t>
            </a:r>
            <a:r>
              <a:rPr lang="ru-RU" b="1" dirty="0" err="1">
                <a:solidFill>
                  <a:srgbClr val="FFFF00"/>
                </a:solidFill>
              </a:rPr>
              <a:t>ППк</a:t>
            </a:r>
            <a:r>
              <a:rPr lang="ru-RU" dirty="0"/>
              <a:t>) и (или) </a:t>
            </a:r>
            <a:r>
              <a:rPr lang="ru-RU" b="1" dirty="0">
                <a:solidFill>
                  <a:srgbClr val="FFFF00"/>
                </a:solidFill>
              </a:rPr>
              <a:t>ПМПК</a:t>
            </a:r>
            <a:r>
              <a:rPr lang="ru-RU" dirty="0"/>
              <a:t> с рекомендациями об оказании психолого-педагогической помощи обучающимся, испытывающим трудности в освоении основных общеобразовательных программ, развитии и социальной адаптации, (проведении коррекционных занятий с учителем-логопедом) из рекомендуемого расчета 1 штатная единица учителя-логопеда на </a:t>
            </a:r>
            <a:r>
              <a:rPr lang="ru-RU" b="1" dirty="0">
                <a:solidFill>
                  <a:srgbClr val="FFFF00"/>
                </a:solidFill>
              </a:rPr>
              <a:t>25</a:t>
            </a:r>
            <a:r>
              <a:rPr lang="ru-RU" dirty="0"/>
              <a:t> таких обучающихся;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3) количества обучающихся, имеющих высокий риск возникновения нарушений речи, выявленный </a:t>
            </a:r>
            <a:r>
              <a:rPr lang="ru-RU" b="1" dirty="0">
                <a:solidFill>
                  <a:srgbClr val="FFFF00"/>
                </a:solidFill>
              </a:rPr>
              <a:t>по итогам логопедической диагностики</a:t>
            </a:r>
            <a:r>
              <a:rPr lang="ru-RU" dirty="0"/>
              <a:t>, проведенной учителем-логопедом </a:t>
            </a:r>
            <a:r>
              <a:rPr lang="ru-RU" dirty="0" smtClean="0"/>
              <a:t>ОО, </a:t>
            </a:r>
            <a:r>
              <a:rPr lang="ru-RU" dirty="0"/>
              <a:t>из рекомендуемого расчета 1 штатная единица учителя-логопеда на </a:t>
            </a:r>
            <a:r>
              <a:rPr lang="ru-RU" b="1" dirty="0">
                <a:solidFill>
                  <a:srgbClr val="FFFF00"/>
                </a:solidFill>
              </a:rPr>
              <a:t>25</a:t>
            </a:r>
            <a:r>
              <a:rPr lang="ru-RU" dirty="0"/>
              <a:t> таких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78551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ПРИМЕРНОЕ ПОЛОЖЕНИЕ</a:t>
            </a:r>
            <a:br>
              <a:rPr lang="ru-RU" sz="1800" dirty="0"/>
            </a:br>
            <a:r>
              <a:rPr lang="ru-RU" sz="1800" dirty="0"/>
              <a:t>ОБ ОКАЗАНИИ ЛОГОПЕДИЧЕСКОЙ ПОМОЩИ В ОРГАНИЗАЦИЯХ,</a:t>
            </a:r>
            <a:br>
              <a:rPr lang="ru-RU" sz="1800" dirty="0"/>
            </a:br>
            <a:r>
              <a:rPr lang="ru-RU" sz="1800" dirty="0"/>
              <a:t>ОСУЩЕСТВЛЯЮЩИХ ОБРАЗОВАТЕЛЬНУЮ ДЕЯТЕЛЬНОСТЬ</a:t>
            </a:r>
            <a:br>
              <a:rPr lang="ru-RU" sz="1800" dirty="0"/>
            </a:br>
            <a:r>
              <a:rPr lang="ru-RU" sz="1800" dirty="0"/>
              <a:t>(распоряжение Министерства просвещения</a:t>
            </a:r>
            <a:br>
              <a:rPr lang="ru-RU" sz="1800" dirty="0"/>
            </a:br>
            <a:r>
              <a:rPr lang="ru-RU" sz="1800" dirty="0"/>
              <a:t>Российской Федерации от 6 августа 2020 г. № Р-75)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Логопедические занятия с обучающимися проводятся в индивидуальной и (или) групповой/подгрупповой формах. Количество и периодичность групповых/подгрупповых и индивидуальных занятий определяется учителем-логопедом (учителями-логопедами) с учетом выраженности речевого нарушения </a:t>
            </a:r>
            <a:r>
              <a:rPr lang="ru-RU" sz="1800" dirty="0" smtClean="0"/>
              <a:t>обучающегося</a:t>
            </a:r>
            <a:r>
              <a:rPr lang="ru-RU" sz="1800" dirty="0"/>
              <a:t>, рекомендаций ПМПК, </a:t>
            </a:r>
            <a:r>
              <a:rPr lang="ru-RU" sz="1800" dirty="0" err="1"/>
              <a:t>ППк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4.3</a:t>
            </a:r>
            <a:r>
              <a:rPr lang="ru-RU" sz="1800" dirty="0"/>
              <a:t>. Рекомендуемая периодичность проведения логопедических занятий:</a:t>
            </a:r>
          </a:p>
          <a:p>
            <a:pPr marL="0" indent="0">
              <a:buNone/>
            </a:pPr>
            <a:r>
              <a:rPr lang="ru-RU" sz="1800" dirty="0"/>
              <a:t>1) для учащихся с ОВЗ, имеющих заключение ПМПК с рекомендацией об обучении по адаптированной основной образовательной программе общего образования, определяется выраженностью речевого нарушения и требованиями адаптированной основной общеобразовательной программы и составляет (в форме групповых и (или) индивидуальных занятий) </a:t>
            </a:r>
            <a:r>
              <a:rPr lang="ru-RU" sz="2400" b="1" dirty="0">
                <a:solidFill>
                  <a:srgbClr val="FFFF00"/>
                </a:solidFill>
              </a:rPr>
              <a:t>не менее трех логопедических занятий в неделю для обучающихся с тяжелыми нарушениями речи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1800" dirty="0"/>
              <a:t>и не менее одного-двух логопедических занятий в неделю для других категорий обучающихся с ОВЗ;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75276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540</TotalTime>
  <Words>859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Контроль МОУО за обеспечением специальных условий в инклюзивных образовательных организациях для обучающихся с тяжелыми нарушениями речи  </vt:lpstr>
      <vt:lpstr>ФГОС НОО ОВЗ, ПАООП</vt:lpstr>
      <vt:lpstr>Индивидуальный учебный план</vt:lpstr>
      <vt:lpstr>Индивидуальный учебный план</vt:lpstr>
      <vt:lpstr>Обучение школьников с ОВЗ на уровне ООО https://ikp-rao.ru/frc-ovz/ </vt:lpstr>
      <vt:lpstr>ИУП на уровне ООО</vt:lpstr>
      <vt:lpstr>ПРИМЕРНОЕ ПОЛОЖЕНИЕ ОБ ОКАЗАНИИ ЛОГОПЕДИЧЕСКОЙ ПОМОЩИ В ОРГАНИЗАЦИЯХ, ОСУЩЕСТВЛЯЮЩИХ ОБРАЗОВАТЕЛЬНУЮ ДЕЯТЕЛЬНОСТЬ (распоряжение Министерства просвещения Российской Федерации от 6 августа 2020 г. № Р-75)</vt:lpstr>
      <vt:lpstr>ПРИМЕРНОЕ ПОЛОЖЕНИЕ ОБ ОКАЗАНИИ ЛОГОПЕДИЧЕСКОЙ ПОМОЩИ В ОРГАНИЗАЦИЯХ, ОСУЩЕСТВЛЯЮЩИХ ОБРАЗОВАТЕЛЬНУЮ ДЕЯТЕЛЬНОСТЬ (распоряжение Министерства просвещения Российской Федерации от 6 августа 2020 г. № Р-75)</vt:lpstr>
      <vt:lpstr>ПРИМЕРНОЕ ПОЛОЖЕНИЕ ОБ ОКАЗАНИИ ЛОГОПЕДИЧЕСКОЙ ПОМОЩИ В ОРГАНИЗАЦИЯХ, ОСУЩЕСТВЛЯЮЩИХ ОБРАЗОВАТЕЛЬНУЮ ДЕЯТЕЛЬНОСТЬ (распоряжение Министерства просвещения Российской Федерации от 6 августа 2020 г. № Р-75)</vt:lpstr>
      <vt:lpstr>ПРИМЕРНОЕ ПОЛОЖЕНИЕ ОБ ОКАЗАНИИ ЛОГОПЕДИЧЕСКОЙ ПОМОЩИ В ОРГАНИЗАЦИЯХ, ОСУЩЕСТВЛЯЮЩИХ ОБРАЗОВАТЕЛЬНУЮ ДЕЯТЕЛЬНОСТЬ (распоряжение Министерства просвещения Российской Федерации от 6 августа 2020 г. № Р-75)</vt:lpstr>
      <vt:lpstr>ОБЪЕКТЫ КОНТРОЛЯ  (исходя из рекомендаций ПМПК)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25</cp:revision>
  <dcterms:created xsi:type="dcterms:W3CDTF">2021-04-23T12:21:03Z</dcterms:created>
  <dcterms:modified xsi:type="dcterms:W3CDTF">2021-04-27T12:04:27Z</dcterms:modified>
</cp:coreProperties>
</file>