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4" r:id="rId36"/>
    <p:sldId id="296" r:id="rId37"/>
    <p:sldId id="257" r:id="rId38"/>
    <p:sldId id="297" r:id="rId39"/>
    <p:sldId id="27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2474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Организационно-методическое сопровождение введения АООП ООО для обучающихся с ЗПР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Куртамышском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муниципальном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округе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229200"/>
            <a:ext cx="5221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Кирьянова Марина Михайловна, </a:t>
            </a:r>
            <a:endParaRPr lang="ru-RU" sz="2000" dirty="0" smtClean="0"/>
          </a:p>
          <a:p>
            <a:r>
              <a:rPr lang="ru-RU" sz="2000" dirty="0" smtClean="0"/>
              <a:t>главный </a:t>
            </a:r>
            <a:r>
              <a:rPr lang="ru-RU" sz="2000" dirty="0"/>
              <a:t>специалист </a:t>
            </a:r>
            <a:r>
              <a:rPr lang="ru-RU" sz="2000" dirty="0" smtClean="0"/>
              <a:t>МОУО «Отдел образования Администрации </a:t>
            </a:r>
            <a:r>
              <a:rPr lang="ru-RU" sz="2000" dirty="0" err="1"/>
              <a:t>Куртамышского</a:t>
            </a:r>
            <a:r>
              <a:rPr lang="ru-RU" sz="2000" dirty="0"/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042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20" y="521067"/>
            <a:ext cx="91167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186.3</a:t>
            </a:r>
            <a:r>
              <a:rPr lang="ru-RU" sz="2400" dirty="0"/>
              <a:t>. Основным объектом системы оценки, ее содержательной и </a:t>
            </a:r>
            <a:r>
              <a:rPr lang="ru-RU" sz="2400" b="1" dirty="0" err="1"/>
              <a:t>критериальной</a:t>
            </a:r>
            <a:r>
              <a:rPr lang="ru-RU" sz="2400" b="1" dirty="0"/>
              <a:t> базой выступают требования ФГОС ООО</a:t>
            </a:r>
            <a:r>
              <a:rPr lang="ru-RU" sz="2400" dirty="0"/>
              <a:t>, которые конкретизируются в планируемых результатах освоения обучающимися ФАОП ООО для обучающихся с ЗПР. Система оценки включает процедуры внутренней и внешней оценки.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186.4</a:t>
            </a:r>
            <a:r>
              <a:rPr lang="ru-RU" sz="2400" dirty="0"/>
              <a:t>. Внутренняя оценка включает: </a:t>
            </a:r>
            <a:r>
              <a:rPr lang="ru-RU" sz="2400" b="1" dirty="0"/>
              <a:t>стартовую диагностику; текущую и тематическую оценку; психолого-педагогическое наблюдение</a:t>
            </a:r>
            <a:r>
              <a:rPr lang="ru-RU" sz="2400" b="1" dirty="0" smtClean="0"/>
              <a:t>; внутренний </a:t>
            </a:r>
            <a:r>
              <a:rPr lang="ru-RU" sz="2400" b="1" dirty="0"/>
              <a:t>мониторинг образовательных достижений обучающихся.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186.5</a:t>
            </a:r>
            <a:r>
              <a:rPr lang="ru-RU" sz="2400" dirty="0"/>
              <a:t>. Внешняя оценка включает:</a:t>
            </a:r>
          </a:p>
          <a:p>
            <a:pPr algn="just"/>
            <a:r>
              <a:rPr lang="ru-RU" sz="2400" dirty="0"/>
              <a:t>независимую оценку качества </a:t>
            </a:r>
            <a:r>
              <a:rPr lang="ru-RU" sz="2400" dirty="0" smtClean="0"/>
              <a:t>образования;</a:t>
            </a:r>
            <a:endParaRPr lang="ru-RU" sz="2400" dirty="0"/>
          </a:p>
          <a:p>
            <a:pPr algn="just"/>
            <a:r>
              <a:rPr lang="ru-RU" sz="2400" dirty="0"/>
              <a:t>мониторинговые исследования муниципального, регионального и федерального уровней.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79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20" y="521067"/>
            <a:ext cx="91167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186.6. В соответствии с ФГОС ООО система оценки образовательной организации реализует </a:t>
            </a:r>
            <a:r>
              <a:rPr lang="ru-RU" sz="2400" b="1" dirty="0"/>
              <a:t>системно-</a:t>
            </a:r>
            <a:r>
              <a:rPr lang="ru-RU" sz="2400" b="1" dirty="0" err="1"/>
              <a:t>деятельностный</a:t>
            </a:r>
            <a:r>
              <a:rPr lang="ru-RU" sz="2400" b="1" dirty="0"/>
              <a:t>, уровневый и комплексный </a:t>
            </a:r>
            <a:r>
              <a:rPr lang="ru-RU" sz="2400" dirty="0"/>
              <a:t>подходы к оценке образовательных достижений.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186.7</a:t>
            </a:r>
            <a:r>
              <a:rPr lang="ru-RU" sz="2400" dirty="0"/>
              <a:t>. Системно-</a:t>
            </a:r>
            <a:r>
              <a:rPr lang="ru-RU" sz="2400" dirty="0" err="1"/>
              <a:t>деятельностный</a:t>
            </a:r>
            <a:r>
              <a:rPr lang="ru-RU" sz="2400" dirty="0"/>
              <a:t> подход к оценке образовательных достижений обучающихся проявляется </a:t>
            </a:r>
            <a:r>
              <a:rPr lang="ru-RU" sz="2400" b="1" dirty="0"/>
              <a:t>в оценке способности обучающихся к решению учебно-познавательных и учебно-практических задач</a:t>
            </a:r>
            <a:r>
              <a:rPr lang="ru-RU" sz="2400" dirty="0"/>
              <a:t>, а также в </a:t>
            </a:r>
            <a:r>
              <a:rPr lang="ru-RU" sz="2400" b="1" dirty="0"/>
              <a:t>оценке уровня функциональной грамотности</a:t>
            </a:r>
            <a:r>
              <a:rPr lang="ru-RU" sz="2400" dirty="0"/>
              <a:t> обучающихся. Он обеспечивается содержанием и критериями оценки в качестве которых выступают планируемые результаты обучения, выраженные в </a:t>
            </a:r>
            <a:r>
              <a:rPr lang="ru-RU" sz="2400" dirty="0" err="1"/>
              <a:t>деятельностной</a:t>
            </a:r>
            <a:r>
              <a:rPr lang="ru-RU" sz="2400" dirty="0"/>
              <a:t> форме.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84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20" y="521067"/>
            <a:ext cx="91167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186.8. Уровневый подход служит важнейшей основой для организации </a:t>
            </a:r>
            <a:r>
              <a:rPr lang="ru-RU" sz="2400" b="1" dirty="0"/>
              <a:t>индивидуальной работы </a:t>
            </a:r>
            <a:r>
              <a:rPr lang="ru-RU" sz="2400" dirty="0"/>
              <a:t>с обучающимися. Он реализуется как по отношению к содержанию оценки, так и к представлению и интерпретации результатов измерений.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186.9</a:t>
            </a:r>
            <a:r>
              <a:rPr lang="ru-RU" sz="2400" dirty="0"/>
              <a:t>. Уровневый подход реализуется </a:t>
            </a:r>
            <a:r>
              <a:rPr lang="ru-RU" sz="2400" b="1" dirty="0"/>
              <a:t>за счет фиксации различных уровней достижения обучающимися </a:t>
            </a:r>
            <a:r>
              <a:rPr lang="ru-RU" sz="2400" dirty="0"/>
              <a:t>планируемых результатов базового уровня и уровней выше и ниже базового. Достижение базового уровня свидетельствует о способности обучающихся решать типовые учебные задачи, целенаправленно отрабатываемые со всеми обучающимися в ходе учебного процесса. Овладение базовым уровнем является границей, отделяющей знание от незнания, выступает достаточным для продолжения обучения и усвоения последующего учебного материала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18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830" y="333137"/>
            <a:ext cx="91167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186.10. Комплексный подход к оценке образовательных достижений реализуется через:</a:t>
            </a:r>
          </a:p>
          <a:p>
            <a:pPr algn="just"/>
            <a:r>
              <a:rPr lang="ru-RU" sz="2200" dirty="0" smtClean="0"/>
              <a:t>- оценку </a:t>
            </a:r>
            <a:r>
              <a:rPr lang="ru-RU" sz="2200" dirty="0"/>
              <a:t>предметных и </a:t>
            </a:r>
            <a:r>
              <a:rPr lang="ru-RU" sz="2200" dirty="0" err="1"/>
              <a:t>метапредметных</a:t>
            </a:r>
            <a:r>
              <a:rPr lang="ru-RU" sz="2200" dirty="0"/>
              <a:t> результатов;</a:t>
            </a:r>
          </a:p>
          <a:p>
            <a:pPr algn="just"/>
            <a:r>
              <a:rPr lang="ru-RU" sz="2200" dirty="0" smtClean="0"/>
              <a:t>- использование </a:t>
            </a:r>
            <a:r>
              <a:rPr lang="ru-RU" sz="2200" dirty="0"/>
              <a:t>комплекса оценочных процедур как основы для оценки динамики индивидуальных образовательных достижений обучающихся и для итоговой оценки; </a:t>
            </a:r>
            <a:endParaRPr lang="ru-RU" sz="2200" dirty="0" smtClean="0"/>
          </a:p>
          <a:p>
            <a:pPr algn="just"/>
            <a:r>
              <a:rPr lang="ru-RU" sz="2200" dirty="0" smtClean="0"/>
              <a:t>- использование </a:t>
            </a:r>
            <a:r>
              <a:rPr lang="ru-RU" sz="2200" dirty="0"/>
              <a:t>контекстной информации (об особенностях обучающихся, условиях и процессе обучения и другое) для интерпретации полученных результатов в целях управления качеством образования;</a:t>
            </a:r>
          </a:p>
          <a:p>
            <a:pPr algn="just"/>
            <a:r>
              <a:rPr lang="ru-RU" sz="2200" dirty="0" smtClean="0"/>
              <a:t>- использование </a:t>
            </a:r>
            <a:r>
              <a:rPr lang="ru-RU" sz="2200" dirty="0"/>
              <a:t>разнообразных методов и форм оценки, взаимно дополняющих друг друга: стандартизированных устных и письменных работ, проектов, практических (в том числе исследовательских) и творческих работ;</a:t>
            </a:r>
          </a:p>
          <a:p>
            <a:pPr algn="just"/>
            <a:r>
              <a:rPr lang="ru-RU" sz="2200" dirty="0" smtClean="0"/>
              <a:t>- использование </a:t>
            </a:r>
            <a:r>
              <a:rPr lang="ru-RU" sz="2200" dirty="0"/>
              <a:t>форм работы, обеспечивающих возможность включения обучающихся в самостоятельную оценочную деятельность (самоанализ, самооценка, </a:t>
            </a:r>
            <a:r>
              <a:rPr lang="ru-RU" sz="2200" dirty="0" err="1"/>
              <a:t>взаимооценка</a:t>
            </a:r>
            <a:r>
              <a:rPr lang="ru-RU" sz="2200" dirty="0"/>
              <a:t>);</a:t>
            </a:r>
          </a:p>
          <a:p>
            <a:pPr algn="just"/>
            <a:r>
              <a:rPr lang="ru-RU" sz="2200" dirty="0" smtClean="0"/>
              <a:t>- использование </a:t>
            </a:r>
            <a:r>
              <a:rPr lang="ru-RU" sz="2200" dirty="0"/>
              <a:t>мониторинга динамических показателей освоения умений и знаний, в том числе формируемых с использованием информационно-коммуникационных (цифровых) </a:t>
            </a:r>
            <a:r>
              <a:rPr lang="ru-RU" sz="2200" dirty="0" smtClean="0"/>
              <a:t>технологий.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176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90604"/>
            <a:ext cx="92008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186.11. Оценка личностных результатов обучающихся осуществляется через оценку достижения планируемых результатов освоения образовательной программы, которые устанавливаются требованиями ФГОС ООО.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186.12</a:t>
            </a:r>
            <a:r>
              <a:rPr lang="ru-RU" sz="2400" dirty="0"/>
              <a:t>. Формирование личностных результатов обеспечивается в ходе реализации всех компонентов образовательной деятельности, включая внеурочную деятельность.</a:t>
            </a:r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269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90604"/>
            <a:ext cx="92008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186.13. </a:t>
            </a:r>
            <a:r>
              <a:rPr lang="ru-RU" sz="2400" dirty="0" smtClean="0"/>
              <a:t>Во внутреннем мониторинге </a:t>
            </a:r>
            <a:r>
              <a:rPr lang="ru-RU" sz="2400" b="1" dirty="0" smtClean="0"/>
              <a:t>возможна оценка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отдельных личностных результатов, проявляющихся в соблюдении норм и правил поведения, принятых в образовательной организации; участии в общественной жизни образовательной организации</a:t>
            </a:r>
            <a:r>
              <a:rPr lang="ru-RU" sz="2400" dirty="0"/>
              <a:t>, ближайшего социального окружения</a:t>
            </a:r>
            <a:r>
              <a:rPr lang="ru-RU" sz="2400" dirty="0" smtClean="0"/>
              <a:t>, </a:t>
            </a:r>
            <a:r>
              <a:rPr lang="ru-RU" sz="2400" dirty="0"/>
              <a:t>Российской Федерации, общественно-полезной деятельности; ответственности за результаты обучения; способности делать осознанный выбор своей образовательной траектории, в том числе выбор профессии; ценностно-смысловых установках обучающихся, формируемых средствами учебных предметов.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186.14</a:t>
            </a:r>
            <a:r>
              <a:rPr lang="ru-RU" sz="2400" dirty="0"/>
              <a:t>. Результаты, полученные в ходе как внешних, так и внутренних мониторингов, </a:t>
            </a:r>
            <a:r>
              <a:rPr lang="ru-RU" sz="2400" b="1" dirty="0"/>
              <a:t>допускается использовать только в виде агрегированных (усредненных, анонимных) данных</a:t>
            </a:r>
            <a:r>
              <a:rPr lang="ru-RU" sz="2400" dirty="0"/>
              <a:t>.</a:t>
            </a:r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8874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186.15. Оценка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представляет собой оценку достижения планируемых результатов освоения ФАОП ООО для обучающихся с ЗПР, которые отражают </a:t>
            </a:r>
            <a:r>
              <a:rPr lang="ru-RU" sz="2400" b="1" dirty="0"/>
              <a:t>совокупность познавательных, коммуникативных и регулятивных универсальных учебных действий, а также систему междисциплинарных (</a:t>
            </a:r>
            <a:r>
              <a:rPr lang="ru-RU" sz="2400" b="1" dirty="0" err="1"/>
              <a:t>межпредметных</a:t>
            </a:r>
            <a:r>
              <a:rPr lang="ru-RU" sz="2400" b="1" dirty="0"/>
              <a:t>) понятий</a:t>
            </a:r>
            <a:r>
              <a:rPr lang="ru-RU" sz="2400" dirty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186.16</a:t>
            </a:r>
            <a:r>
              <a:rPr lang="ru-RU" sz="2400" dirty="0"/>
              <a:t>. Формирование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обеспечивается комплексом освоения программ учебных предметов и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239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186.17. Основным объектом оценки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 является овладение:</a:t>
            </a:r>
          </a:p>
          <a:p>
            <a:pPr algn="just"/>
            <a:r>
              <a:rPr lang="ru-RU" sz="2000" dirty="0" smtClean="0"/>
              <a:t>- познавательными </a:t>
            </a:r>
            <a:r>
              <a:rPr lang="ru-RU" sz="2000" dirty="0"/>
              <a:t>универсальными учебными действиями (замещение, моделирование, кодирование и декодирование информации, логические операции, включая общие приемы решения задач);</a:t>
            </a:r>
          </a:p>
          <a:p>
            <a:pPr algn="just"/>
            <a:r>
              <a:rPr lang="ru-RU" sz="2000" dirty="0" smtClean="0"/>
              <a:t>- коммуникативными </a:t>
            </a:r>
            <a:r>
              <a:rPr lang="ru-RU" sz="2000" dirty="0"/>
              <a:t>универсальными учебными действиями (приобретение умения учитывать позицию собеседника, организовывать и осуществлять сотрудничество, взаимодействие с педагогическими работниками и со сверстниками, адекватно передавать информацию и отображать предметное содержание и условия деятельности, учитывать разные мнения и интересы, аргументировать и обосновывать свою позицию, задавать вопросы, необходимые для организации собственной деятельности и сотрудничества с партнером);</a:t>
            </a:r>
          </a:p>
          <a:p>
            <a:pPr algn="just"/>
            <a:r>
              <a:rPr lang="ru-RU" sz="2000" dirty="0" smtClean="0"/>
              <a:t>- регулятивными </a:t>
            </a:r>
            <a:r>
              <a:rPr lang="ru-RU" sz="2000" dirty="0"/>
              <a:t>универсальными учебными действиями (способность принимать и сохранять учебную цель и задачу, планировать ее реализацию, контролировать и оценивать свои действия, вносить соответствующие коррективы в их выполнение, ставить новые учебные задачи, проявлять познавательную инициативу в учебном сотрудничестве, осуществлять констатирующий и предвосхищающий контроль по результату и способу действия, актуальный контроль на уровне произвольного внимания).</a:t>
            </a:r>
          </a:p>
        </p:txBody>
      </p:sp>
    </p:spTree>
    <p:extLst>
      <p:ext uri="{BB962C8B-B14F-4D97-AF65-F5344CB8AC3E}">
        <p14:creationId xmlns:p14="http://schemas.microsoft.com/office/powerpoint/2010/main" val="29751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186.18. Оценка достижения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осуществляется </a:t>
            </a:r>
            <a:r>
              <a:rPr lang="ru-RU" sz="2400" b="1" dirty="0"/>
              <a:t>администрацией образовательной организации в ходе внутреннего мониторинга</a:t>
            </a:r>
            <a:r>
              <a:rPr lang="ru-RU" sz="2400" dirty="0"/>
              <a:t>. Содержание и периодичность внутреннего мониторинга </a:t>
            </a:r>
            <a:r>
              <a:rPr lang="ru-RU" sz="2400" b="1" dirty="0"/>
              <a:t>устанавливается решением педагогического совета образовательной организации</a:t>
            </a:r>
            <a:r>
              <a:rPr lang="ru-RU" sz="2400" dirty="0"/>
              <a:t>. Инструментарий строится на </a:t>
            </a:r>
            <a:r>
              <a:rPr lang="ru-RU" sz="2400" dirty="0" err="1"/>
              <a:t>межпредметной</a:t>
            </a:r>
            <a:r>
              <a:rPr lang="ru-RU" sz="2400" dirty="0"/>
              <a:t> основе и может включать диагностические материалы по оценке читательской и цифровой грамотности,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регулятивных, коммуникативных и познавательных универсальных учебных действий.</a:t>
            </a:r>
          </a:p>
          <a:p>
            <a:pPr algn="just"/>
            <a:r>
              <a:rPr lang="ru-RU" sz="2400" dirty="0"/>
              <a:t>Оценка формирования сферы жизненной (социальной) компетенции может проходить на основе метода экспертных оценок.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61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186.19. Рекомендуемые формы оценки:</a:t>
            </a:r>
          </a:p>
          <a:p>
            <a:pPr algn="just"/>
            <a:r>
              <a:rPr lang="ru-RU" sz="2000" dirty="0" smtClean="0"/>
              <a:t>- для </a:t>
            </a:r>
            <a:r>
              <a:rPr lang="ru-RU" sz="2000" dirty="0"/>
              <a:t>проверки читательской грамотности - </a:t>
            </a:r>
            <a:r>
              <a:rPr lang="ru-RU" sz="2000" b="1" dirty="0"/>
              <a:t>письменная работа на </a:t>
            </a:r>
            <a:r>
              <a:rPr lang="ru-RU" sz="2000" b="1" dirty="0" err="1"/>
              <a:t>межпредметной</a:t>
            </a:r>
            <a:r>
              <a:rPr lang="ru-RU" sz="2000" b="1" dirty="0"/>
              <a:t> основе с учетом особых образовательных потребностей обучающихся с ЗПР;</a:t>
            </a:r>
          </a:p>
          <a:p>
            <a:pPr algn="just"/>
            <a:r>
              <a:rPr lang="ru-RU" sz="2000" dirty="0" smtClean="0"/>
              <a:t>- для </a:t>
            </a:r>
            <a:r>
              <a:rPr lang="ru-RU" sz="2000" dirty="0"/>
              <a:t>проверки цифровой грамотности - </a:t>
            </a:r>
            <a:r>
              <a:rPr lang="ru-RU" sz="2000" b="1" dirty="0"/>
              <a:t>практическая работа в сочетании с письменной (компьютеризованной) частью;</a:t>
            </a:r>
          </a:p>
          <a:p>
            <a:pPr algn="just"/>
            <a:r>
              <a:rPr lang="ru-RU" sz="2000" dirty="0" smtClean="0"/>
              <a:t>- для </a:t>
            </a:r>
            <a:r>
              <a:rPr lang="ru-RU" sz="2000" dirty="0"/>
              <a:t>проверки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регулятивных, коммуникативных и познавательных универсальных учебных действий - </a:t>
            </a:r>
            <a:r>
              <a:rPr lang="ru-RU" sz="2000" b="1" dirty="0"/>
              <a:t>экспертная оценка процесса и результатов выполнения групповых и (или) индивидуальных учебных проектов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Каждый </a:t>
            </a:r>
            <a:r>
              <a:rPr lang="ru-RU" sz="2000" b="1" dirty="0"/>
              <a:t>из перечисленных видов диагностики проводится с периодичностью не менее чем один раз в два года.</a:t>
            </a:r>
            <a:r>
              <a:rPr lang="ru-RU" sz="2000" dirty="0"/>
              <a:t> Оценка достижения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 обучающегося с ЗПР должна быть направлена, прежде всего, на получение информации об индивидуальном прогрессе обучающегося в достижении образовательных результатов. Важно также обеспечить индивидуализацию </a:t>
            </a:r>
            <a:r>
              <a:rPr lang="ru-RU" sz="2000" dirty="0" err="1"/>
              <a:t>этапности</a:t>
            </a:r>
            <a:r>
              <a:rPr lang="ru-RU" sz="2000" dirty="0"/>
              <a:t> освоения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 в связи с особенностями развития обучающегося с ЗПР.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97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9802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Работа с руководителями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 заместителями по учебно-воспитательной работе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02086"/>
            <a:ext cx="7940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Муниципальные методические семинары;</a:t>
            </a:r>
          </a:p>
          <a:p>
            <a:r>
              <a:rPr lang="ru-RU" sz="2400" dirty="0" smtClean="0"/>
              <a:t>- Вопросы на совещаниях руководителей;</a:t>
            </a:r>
          </a:p>
          <a:p>
            <a:pPr algn="just"/>
            <a:r>
              <a:rPr lang="ru-RU" sz="2400" dirty="0" smtClean="0"/>
              <a:t>- Вопросы на заседаниях муниципального методического объединения заместителей директора по УВР;</a:t>
            </a:r>
          </a:p>
          <a:p>
            <a:r>
              <a:rPr lang="ru-RU" sz="2400" dirty="0" smtClean="0"/>
              <a:t>- Отчеты по итогам четверти.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7320" r="12201" b="5900"/>
          <a:stretch/>
        </p:blipFill>
        <p:spPr>
          <a:xfrm>
            <a:off x="585028" y="2941078"/>
            <a:ext cx="80283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186.20. </a:t>
            </a:r>
            <a:r>
              <a:rPr lang="ru-RU" sz="2000" b="1" dirty="0"/>
              <a:t>Групповые и (или) индивидуальные учебные проекты </a:t>
            </a:r>
            <a:r>
              <a:rPr lang="ru-RU" sz="2000" dirty="0"/>
              <a:t>(далее - проект) выполняются обучающимся в рамках одного из учебных предметов или на </a:t>
            </a:r>
            <a:r>
              <a:rPr lang="ru-RU" sz="2000" dirty="0" err="1"/>
              <a:t>межпредметной</a:t>
            </a:r>
            <a:r>
              <a:rPr lang="ru-RU" sz="2000" dirty="0"/>
              <a:t> основе с целью продемонстрировать свои достижения в самостоятельном освоении содержания избранных областей знаний и (или) видов деятельности и способность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 и другие).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186.20.1</a:t>
            </a:r>
            <a:r>
              <a:rPr lang="ru-RU" sz="2000" dirty="0"/>
              <a:t>. Выбор темы проекта осуществляется обучающимися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186.20.2. Результатом проекта является одна из следующих работ:</a:t>
            </a:r>
          </a:p>
          <a:p>
            <a:pPr algn="just"/>
            <a:r>
              <a:rPr lang="ru-RU" sz="2000" dirty="0" smtClean="0"/>
              <a:t>- письменная </a:t>
            </a:r>
            <a:r>
              <a:rPr lang="ru-RU" sz="2000" dirty="0"/>
              <a:t>работа (эссе, реферат, аналитические материалы, обзорные материалы, отчеты о проведенных исследованиях, стендовый доклад и другие);</a:t>
            </a:r>
          </a:p>
          <a:p>
            <a:pPr algn="just"/>
            <a:r>
              <a:rPr lang="ru-RU" sz="2000" dirty="0" smtClean="0"/>
              <a:t>- художественная </a:t>
            </a:r>
            <a:r>
              <a:rPr lang="ru-RU" sz="2000" dirty="0"/>
              <a:t>творческая работа (в области литературы, музыки, изобразительного искусства), представленная в виде прозаического или стихотворного произведения, инсценировки, художественной декламации, исполнения музыкального произведения, компьютерной анимации и других; </a:t>
            </a:r>
            <a:endParaRPr lang="ru-RU" sz="2000" dirty="0" smtClean="0"/>
          </a:p>
          <a:p>
            <a:pPr algn="just"/>
            <a:r>
              <a:rPr lang="ru-RU" sz="2000" dirty="0" smtClean="0"/>
              <a:t>- материальный </a:t>
            </a:r>
            <a:r>
              <a:rPr lang="ru-RU" sz="2000" dirty="0"/>
              <a:t>объект, макет, иное конструкторское изделие; отчетные материалы по социальному проекту.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4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186.20.3. </a:t>
            </a:r>
            <a:r>
              <a:rPr lang="ru-RU" sz="2000" b="1" dirty="0"/>
              <a:t>Требования к организации проектной деятельности, к содержанию и направленности проекта разрабатываются образовательной организацией </a:t>
            </a:r>
            <a:r>
              <a:rPr lang="ru-RU" sz="2000" dirty="0"/>
              <a:t>с учетом особых образовательных потребностей обучающихся с ЗПР.</a:t>
            </a:r>
          </a:p>
          <a:p>
            <a:pPr algn="just"/>
            <a:r>
              <a:rPr lang="ru-RU" sz="2000" dirty="0"/>
              <a:t>186.20.4. Проект оценивается по следующим критериям:</a:t>
            </a:r>
          </a:p>
          <a:p>
            <a:pPr algn="just"/>
            <a:r>
              <a:rPr lang="ru-RU" sz="2000" dirty="0" err="1"/>
              <a:t>сформированность</a:t>
            </a:r>
            <a:r>
              <a:rPr lang="ru-RU" sz="2000" dirty="0"/>
              <a:t> познавательных универсальных учебных действий: способность к самостоятельному приобретению знаний и решению проблем, проявляющаяся в. умении поставить проблему и выбрать адекватные способы ее решения, включая поиск и обработку информации, формулировку выводов и (или) обоснование и реализацию принятого решения, обоснование и создание модели, прогноза, макета, объекта, творческого решения и других;</a:t>
            </a:r>
          </a:p>
          <a:p>
            <a:pPr algn="just"/>
            <a:r>
              <a:rPr lang="ru-RU" sz="2000" dirty="0" err="1"/>
              <a:t>сформированность</a:t>
            </a:r>
            <a:r>
              <a:rPr lang="ru-RU" sz="2000" dirty="0"/>
              <a:t> предметных знаний и способов действий: умение раскрыть содержание работы, грамотно и обоснованно в соответствии с рассматриваемой проблемой или темой использовать имеющиеся знания и способы действий;</a:t>
            </a:r>
          </a:p>
          <a:p>
            <a:pPr algn="just"/>
            <a:r>
              <a:rPr lang="ru-RU" sz="2000" dirty="0" err="1"/>
              <a:t>сформированность</a:t>
            </a:r>
            <a:r>
              <a:rPr lang="ru-RU" sz="2000" dirty="0"/>
              <a:t> регулятивных универсальных учебных действий: умение самостоятельно планировать и управлять своей познавательной деятельностью во времени; использовать ресурсные возможности для достижения целей; осуществлять выбор конструктивных стратегий в трудных ситуациях;</a:t>
            </a:r>
          </a:p>
          <a:p>
            <a:pPr algn="just"/>
            <a:r>
              <a:rPr lang="ru-RU" sz="2000" dirty="0" err="1"/>
              <a:t>сформированность</a:t>
            </a:r>
            <a:r>
              <a:rPr lang="ru-RU" sz="2000" dirty="0"/>
              <a:t> коммуникативных универсальных учебных действий: умение ясно изложить и оформить выполненную работу, представить ее результаты, аргументированно ответить на вопросы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95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186.21. Предметные результаты освоения ФАОП ООО для обучающихся с ЗПР (вариант 7) с учетом специфики содержания предметных областей, включающих конкретные учебные предметы, ориентированы на применение знаний, умений и навыков обучающимися в учебных ситуациях и реальных жизненных условиях, а также на успешное обучение.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186.22</a:t>
            </a:r>
            <a:r>
              <a:rPr lang="ru-RU" sz="2400" dirty="0"/>
              <a:t>. Оценка предметных результатов представляет собой оценку достижения обучающимися планируемых результатов по отдельным учебным предметам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186.24. Для оценки предметных результатов используются критерии: </a:t>
            </a:r>
            <a:r>
              <a:rPr lang="ru-RU" sz="2400" b="1" dirty="0"/>
              <a:t>знание и понимание, применение, функциональность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186.25. Оценка предметных результатов осуществляется педагогическим работником в ходе процедур </a:t>
            </a:r>
            <a:r>
              <a:rPr lang="ru-RU" sz="2400" b="1" dirty="0"/>
              <a:t>текущего, тематического, промежуточного и итогового контроля.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186.26</a:t>
            </a:r>
            <a:r>
              <a:rPr lang="ru-RU" sz="2400" dirty="0"/>
              <a:t>. </a:t>
            </a:r>
            <a:r>
              <a:rPr lang="ru-RU" sz="2400" b="1" dirty="0"/>
              <a:t>Особенности оценки по отдельному учебному предмету фиксируются в приложении к АООП ООО.</a:t>
            </a:r>
          </a:p>
          <a:p>
            <a:pPr algn="just"/>
            <a:r>
              <a:rPr lang="ru-RU" sz="2400" dirty="0"/>
              <a:t>Описание оценки предметных результатов по отдельному учебному предмету включает:</a:t>
            </a:r>
          </a:p>
          <a:p>
            <a:pPr algn="just"/>
            <a:r>
              <a:rPr lang="ru-RU" sz="2400" dirty="0" smtClean="0"/>
              <a:t>- список </a:t>
            </a:r>
            <a:r>
              <a:rPr lang="ru-RU" sz="2400" dirty="0"/>
              <a:t>итоговых планируемых результатов с указанием этапов их формирования и способов оценки (например, текущая (тематическая), устно (письменно), практика);</a:t>
            </a:r>
          </a:p>
          <a:p>
            <a:pPr algn="just"/>
            <a:r>
              <a:rPr lang="ru-RU" sz="2400" dirty="0" smtClean="0"/>
              <a:t>- требования </a:t>
            </a:r>
            <a:r>
              <a:rPr lang="ru-RU" sz="2400" dirty="0"/>
              <a:t>к выставлению отметок за промежуточную аттестацию (при необходимости - с учетом степени значимости отметок за отдельные оценочные процедуры);</a:t>
            </a:r>
          </a:p>
          <a:p>
            <a:pPr algn="just"/>
            <a:r>
              <a:rPr lang="ru-RU" sz="2400" dirty="0" smtClean="0"/>
              <a:t>- график </a:t>
            </a:r>
            <a:r>
              <a:rPr lang="ru-RU" sz="2400" dirty="0"/>
              <a:t>контрольных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2970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186.27. Стартовая диагностика</a:t>
            </a:r>
            <a:r>
              <a:rPr lang="ru-RU" sz="2000" dirty="0"/>
              <a:t> проводится администрацией образовательной организации с целью оценки готовности к обучению на уровне основного общего образования.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186.27.1</a:t>
            </a:r>
            <a:r>
              <a:rPr lang="ru-RU" sz="2000" dirty="0"/>
              <a:t>. Стартовая диагностика проводится </a:t>
            </a:r>
            <a:r>
              <a:rPr lang="ru-RU" sz="2000" b="1" dirty="0"/>
              <a:t>в начале 5 класса (первого года обучения на уровне основного общего образования) </a:t>
            </a:r>
            <a:r>
              <a:rPr lang="ru-RU" sz="2000" dirty="0"/>
              <a:t>и выступает как основа (точка отсчета) для оценки динамики образовательных достижений обучающихся с ЗПР.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186.27.2</a:t>
            </a:r>
            <a:r>
              <a:rPr lang="ru-RU" sz="2000" dirty="0"/>
              <a:t>. Объектом оценки являются: </a:t>
            </a:r>
            <a:r>
              <a:rPr lang="ru-RU" sz="2000" b="1" dirty="0"/>
              <a:t>структура мотивации, </a:t>
            </a:r>
            <a:r>
              <a:rPr lang="ru-RU" sz="2000" b="1" dirty="0" err="1"/>
              <a:t>сформированность</a:t>
            </a:r>
            <a:r>
              <a:rPr lang="ru-RU" sz="2000" b="1" dirty="0"/>
              <a:t> учебной деятельности, владение универсальными и специфическими для основных учебных предметов познавательными средствами, в том числе: средствами работы с информацией, знаково-символическими средствами, логическими операциями.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186.27.3</a:t>
            </a:r>
            <a:r>
              <a:rPr lang="ru-RU" sz="2000" dirty="0"/>
              <a:t>. Стартовая диагностика проводится педагогическими работниками с целью оценки готовности к изучению отдельных предметов. Результаты стартовой диагностики являются основанием для корректировки учебных программ и индивидуализации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199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427" y="499915"/>
            <a:ext cx="91167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186.28. </a:t>
            </a:r>
            <a:r>
              <a:rPr lang="ru-RU" sz="2000" b="1" dirty="0"/>
              <a:t>Текущая оценка</a:t>
            </a:r>
            <a:r>
              <a:rPr lang="ru-RU" sz="2000" dirty="0"/>
              <a:t> представляет собой процедуру оценки индивидуального продвижения обучающегося с ЗПР в освоении программы учебного предмета.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186.28.1</a:t>
            </a:r>
            <a:r>
              <a:rPr lang="ru-RU" sz="2000" dirty="0"/>
              <a:t>. Текущая оценка может быть </a:t>
            </a:r>
            <a:r>
              <a:rPr lang="ru-RU" sz="2000" b="1" dirty="0"/>
              <a:t>формирующей</a:t>
            </a:r>
            <a:r>
              <a:rPr lang="ru-RU" sz="2000" dirty="0"/>
              <a:t> (поддерживающей и направляющей усилия обучающегося, включающей его в самостоятельную оценочную деятельность), и </a:t>
            </a:r>
            <a:r>
              <a:rPr lang="ru-RU" sz="2000" b="1" dirty="0"/>
              <a:t>диагностической</a:t>
            </a:r>
            <a:r>
              <a:rPr lang="ru-RU" sz="2000" dirty="0"/>
              <a:t>, способствующей выявлению и осознанию педагогическим работником и обучающимся существующих проблем в обучении.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186.28.2</a:t>
            </a:r>
            <a:r>
              <a:rPr lang="ru-RU" sz="2000" dirty="0"/>
              <a:t>. Объектом текущей оценки являются тематические </a:t>
            </a:r>
            <a:r>
              <a:rPr lang="ru-RU" sz="2000" b="1" dirty="0"/>
              <a:t>планируемые результаты</a:t>
            </a:r>
            <a:r>
              <a:rPr lang="ru-RU" sz="2000" dirty="0"/>
              <a:t>, этапы освоения которых зафиксированы в тематическом планировании по учебному предмету.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186.28.3</a:t>
            </a:r>
            <a:r>
              <a:rPr lang="ru-RU" sz="2000" dirty="0"/>
              <a:t>. В текущей оценке используются различные формы и методы проверки (устные и письменные опросы, практические работы, творческие работы, индивидуальные и групповые формы, само- и </a:t>
            </a:r>
            <a:r>
              <a:rPr lang="ru-RU" sz="2000" dirty="0" err="1"/>
              <a:t>взаимооценка</a:t>
            </a:r>
            <a:r>
              <a:rPr lang="ru-RU" sz="2000" dirty="0"/>
              <a:t>, рефлексия, листы продвижения и другие) с учетом особенностей учебного предмета.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186.28.4</a:t>
            </a:r>
            <a:r>
              <a:rPr lang="ru-RU" sz="2000" dirty="0"/>
              <a:t>. Результаты текущей оценки являются основой для индивидуализации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7976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35" y="333137"/>
            <a:ext cx="91167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186.29. </a:t>
            </a:r>
            <a:r>
              <a:rPr lang="ru-RU" sz="2200" b="1" dirty="0"/>
              <a:t>Тематическая оценка </a:t>
            </a:r>
            <a:r>
              <a:rPr lang="ru-RU" sz="2200" dirty="0"/>
              <a:t>представляет собой процедуру оценки уровня достижения тематических планируемых результатов по учебному предмету.</a:t>
            </a:r>
          </a:p>
          <a:p>
            <a:pPr algn="just"/>
            <a:r>
              <a:rPr lang="ru-RU" sz="2200" dirty="0" smtClean="0"/>
              <a:t>186.30</a:t>
            </a:r>
            <a:r>
              <a:rPr lang="ru-RU" sz="2200" dirty="0"/>
              <a:t>. </a:t>
            </a:r>
            <a:r>
              <a:rPr lang="ru-RU" sz="2200" b="1" dirty="0"/>
              <a:t>Внутренний мониторинг </a:t>
            </a:r>
            <a:r>
              <a:rPr lang="ru-RU" sz="2200" dirty="0"/>
              <a:t>представляет собой следующие процедуры:</a:t>
            </a:r>
          </a:p>
          <a:p>
            <a:pPr algn="just"/>
            <a:r>
              <a:rPr lang="ru-RU" sz="2200" dirty="0" smtClean="0"/>
              <a:t>- стартовая </a:t>
            </a:r>
            <a:r>
              <a:rPr lang="ru-RU" sz="2200" dirty="0"/>
              <a:t>диагностика;</a:t>
            </a:r>
          </a:p>
          <a:p>
            <a:pPr algn="just"/>
            <a:r>
              <a:rPr lang="ru-RU" sz="2200" dirty="0" smtClean="0"/>
              <a:t>- оценка </a:t>
            </a:r>
            <a:r>
              <a:rPr lang="ru-RU" sz="2200" dirty="0"/>
              <a:t>уровня достижения предметных и </a:t>
            </a:r>
            <a:r>
              <a:rPr lang="ru-RU" sz="2200" dirty="0" err="1"/>
              <a:t>метапредметных</a:t>
            </a:r>
            <a:r>
              <a:rPr lang="ru-RU" sz="2200" dirty="0"/>
              <a:t> результатов;</a:t>
            </a:r>
          </a:p>
          <a:p>
            <a:pPr algn="just"/>
            <a:r>
              <a:rPr lang="ru-RU" sz="2200" dirty="0" smtClean="0"/>
              <a:t>- оценка </a:t>
            </a:r>
            <a:r>
              <a:rPr lang="ru-RU" sz="2200" dirty="0"/>
              <a:t>уровня функциональной грамотности;</a:t>
            </a:r>
          </a:p>
          <a:p>
            <a:pPr algn="just"/>
            <a:r>
              <a:rPr lang="ru-RU" sz="2200" dirty="0" smtClean="0"/>
              <a:t>- оценка </a:t>
            </a:r>
            <a:r>
              <a:rPr lang="ru-RU" sz="2200" dirty="0"/>
              <a:t>уровня профессионального мастерства педагогического работника, осуществляемого на основе выполнения обучающимися проверочных работ, анализа посещенных уроков, анализа качества учебных заданий, предлагаемых педагогическим работником обучающимся.</a:t>
            </a:r>
          </a:p>
          <a:p>
            <a:pPr algn="just"/>
            <a:r>
              <a:rPr lang="ru-RU" sz="2200" dirty="0"/>
              <a:t>Содержание и периодичность внутреннего мониторинга </a:t>
            </a:r>
            <a:r>
              <a:rPr lang="ru-RU" sz="2200" b="1" dirty="0"/>
              <a:t>устанавливается решением педагогического совета образовательной организации</a:t>
            </a:r>
            <a:r>
              <a:rPr lang="ru-RU" sz="2200" dirty="0"/>
              <a:t>. Результаты внутреннего мониторинга являются основанием подготовки рекомендаций для текущей коррекции учебного процесса и его индивидуализации и (или) для повышения квалификации педагогического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38901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20688"/>
            <a:ext cx="91167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186.31. Система оценки достижения обучающимися с ЗПР планируемых результатов освоения ФАОП ООО для обучающихся с ЗПР должна предусматривать оценку достижения обучающимися с ЗПР </a:t>
            </a:r>
            <a:r>
              <a:rPr lang="ru-RU" sz="2200" b="1" dirty="0"/>
              <a:t>планируемых результатов освоения </a:t>
            </a:r>
            <a:r>
              <a:rPr lang="ru-RU" sz="2200" b="1" dirty="0" smtClean="0"/>
              <a:t>Программы коррекционной работы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186.31.1</a:t>
            </a:r>
            <a:r>
              <a:rPr lang="ru-RU" sz="2200" dirty="0"/>
              <a:t>. Оценка достижений по Программе коррекционной работы имеет дифференцированный характер, в связи с чем может определяться индивидуальными программами развития обучающихся с ЗПР.</a:t>
            </a:r>
          </a:p>
          <a:p>
            <a:pPr algn="just"/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6400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33137"/>
            <a:ext cx="91167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186.31.2. Мониторинг достижения обучающимися планируемых результатов ПКР предполагает:</a:t>
            </a:r>
          </a:p>
          <a:p>
            <a:pPr algn="just"/>
            <a:r>
              <a:rPr lang="ru-RU" sz="2200" dirty="0" smtClean="0"/>
              <a:t>- проведение </a:t>
            </a:r>
            <a:r>
              <a:rPr lang="ru-RU" sz="2200" dirty="0"/>
              <a:t>специализированного комплексного психолого-педагогического обследования каждого обучающегося с ЗПР, в том числе показателей развития познавательной, эмоциональной, регуляторной, личностной, коммуникативной и речевой сфер, свидетельствующий о степени влияния нарушений развития на учебно-познавательную деятельность и социальную адаптацию, при переходе на уровень основного общего образования </a:t>
            </a:r>
            <a:r>
              <a:rPr lang="ru-RU" sz="2200" b="1" dirty="0"/>
              <a:t>(стартовая диагностика в начале обучения в пятом классе), а также не реже одного раза в полугодие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 smtClean="0"/>
              <a:t>- </a:t>
            </a:r>
            <a:r>
              <a:rPr lang="ru-RU" sz="2200" b="1" dirty="0" smtClean="0"/>
              <a:t>систематическое</a:t>
            </a:r>
            <a:r>
              <a:rPr lang="ru-RU" sz="2200" dirty="0" smtClean="0"/>
              <a:t> </a:t>
            </a:r>
            <a:r>
              <a:rPr lang="ru-RU" sz="2200" dirty="0"/>
              <a:t>осуществление психолого-педагогических наблюдений в учебной и внеурочной деятельности;</a:t>
            </a:r>
          </a:p>
          <a:p>
            <a:pPr algn="just"/>
            <a:r>
              <a:rPr lang="ru-RU" sz="2200" dirty="0" smtClean="0"/>
              <a:t>- проведение </a:t>
            </a:r>
            <a:r>
              <a:rPr lang="ru-RU" sz="2200" dirty="0"/>
              <a:t>мониторинга социальной ситуации и условий семейного воспитания </a:t>
            </a:r>
            <a:r>
              <a:rPr lang="ru-RU" sz="2200" b="1" dirty="0"/>
              <a:t>(проводится в начале обучения в пятом классе, а также не реже одного раза в полугодие)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 smtClean="0"/>
              <a:t>- изучение </a:t>
            </a:r>
            <a:r>
              <a:rPr lang="ru-RU" sz="2200" dirty="0"/>
              <a:t>мнения о социокультурном развитии обучающихся педагогических работников и родителей (законных представителей) </a:t>
            </a:r>
            <a:r>
              <a:rPr lang="ru-RU" sz="2200" b="1" dirty="0"/>
              <a:t>(проводится при переходе на уровень основного общего образования, а также не реже одного раза в полугодие</a:t>
            </a:r>
            <a:r>
              <a:rPr lang="ru-RU" sz="2200" b="1" dirty="0" smtClean="0"/>
              <a:t>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912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33137"/>
            <a:ext cx="91167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186.31.3. Изучение достижения каждым обучающимся с ЗПР планируемых результатов ПКР проводится педагогическими </a:t>
            </a:r>
            <a:r>
              <a:rPr lang="ru-RU" sz="2200" dirty="0" smtClean="0"/>
              <a:t>работниками, </a:t>
            </a:r>
            <a:r>
              <a:rPr lang="ru-RU" sz="2200" b="1" dirty="0"/>
              <a:t>в том числе </a:t>
            </a:r>
            <a:r>
              <a:rPr lang="ru-RU" sz="2200" b="1" dirty="0" smtClean="0"/>
              <a:t>учителями-дефектологами</a:t>
            </a:r>
            <a:r>
              <a:rPr lang="ru-RU" sz="2200" b="1" dirty="0"/>
              <a:t>, педагогами-психологами, учителями-логопедами, социальными педагогами, учителями-предметниками, классными руководителями.</a:t>
            </a:r>
          </a:p>
          <a:p>
            <a:pPr algn="just"/>
            <a:r>
              <a:rPr lang="ru-RU" sz="2200" dirty="0"/>
              <a:t>186.31.4. Для оценки результатов освоения обучающимися с ЗПР ПКР, в том числе расширения сферы жизненной компетенции, используется </a:t>
            </a:r>
            <a:r>
              <a:rPr lang="ru-RU" sz="2200" b="1" dirty="0"/>
              <a:t>метод экспертной оценки, который представляет собой процедуру оценки результатов на основе мнений группы специалистов (экспертов) и родителей обучающегося.</a:t>
            </a:r>
            <a:r>
              <a:rPr lang="ru-RU" sz="2200" dirty="0"/>
              <a:t> Данная процедура осуществляется на заседаниях </a:t>
            </a:r>
            <a:r>
              <a:rPr lang="ru-RU" sz="2200" b="1" dirty="0"/>
              <a:t>психолого-педагогического консилиума </a:t>
            </a:r>
            <a:r>
              <a:rPr lang="ru-RU" sz="2200" dirty="0"/>
              <a:t>и объединяет всех участников образовательного процесса, сопровождающих обучающегося с ЗПР. </a:t>
            </a:r>
            <a:r>
              <a:rPr lang="ru-RU" sz="2200" b="1" dirty="0"/>
              <a:t>Результаты освоения обучающимися с ЗПР ПКР не выносятся на итоговую оценку.</a:t>
            </a:r>
          </a:p>
          <a:p>
            <a:pPr algn="just"/>
            <a:r>
              <a:rPr lang="ru-RU" sz="2200" dirty="0"/>
              <a:t>186.31.5. Решение о достижении обучающимися планируемых результатов ПКР </a:t>
            </a:r>
            <a:r>
              <a:rPr lang="ru-RU" sz="2200" b="1" dirty="0"/>
              <a:t>принимает психолого-педагогический консилиум </a:t>
            </a:r>
            <a:r>
              <a:rPr lang="ru-RU" sz="2200" dirty="0"/>
              <a:t>образовательной организации на основе анализа материалов комплексного изучения каждого обучающегося, разрабатывает рекомендации для дальнейшего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2298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9802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Работа с руководителями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 заместителями по учебно-воспитательной работе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07" y="980728"/>
            <a:ext cx="89193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- </a:t>
            </a:r>
            <a:r>
              <a:rPr lang="ru-RU" sz="2400" dirty="0" smtClean="0"/>
              <a:t>Информирование  директоров об </a:t>
            </a:r>
            <a:r>
              <a:rPr lang="ru-RU" sz="2400" dirty="0"/>
              <a:t>особенностях организации обучения по </a:t>
            </a:r>
            <a:r>
              <a:rPr lang="ru-RU" sz="2400" dirty="0" smtClean="0"/>
              <a:t>ФАОП НОО, ФАОП ООО, ФАООП обучающихся </a:t>
            </a:r>
            <a:r>
              <a:rPr lang="ru-RU" sz="2400" dirty="0"/>
              <a:t>с умственной отсталостью </a:t>
            </a:r>
            <a:r>
              <a:rPr lang="ru-RU" sz="2400" dirty="0" smtClean="0"/>
              <a:t>(май, июнь 2023 года);</a:t>
            </a:r>
          </a:p>
          <a:p>
            <a:pPr algn="just"/>
            <a:r>
              <a:rPr lang="ru-RU" sz="2400" dirty="0"/>
              <a:t>- </a:t>
            </a:r>
            <a:r>
              <a:rPr lang="ru-RU" sz="2400" dirty="0" smtClean="0"/>
              <a:t>Обсуждение </a:t>
            </a:r>
            <a:r>
              <a:rPr lang="ru-RU" sz="2400" dirty="0"/>
              <a:t>вопроса разработки </a:t>
            </a:r>
            <a:r>
              <a:rPr lang="ru-RU" sz="2400" dirty="0" smtClean="0"/>
              <a:t>АООП, учебных планов с заместителями по УВР (июнь 2023 года);</a:t>
            </a:r>
          </a:p>
          <a:p>
            <a:pPr algn="just"/>
            <a:r>
              <a:rPr lang="ru-RU" sz="2400" dirty="0" smtClean="0"/>
              <a:t>- Изучение </a:t>
            </a:r>
            <a:r>
              <a:rPr lang="ru-RU" sz="2400" dirty="0"/>
              <a:t>более подробно содержание </a:t>
            </a:r>
            <a:r>
              <a:rPr lang="ru-RU" sz="2400" dirty="0" smtClean="0"/>
              <a:t>ФАОП (в течение лета 2023 года);</a:t>
            </a:r>
          </a:p>
          <a:p>
            <a:pPr algn="just"/>
            <a:r>
              <a:rPr lang="ru-RU" sz="2400" dirty="0" smtClean="0"/>
              <a:t>- Составление учебных планов на </a:t>
            </a:r>
            <a:r>
              <a:rPr lang="ru-RU" sz="2400" dirty="0"/>
              <a:t>2023-2024 учебный </a:t>
            </a:r>
            <a:r>
              <a:rPr lang="ru-RU" sz="2400" dirty="0" smtClean="0"/>
              <a:t>год (август 2023 года);</a:t>
            </a:r>
          </a:p>
          <a:p>
            <a:pPr algn="just"/>
            <a:r>
              <a:rPr lang="ru-RU" sz="2400" dirty="0"/>
              <a:t>- </a:t>
            </a:r>
            <a:r>
              <a:rPr lang="ru-RU" sz="2400" dirty="0" smtClean="0"/>
              <a:t>Индивидуальные </a:t>
            </a:r>
            <a:r>
              <a:rPr lang="ru-RU" sz="2400" dirty="0"/>
              <a:t>консультации </a:t>
            </a:r>
            <a:r>
              <a:rPr lang="ru-RU" sz="2400" dirty="0" smtClean="0"/>
              <a:t>специалиста МОУО для </a:t>
            </a:r>
            <a:r>
              <a:rPr lang="ru-RU" sz="2400" dirty="0" smtClean="0"/>
              <a:t>заместителей </a:t>
            </a:r>
            <a:r>
              <a:rPr lang="ru-RU" sz="2400" dirty="0"/>
              <a:t>всех школ по составлению учебных </a:t>
            </a:r>
            <a:r>
              <a:rPr lang="ru-RU" sz="2400" dirty="0" smtClean="0"/>
              <a:t>планов (август 2023 года).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9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униципальное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методическое объединение учителей, работающих с детьми с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ОВЗ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27" y="1268760"/>
            <a:ext cx="91280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 </a:t>
            </a:r>
            <a:r>
              <a:rPr lang="ru-RU" sz="2400" dirty="0"/>
              <a:t>з</a:t>
            </a:r>
            <a:r>
              <a:rPr lang="ru-RU" sz="2400" dirty="0" smtClean="0"/>
              <a:t>накомство с методами </a:t>
            </a:r>
            <a:r>
              <a:rPr lang="ru-RU" sz="2400" dirty="0"/>
              <a:t>и </a:t>
            </a:r>
            <a:r>
              <a:rPr lang="ru-RU" sz="2400" dirty="0" smtClean="0"/>
              <a:t>приемами </a:t>
            </a:r>
            <a:r>
              <a:rPr lang="ru-RU" sz="2400" dirty="0"/>
              <a:t>работы с </a:t>
            </a:r>
            <a:r>
              <a:rPr lang="ru-RU" sz="2400" dirty="0" smtClean="0"/>
              <a:t>обучающимися с ОВЗ;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открытые </a:t>
            </a:r>
            <a:r>
              <a:rPr lang="ru-RU" sz="2400" dirty="0"/>
              <a:t>уроки, коррекционные </a:t>
            </a:r>
            <a:r>
              <a:rPr lang="ru-RU" sz="2400" dirty="0" smtClean="0"/>
              <a:t>занятия</a:t>
            </a:r>
            <a:r>
              <a:rPr lang="ru-RU" sz="2400" dirty="0"/>
              <a:t>;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консультации </a:t>
            </a:r>
            <a:r>
              <a:rPr lang="ru-RU" sz="2400" dirty="0"/>
              <a:t>учителей-логопедов и </a:t>
            </a:r>
            <a:r>
              <a:rPr lang="ru-RU" sz="2400" dirty="0" smtClean="0"/>
              <a:t>педагогов-психологов.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93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Специфические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образовательные потребности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ЗПР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2809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- обеспечение </a:t>
            </a:r>
            <a:r>
              <a:rPr lang="ru-RU" sz="2200" dirty="0"/>
              <a:t>особой пространственной и временной организации образовательной среды с учетом функционального состояния ЦНС и </a:t>
            </a:r>
            <a:r>
              <a:rPr lang="ru-RU" sz="2200" dirty="0" err="1"/>
              <a:t>нейродинамики</a:t>
            </a:r>
            <a:r>
              <a:rPr lang="ru-RU" sz="2200" dirty="0"/>
              <a:t> психических процессов обучающихся с ЗПР (быстрой истощаемости, низкой работоспособности, пониженного общего тонуса);</a:t>
            </a:r>
          </a:p>
          <a:p>
            <a:pPr algn="just"/>
            <a:r>
              <a:rPr lang="ru-RU" sz="2200" dirty="0" smtClean="0"/>
              <a:t>- гибкое </a:t>
            </a:r>
            <a:r>
              <a:rPr lang="ru-RU" sz="2200" dirty="0"/>
              <a:t>варьирование организации процесса обучения путем расширения или сокращения содержания отдельных предметных областей, изменения количества учебных часов и использования соответствующих методик и технологий;</a:t>
            </a:r>
          </a:p>
          <a:p>
            <a:pPr algn="just"/>
            <a:r>
              <a:rPr lang="ru-RU" sz="2200" dirty="0" smtClean="0"/>
              <a:t>- упрощение </a:t>
            </a:r>
            <a:r>
              <a:rPr lang="ru-RU" sz="2200" dirty="0"/>
              <a:t>системы учебно-познавательных задач, решаемых в процессе образования;</a:t>
            </a:r>
          </a:p>
          <a:p>
            <a:pPr algn="just"/>
            <a:r>
              <a:rPr lang="ru-RU" sz="2200" dirty="0" smtClean="0"/>
              <a:t>- организация </a:t>
            </a:r>
            <a:r>
              <a:rPr lang="ru-RU" sz="2200" dirty="0"/>
              <a:t>процесса обучения с учетом специфики усвоения знаний, умений и навыков обучающимися с ЗПР ("пошаговом" предъявлении материала, дозированной помощи взрослого, использовании специальных методов, приемов и средств, способствующих как общему развитию обучающегося, так и компенсации индивидуальных недостатков развития</a:t>
            </a:r>
            <a:r>
              <a:rPr lang="ru-RU" sz="2200" dirty="0" smtClean="0"/>
              <a:t>); </a:t>
            </a:r>
          </a:p>
          <a:p>
            <a:pPr algn="just"/>
            <a:r>
              <a:rPr lang="ru-RU" sz="2200" dirty="0"/>
              <a:t>- наглядно-действенный характер содержания образования</a:t>
            </a:r>
            <a:r>
              <a:rPr lang="ru-RU" sz="2200" dirty="0" smtClean="0"/>
              <a:t>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542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Специфические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образовательные потребности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ЗПР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280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- развитие </a:t>
            </a:r>
            <a:r>
              <a:rPr lang="ru-RU" sz="2200" dirty="0"/>
              <a:t>познавательной деятельности обучающихся с ЗПР как основы компенсации, коррекции и профилактики нарушений;</a:t>
            </a:r>
          </a:p>
          <a:p>
            <a:pPr algn="just"/>
            <a:r>
              <a:rPr lang="ru-RU" sz="2200" dirty="0" smtClean="0"/>
              <a:t>- обеспечение </a:t>
            </a:r>
            <a:r>
              <a:rPr lang="ru-RU" sz="2200" dirty="0"/>
              <a:t>непрерывного контроля за становлением учебно-познавательной деятельности обучающегося, продолжающегося до достижения уровня, позволяющего справляться с учебными заданиями самостоятельно;</a:t>
            </a:r>
          </a:p>
          <a:p>
            <a:pPr algn="just"/>
            <a:r>
              <a:rPr lang="ru-RU" sz="2200" dirty="0" smtClean="0"/>
              <a:t>- постоянная </a:t>
            </a:r>
            <a:r>
              <a:rPr lang="ru-RU" sz="2200" dirty="0"/>
              <a:t>помощь в осмыслении и расширении контекста усваиваемых знаний, в закреплении и совершенствовании освоенных умений;</a:t>
            </a:r>
          </a:p>
          <a:p>
            <a:pPr algn="just"/>
            <a:r>
              <a:rPr lang="ru-RU" sz="2200" dirty="0" smtClean="0"/>
              <a:t>- специальное </a:t>
            </a:r>
            <a:r>
              <a:rPr lang="ru-RU" sz="2200" dirty="0"/>
              <a:t>обучение "переносу" сформированных знаний и умений в новые ситуации взаимодействия с действительностью;</a:t>
            </a:r>
          </a:p>
          <a:p>
            <a:pPr algn="just"/>
            <a:r>
              <a:rPr lang="ru-RU" sz="2200" dirty="0" smtClean="0"/>
              <a:t>- необходимость </a:t>
            </a:r>
            <a:r>
              <a:rPr lang="ru-RU" sz="2200" dirty="0"/>
              <a:t>постоянной актуализации знаний, умений и одобряемых обществом норм поведения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200" dirty="0" smtClean="0"/>
              <a:t>- </a:t>
            </a:r>
            <a:r>
              <a:rPr lang="ru-RU" sz="2400" dirty="0" smtClean="0"/>
              <a:t>постоянное </a:t>
            </a:r>
            <a:r>
              <a:rPr lang="ru-RU" sz="2400" dirty="0"/>
              <a:t>стимулирование познавательной активности, побуждение интереса к себе, окружающему предметному и социальному миру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- использование </a:t>
            </a:r>
            <a:r>
              <a:rPr lang="ru-RU" sz="2400" dirty="0"/>
              <a:t>преимущественно позитивных средств стимуляции деятельности и поведения</a:t>
            </a:r>
            <a:r>
              <a:rPr lang="ru-RU" sz="2400" dirty="0" smtClean="0"/>
              <a:t>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651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Специфические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образовательные потребности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ЗПР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07" y="671691"/>
            <a:ext cx="91280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- комплексное </a:t>
            </a:r>
            <a:r>
              <a:rPr lang="ru-RU" sz="2200" dirty="0"/>
              <a:t>сопровождение, направленное на улучшение деятельности ЦНС и на коррекцию поведения, а также специальная </a:t>
            </a:r>
            <a:r>
              <a:rPr lang="ru-RU" sz="2200" dirty="0" err="1"/>
              <a:t>психокоррекционная</a:t>
            </a:r>
            <a:r>
              <a:rPr lang="ru-RU" sz="2200" dirty="0"/>
              <a:t> помощь, направленная на компенсацию дефицитов эмоционального развития и формирование осознанной </a:t>
            </a:r>
            <a:r>
              <a:rPr lang="ru-RU" sz="2200" dirty="0" err="1"/>
              <a:t>саморегуляции</a:t>
            </a:r>
            <a:r>
              <a:rPr lang="ru-RU" sz="2200" dirty="0"/>
              <a:t> познавательной деятельности и поведения;</a:t>
            </a:r>
          </a:p>
          <a:p>
            <a:pPr algn="just"/>
            <a:r>
              <a:rPr lang="ru-RU" sz="2200" dirty="0" smtClean="0"/>
              <a:t>- специальная </a:t>
            </a:r>
            <a:r>
              <a:rPr lang="ru-RU" sz="2200" dirty="0" err="1"/>
              <a:t>психокоррекционная</a:t>
            </a:r>
            <a:r>
              <a:rPr lang="ru-RU" sz="2200" dirty="0"/>
              <a:t> помощь, направленная на формирование способности к самостоятельной организации собственной деятельности и осознанию возникающих трудностей, формирование умения запрашивать и использовать помощь взрослого;</a:t>
            </a:r>
          </a:p>
          <a:p>
            <a:pPr algn="just"/>
            <a:r>
              <a:rPr lang="ru-RU" sz="2200" dirty="0" smtClean="0"/>
              <a:t>- развитие </a:t>
            </a:r>
            <a:r>
              <a:rPr lang="ru-RU" sz="2200" dirty="0"/>
              <a:t>и отработка средств коммуникации, приемов конструктивного общения и взаимодействия (с членами семьи, со сверстниками, с взрослыми), формирование навыков социально одобряемого поведения, максимальное расширение социальных контактов;</a:t>
            </a:r>
          </a:p>
          <a:p>
            <a:pPr algn="just"/>
            <a:r>
              <a:rPr lang="ru-RU" sz="2200" dirty="0" smtClean="0"/>
              <a:t>- обеспечение </a:t>
            </a:r>
            <a:r>
              <a:rPr lang="ru-RU" sz="2200" dirty="0"/>
              <a:t>взаимодействия семьи и образовательного учреждения (организация сотрудничества с родителями (законными представителями), активизация ресурсов семьи для формирования социально активной позиции, нравственных и общекультурных ценностей</a:t>
            </a:r>
            <a:r>
              <a:rPr lang="ru-RU" sz="2200" dirty="0" smtClean="0"/>
              <a:t>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950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Специфические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образовательные потребности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ЗПР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91952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Общими для всех обучающихся с ЗПР являются трудности произвольной </a:t>
            </a:r>
            <a:r>
              <a:rPr lang="ru-RU" sz="2400" dirty="0" err="1"/>
              <a:t>саморегуляции</a:t>
            </a:r>
            <a:r>
              <a:rPr lang="ru-RU" sz="2400" dirty="0"/>
              <a:t>, замедленный темп и неравномерное качество становления высших психических функций, мотивационных и когнитивных составляющих познавательной деятельности. </a:t>
            </a:r>
          </a:p>
          <a:p>
            <a:pPr algn="just"/>
            <a:r>
              <a:rPr lang="ru-RU" sz="2400" dirty="0"/>
              <a:t>Для значительной части обучающихся с ЗПР типичен дефицит не только познавательных, но и социально-перцептивных и коммуникативных способностей.</a:t>
            </a:r>
          </a:p>
          <a:p>
            <a:pPr algn="just"/>
            <a:r>
              <a:rPr lang="ru-RU" sz="2400" dirty="0"/>
              <a:t>Для обучающихся с ЗПР необходим дифференцированный подход к отбору содержания программ учебных предметов с учетом особых образовательных потребностей и возможностей обучающегося. Объем знаний и умений по учебным предметам несущественно сокращается за счет устранения избыточных по отношению к основному содержанию требований</a:t>
            </a:r>
            <a:r>
              <a:rPr lang="ru-RU" sz="24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754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6172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Только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учет особых образовательных потребностей обучающегося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 ЗПР,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может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открыть ему путь к получению качественного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образования!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67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Работа с педагогами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010"/>
            <a:ext cx="8784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 включение вопросов по организации обучения детей с ОВЗ в планы школьных и муниципальных методических объединений;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- повышение квалификации по вопросам обучения детей с ОВЗ;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- муниципальные методические объединения педагогов-психологов и учителей-логопедов;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- муниципальное методическое объединение учителей, работающих с детьми с ОВЗ.</a:t>
            </a:r>
            <a:endParaRPr lang="ru-RU" sz="2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668240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Работают с детьми с ОВЗ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– 272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педагога (93,5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%)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Прошли курсы повышения квалификации по работе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 детьми с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ОВЗ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– 167 педагогов (57,4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39249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Психолого-педагогическое сопровождение обучающихся с ЗПР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/>
              <a:t>Муниципальная психолого-педагогическая служба – консультативная и методическая помощь педагогам</a:t>
            </a:r>
          </a:p>
          <a:p>
            <a:r>
              <a:rPr lang="ru-RU" sz="2800" dirty="0" smtClean="0"/>
              <a:t>Муниципальный </a:t>
            </a:r>
            <a:r>
              <a:rPr lang="ru-RU" sz="2800" dirty="0"/>
              <a:t>психолого-педагогический </a:t>
            </a:r>
            <a:r>
              <a:rPr lang="ru-RU" sz="2800" dirty="0" smtClean="0"/>
              <a:t>консилиум</a:t>
            </a:r>
          </a:p>
          <a:p>
            <a:r>
              <a:rPr lang="ru-RU" sz="2800" dirty="0" smtClean="0"/>
              <a:t>ППК в образовательных учреждениях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sz="30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Психолого-педагогическую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помощь обучающимся с ЗПР оказывают: </a:t>
            </a:r>
          </a:p>
          <a:p>
            <a:pPr algn="just"/>
            <a:r>
              <a:rPr lang="ru-RU" sz="2800" dirty="0" smtClean="0"/>
              <a:t>8 педагогов-психологов образовательных организаций и 1 педагог-психолог МОУО</a:t>
            </a:r>
          </a:p>
          <a:p>
            <a:pPr algn="just"/>
            <a:r>
              <a:rPr lang="ru-RU" sz="2800" dirty="0" smtClean="0"/>
              <a:t>2 зональных педагога-психолога от ГБУ «Центр помощи детям»</a:t>
            </a:r>
          </a:p>
          <a:p>
            <a:pPr algn="just"/>
            <a:r>
              <a:rPr lang="ru-RU" sz="2800" dirty="0" smtClean="0"/>
              <a:t>8 учителей-логопедов </a:t>
            </a:r>
            <a:r>
              <a:rPr lang="ru-RU" sz="2800" dirty="0" smtClean="0"/>
              <a:t>образовательных организаций и </a:t>
            </a:r>
            <a:r>
              <a:rPr lang="ru-RU" sz="2800" dirty="0" smtClean="0"/>
              <a:t>1 учитель-логопед МОУО</a:t>
            </a:r>
          </a:p>
          <a:p>
            <a:r>
              <a:rPr lang="ru-RU" sz="2800" dirty="0" smtClean="0"/>
              <a:t>4 дефектолога</a:t>
            </a:r>
          </a:p>
          <a:p>
            <a:r>
              <a:rPr lang="ru-RU" sz="2800" dirty="0" smtClean="0"/>
              <a:t>3 социальных педагога</a:t>
            </a:r>
            <a:endParaRPr lang="ru-RU" sz="2800" dirty="0"/>
          </a:p>
        </p:txBody>
      </p:sp>
      <p:pic>
        <p:nvPicPr>
          <p:cNvPr id="4" name="Picture 4" descr="C:\Users\Татьяна\Desktop\МОИ ДОКУМЕНТЫ\инклюзивное образование\ФЗ № 120 Лекция 3.11.2020\значок пси золотой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9" y="332656"/>
            <a:ext cx="720080" cy="7200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989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ГИА детей с ЗПР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20" y="45543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 включение тренировочных заданий с сайта ФИПИ </a:t>
            </a:r>
            <a:r>
              <a:rPr lang="ru-RU" sz="2400" dirty="0"/>
              <a:t>в учебный процесс и контрольно-измерительные материалы;</a:t>
            </a:r>
            <a:endParaRPr lang="ru-RU" sz="2400" dirty="0" smtClean="0"/>
          </a:p>
          <a:p>
            <a:pPr algn="just"/>
            <a:r>
              <a:rPr lang="ru-RU" sz="2400" dirty="0" smtClean="0"/>
              <a:t>- </a:t>
            </a:r>
            <a:r>
              <a:rPr lang="ru-RU" sz="2400" dirty="0"/>
              <a:t>психологическая подготовка к ГИА;</a:t>
            </a:r>
            <a:endParaRPr lang="ru-RU" sz="2400" dirty="0" smtClean="0"/>
          </a:p>
          <a:p>
            <a:pPr algn="just"/>
            <a:r>
              <a:rPr lang="ru-RU" sz="2200" dirty="0" smtClean="0"/>
              <a:t>- </a:t>
            </a:r>
            <a:r>
              <a:rPr lang="ru-RU" sz="2200" dirty="0"/>
              <a:t>дополнительная общеобразовательная программа </a:t>
            </a:r>
            <a:r>
              <a:rPr lang="ru-RU" sz="2200" dirty="0" smtClean="0"/>
              <a:t>для детей «Все </a:t>
            </a:r>
            <a:r>
              <a:rPr lang="ru-RU" sz="2200" dirty="0"/>
              <a:t>в твоих руках»;</a:t>
            </a:r>
            <a:endParaRPr lang="ru-RU" sz="2200" dirty="0" smtClean="0"/>
          </a:p>
          <a:p>
            <a:pPr algn="just"/>
            <a:r>
              <a:rPr lang="ru-RU" sz="2200" dirty="0" smtClean="0"/>
              <a:t>- дополнительная общеобразовательная программа для родителей </a:t>
            </a:r>
            <a:r>
              <a:rPr lang="ru-RU" sz="2200" dirty="0"/>
              <a:t>«Сдаем экзамены вместе».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139" t="13457" r="8750" b="4916"/>
          <a:stretch/>
        </p:blipFill>
        <p:spPr>
          <a:xfrm>
            <a:off x="1403648" y="2899802"/>
            <a:ext cx="6336704" cy="39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55679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Дорогу осилит </a:t>
            </a:r>
          </a:p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идущий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0953" r="50115" b="8760"/>
          <a:stretch/>
        </p:blipFill>
        <p:spPr bwMode="auto">
          <a:xfrm>
            <a:off x="1526788" y="0"/>
            <a:ext cx="6048672" cy="68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9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9802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Работа с руководителями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 заместителями по учебно-воспитательной работе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20" y="836712"/>
            <a:ext cx="9142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 Составление учебного плана каждому ребенку с ОВЗ (август 2023 году);</a:t>
            </a:r>
          </a:p>
          <a:p>
            <a:pPr algn="just"/>
            <a:r>
              <a:rPr lang="ru-RU" sz="2400" dirty="0" smtClean="0"/>
              <a:t>- Консультирование очно и по телефону по возникающим вопросам (постоянно);</a:t>
            </a:r>
          </a:p>
          <a:p>
            <a:pPr algn="just"/>
            <a:r>
              <a:rPr lang="ru-RU" sz="2400" dirty="0" smtClean="0"/>
              <a:t>- Семинары и консультации ГБУ «Центр помощи детям», ЦПМПК, Департамент образования и науки Курганской области, ГБОУ «Введенская (специальная) коррекционная школа-интернат».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9702" r="4176" b="6561"/>
          <a:stretch/>
        </p:blipFill>
        <p:spPr bwMode="auto">
          <a:xfrm>
            <a:off x="0" y="3485106"/>
            <a:ext cx="7236296" cy="33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8663" r="12396" b="21400"/>
          <a:stretch/>
        </p:blipFill>
        <p:spPr bwMode="auto">
          <a:xfrm>
            <a:off x="4598550" y="4413358"/>
            <a:ext cx="4571330" cy="244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64638"/>
            <a:ext cx="4320480" cy="65287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0"/>
            <a:ext cx="3419872" cy="6858000"/>
          </a:xfrm>
          <a:prstGeom prst="rect">
            <a:avLst/>
          </a:prstGeom>
          <a:solidFill>
            <a:srgbClr val="2B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9772" y="428688"/>
            <a:ext cx="5704356" cy="52400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ФАОП ООО</a:t>
            </a:r>
          </a:p>
          <a:p>
            <a:pPr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обучающимися АООП ООО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оценки предметных результатов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учебных предметов «Русский язык», «Литература», «История», «Обществознание», «География», «Основы безопасной жизнедеятельности»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коррекционных курсов.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УУД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едеральная рабочая программа воспитания 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учебный план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учебный график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план воспитательной работы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58208" y="428688"/>
            <a:ext cx="3385792" cy="6429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u="sng" dirty="0" smtClean="0">
                <a:solidFill>
                  <a:schemeClr val="bg1"/>
                </a:solidFill>
                <a:latin typeface="Sitka Heading" panose="02000505000000020004" pitchFamily="2" charset="0"/>
              </a:rPr>
              <a:t>Из Примерной АООП ООО</a:t>
            </a: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Sitka Heading" panose="02000505000000020004" pitchFamily="2" charset="0"/>
              </a:rPr>
              <a:t>содержание программ по учебным предметам, кроме предметов «Русский язык», «Литература», «История», «Обществознание», «География», «Основы безопасной жизнедеятельности» </a:t>
            </a:r>
            <a:r>
              <a:rPr lang="en-US" sz="1400" dirty="0" smtClean="0">
                <a:solidFill>
                  <a:schemeClr val="bg1"/>
                </a:solidFill>
                <a:latin typeface="Sitka Heading" panose="02000505000000020004" pitchFamily="2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Sitka Heading" panose="02000505000000020004" pitchFamily="2" charset="0"/>
                <a:hlinkClick r:id="rId2"/>
              </a:rPr>
              <a:t>https://fgosreestr.ru</a:t>
            </a:r>
            <a:r>
              <a:rPr lang="en-US" sz="1400" dirty="0" smtClean="0">
                <a:solidFill>
                  <a:schemeClr val="bg1"/>
                </a:solidFill>
                <a:latin typeface="Sitka Heading" panose="02000505000000020004" pitchFamily="2" charset="0"/>
              </a:rPr>
              <a:t>)</a:t>
            </a:r>
            <a:r>
              <a:rPr lang="ru-RU" sz="1400" dirty="0" smtClean="0">
                <a:solidFill>
                  <a:schemeClr val="bg1"/>
                </a:solidFill>
                <a:latin typeface="Sitka Heading" panose="02000505000000020004" pitchFamily="2" charset="0"/>
              </a:rPr>
              <a:t> с учетом планируемых результатов из ФАОП ООО.</a:t>
            </a: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Sitka Heading" panose="02000505000000020004" pitchFamily="2" charset="0"/>
              </a:rPr>
              <a:t>система условий реализации адаптированной основной общеобразовательной программы основного общего образования обучающихся с ОВЗ</a:t>
            </a:r>
          </a:p>
          <a:p>
            <a:endParaRPr lang="ru-RU" sz="1400" dirty="0">
              <a:solidFill>
                <a:schemeClr val="bg1"/>
              </a:solidFill>
              <a:latin typeface="Sitka Heading" panose="02000505000000020004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3359"/>
            <a:ext cx="5704356" cy="43204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АООП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ООО для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обучающихся с ЗПР </a:t>
            </a:r>
          </a:p>
        </p:txBody>
      </p:sp>
    </p:spTree>
    <p:extLst>
      <p:ext uri="{BB962C8B-B14F-4D97-AF65-F5344CB8AC3E}">
        <p14:creationId xmlns:p14="http://schemas.microsoft.com/office/powerpoint/2010/main" val="6171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20" y="521067"/>
            <a:ext cx="91167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п. 186. Система оценки достижения планируемых результатов освоения ФАОП </a:t>
            </a:r>
            <a:r>
              <a:rPr lang="ru-RU" sz="2400" b="1" dirty="0" smtClean="0"/>
              <a:t>ООО</a:t>
            </a:r>
          </a:p>
          <a:p>
            <a:pPr algn="ctr"/>
            <a:endParaRPr lang="ru-RU" sz="2400" b="1" dirty="0" smtClean="0"/>
          </a:p>
          <a:p>
            <a:pPr algn="just"/>
            <a:r>
              <a:rPr lang="ru-RU" sz="2400" dirty="0"/>
              <a:t>186.1.1. При организации оценочных процедур для обучающихся в соответствии с ФАОП ООО для обучающихся с ЗПР создаются специальные условия, обусловленные особыми образовательными потребностями обучающихся с ЗПР и спецификой нарушения. Данные условия могут включать:</a:t>
            </a:r>
          </a:p>
          <a:p>
            <a:pPr algn="just"/>
            <a:r>
              <a:rPr lang="ru-RU" sz="2400" dirty="0" smtClean="0"/>
              <a:t>- особую </a:t>
            </a:r>
            <a:r>
              <a:rPr lang="ru-RU" sz="2400" dirty="0"/>
              <a:t>форму организации текущего контроля успеваемости и промежуточной аттестации (в малой группе, индивидуальную) с учетом особых образовательных потребностей и индивидуальных особенностей обучающихся с ЗПР;</a:t>
            </a:r>
          </a:p>
          <a:p>
            <a:pPr algn="just"/>
            <a:r>
              <a:rPr lang="ru-RU" sz="2400" dirty="0" smtClean="0"/>
              <a:t>- присутствие </a:t>
            </a:r>
            <a:r>
              <a:rPr lang="ru-RU" sz="2400" dirty="0"/>
              <a:t>мотивационного этапа, способствующего психологическому настрою на работу;</a:t>
            </a:r>
          </a:p>
          <a:p>
            <a:pPr algn="just"/>
            <a:r>
              <a:rPr lang="ru-RU" sz="2400" dirty="0" smtClean="0"/>
              <a:t>- организующую </a:t>
            </a:r>
            <a:r>
              <a:rPr lang="ru-RU" sz="2400" dirty="0"/>
              <a:t>помощь педагогического работника в рационализации распределения времени, отводимого на выполнение работы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02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20" y="521067"/>
            <a:ext cx="91167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 предоставление </a:t>
            </a:r>
            <a:r>
              <a:rPr lang="ru-RU" sz="2400" dirty="0"/>
              <a:t>возможности использования справочной информации, разного рода визуальной поддержки (опорные схемы, алгоритмы учебных действий, смысловые опоры в виде ключевых слов, плана, образца) при самостоятельном применении;</a:t>
            </a:r>
          </a:p>
          <a:p>
            <a:pPr algn="just"/>
            <a:r>
              <a:rPr lang="ru-RU" sz="2400" dirty="0" smtClean="0"/>
              <a:t>- гибкость </a:t>
            </a:r>
            <a:r>
              <a:rPr lang="ru-RU" sz="2400" dirty="0"/>
              <a:t>подхода к выбору формы и вида диагностического инструментария и контрольно-измерительных материалов с учетом особых образовательных потребностей и индивидуальных возможностей обучающегося с ЗПР;</a:t>
            </a:r>
          </a:p>
          <a:p>
            <a:pPr algn="just"/>
            <a:r>
              <a:rPr lang="ru-RU" sz="2400" dirty="0" smtClean="0"/>
              <a:t>- большую </a:t>
            </a:r>
            <a:r>
              <a:rPr lang="ru-RU" sz="2400" dirty="0"/>
              <a:t>вариативность оценочных процедур, методов оценки и состава инструментария оценивания, позволяющую определить образовательный результат каждого обучающегося с ЗПР;</a:t>
            </a:r>
          </a:p>
          <a:p>
            <a:pPr algn="just"/>
            <a:r>
              <a:rPr lang="ru-RU" sz="2400" dirty="0" smtClean="0"/>
              <a:t>- адаптацию </a:t>
            </a:r>
            <a:r>
              <a:rPr lang="ru-RU" sz="2400" dirty="0"/>
              <a:t>инструкции с учетом особых образовательных потребностей и индивидуальных трудностей обучающихся с ЗПР (в частности, упрощение формулировок по грамматическому и семантическому оформлению, особое построение инструкции, отражающей </a:t>
            </a:r>
            <a:r>
              <a:rPr lang="ru-RU" sz="2400" dirty="0" err="1"/>
              <a:t>этапность</a:t>
            </a:r>
            <a:r>
              <a:rPr lang="ru-RU" sz="2400" dirty="0"/>
              <a:t> выполнения задания</a:t>
            </a:r>
            <a:r>
              <a:rPr lang="ru-RU" sz="2400" dirty="0" smtClean="0"/>
              <a:t>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42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20" y="482"/>
            <a:ext cx="9144000" cy="4901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АООП ООО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для обучающихся с ЗПР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20" y="521067"/>
            <a:ext cx="91167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- отслеживание действий обучающегося с ЗПР для оценки понимания им инструкции и, при необходимости, ее уточнение; увеличение времени на выполнение заданий;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возможность </a:t>
            </a:r>
            <a:r>
              <a:rPr lang="ru-RU" sz="2400" dirty="0"/>
              <a:t>организации короткого перерыва при нарастании в поведении обучающегося проявлений утомления, истощения</a:t>
            </a:r>
            <a:r>
              <a:rPr lang="ru-RU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ru-RU" sz="2400" dirty="0"/>
          </a:p>
          <a:p>
            <a:pPr algn="just"/>
            <a:r>
              <a:rPr lang="ru-RU" sz="2400" dirty="0"/>
              <a:t>186.1.2. </a:t>
            </a:r>
            <a:r>
              <a:rPr lang="ru-RU" sz="2400" b="1" dirty="0"/>
              <a:t>Объем и содержание рекомендуемых специальных условий проведения диагностических мероприятий определяется психолого-педагогическим консилиумом образовательной организации</a:t>
            </a:r>
            <a:r>
              <a:rPr lang="ru-RU" sz="2400" dirty="0"/>
              <a:t> и вносится </a:t>
            </a:r>
            <a:r>
              <a:rPr lang="ru-RU" sz="2400" b="1" dirty="0"/>
              <a:t>в специальный раздел индивидуального образовательного маршрута</a:t>
            </a:r>
            <a:r>
              <a:rPr lang="ru-RU" sz="2400" dirty="0"/>
              <a:t>, доводится </a:t>
            </a:r>
            <a:r>
              <a:rPr lang="ru-RU" sz="2400" b="1" dirty="0"/>
              <a:t>до сведения педагогических работников, родителей </a:t>
            </a:r>
            <a:r>
              <a:rPr lang="ru-RU" sz="2400" dirty="0"/>
              <a:t>(законных представителей), администрации в соответствие с установленными правилами образовательной организации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4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3683</Words>
  <Application>Microsoft Office PowerPoint</Application>
  <PresentationFormat>Экран (4:3)</PresentationFormat>
  <Paragraphs>255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Sitka Heading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Психолого-педагогическое сопровождение обучающихся с ЗПР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Psiholog</dc:creator>
  <cp:lastModifiedBy>Пользователь</cp:lastModifiedBy>
  <cp:revision>66</cp:revision>
  <dcterms:created xsi:type="dcterms:W3CDTF">2023-11-30T10:08:38Z</dcterms:created>
  <dcterms:modified xsi:type="dcterms:W3CDTF">2023-12-01T03:21:42Z</dcterms:modified>
</cp:coreProperties>
</file>