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6" r:id="rId3"/>
    <p:sldId id="265" r:id="rId4"/>
    <p:sldId id="258" r:id="rId5"/>
    <p:sldId id="269" r:id="rId6"/>
    <p:sldId id="259" r:id="rId7"/>
    <p:sldId id="260" r:id="rId8"/>
    <p:sldId id="261" r:id="rId9"/>
    <p:sldId id="262" r:id="rId10"/>
    <p:sldId id="263" r:id="rId11"/>
    <p:sldId id="264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cpmpk45@yandex.ru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8727" y="2348880"/>
            <a:ext cx="7772400" cy="1470025"/>
          </a:xfrm>
        </p:spPr>
        <p:txBody>
          <a:bodyPr>
            <a:norm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Организация и проведение мониторинга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ПМПК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20072" y="5013176"/>
            <a:ext cx="3672408" cy="1273696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Табулова О.Т., 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учитель-дефектолог ЦПМПК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336" y="1051769"/>
            <a:ext cx="1075183" cy="1075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5" y="116633"/>
            <a:ext cx="8434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науки Курганской области </a:t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ГБУ «Центр помощи детям»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666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0061" y="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Приложение 4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2027792"/>
              </p:ext>
            </p:extLst>
          </p:nvPr>
        </p:nvGraphicFramePr>
        <p:xfrm>
          <a:off x="467544" y="1646773"/>
          <a:ext cx="8126614" cy="518057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52563"/>
                <a:gridCol w="82812"/>
                <a:gridCol w="916463"/>
                <a:gridCol w="352563"/>
                <a:gridCol w="352563"/>
                <a:gridCol w="352563"/>
                <a:gridCol w="352563"/>
                <a:gridCol w="283442"/>
                <a:gridCol w="352563"/>
                <a:gridCol w="352563"/>
                <a:gridCol w="352563"/>
                <a:gridCol w="352563"/>
                <a:gridCol w="352563"/>
                <a:gridCol w="352563"/>
                <a:gridCol w="352563"/>
                <a:gridCol w="283442"/>
                <a:gridCol w="283442"/>
                <a:gridCol w="283442"/>
                <a:gridCol w="352563"/>
                <a:gridCol w="352563"/>
                <a:gridCol w="352563"/>
                <a:gridCol w="352563"/>
                <a:gridCol w="352563"/>
              </a:tblGrid>
              <a:tr h="293438">
                <a:tc rowSpan="3"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Номер по порядку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 vert="vert270"/>
                </a:tc>
                <a:tc rowSpan="3" gridSpan="2"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Кол-во детей-инвалидов, проживающих на территории муниципального образования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 vert="vert270"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Организация обучения детей-инвалидов дошкольного возраста</a:t>
                      </a:r>
                      <a:endParaRPr lang="ru-RU" sz="10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(2 мес.-7 лет)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Организация обучения детей-инвалидов школьного возраста (7-18 лет)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34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Дети до 3-х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Дети от 3-х до 7 лет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Дети инвалиды прожив.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По общ.обр.пр.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Обучение по АОП на основе АООП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Дети инвалиды шк.возраста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829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Семейное воспитание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 vert="vert270" anchor="ctr"/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Посещают ДОО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 vert="vert270" anchor="ctr"/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Итого 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 vert="vert270" anchor="ctr"/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Обучение по </a:t>
                      </a:r>
                      <a:r>
                        <a:rPr lang="ru-RU" sz="9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дошк.обр.программе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 vert="vert270" anchor="ctr"/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Обучение по АОП </a:t>
                      </a:r>
                      <a:r>
                        <a:rPr lang="ru-RU" sz="9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дошк.обр</a:t>
                      </a:r>
                      <a:r>
                        <a:rPr lang="ru-RU" sz="9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-я для детей с ОВЗ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 vert="vert270" anchor="ctr"/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Семейное образование 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 vert="vert270" anchor="ctr"/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Не обучаются по </a:t>
                      </a:r>
                      <a:r>
                        <a:rPr lang="ru-RU" sz="9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мед.показаниям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 vert="vert270" anchor="ctr"/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 кровной семье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 vert="vert270" anchor="ctr"/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 замещающей семье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 vert="vert270" anchor="ctr"/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 учреждении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 vert="vert270" anchor="ctr"/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Обучение по </a:t>
                      </a:r>
                      <a:r>
                        <a:rPr lang="ru-RU" sz="9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общ.обр</a:t>
                      </a:r>
                      <a:r>
                        <a:rPr lang="ru-RU" sz="9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ru-RU" sz="9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пр</a:t>
                      </a:r>
                      <a:r>
                        <a:rPr lang="ru-RU" sz="9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в ОО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 vert="vert270" anchor="ctr"/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Обучение по </a:t>
                      </a:r>
                      <a:r>
                        <a:rPr lang="ru-RU" sz="9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общеобр.прогр</a:t>
                      </a:r>
                      <a:r>
                        <a:rPr lang="ru-RU" sz="9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 на дому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 vert="vert270" anchor="ctr"/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Обучение по АОП в ОО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 vert="vert270" anchor="ctr"/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Обучение по АОП на дому 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 vert="vert270" anchor="ctr"/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Не обучаются по </a:t>
                      </a:r>
                      <a:r>
                        <a:rPr lang="ru-RU" sz="9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мед.показаниям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 vert="vert270" anchor="ctr"/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Обучение по СИПР в ОО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 vert="vert270" anchor="ctr"/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Обучение по СИПР на дому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 vert="vert270" anchor="ctr"/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 кровной семье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 vert="vert270" anchor="ctr"/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 замещающей семье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 vert="vert270" anchor="ctr"/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 учреждении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 vert="vert270" anchor="ctr"/>
                </a:tc>
              </a:tr>
              <a:tr h="1477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Всего из них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</a:tr>
              <a:tr h="1493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1)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глухих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</a:tr>
              <a:tr h="1467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2)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слабослышащих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</a:tr>
              <a:tr h="1467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3)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слепые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</a:tr>
              <a:tr h="1488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4)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слабовидящие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</a:tr>
              <a:tr h="1467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5)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с ТНР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</a:tr>
              <a:tr h="1467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6)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НОДА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</a:tr>
              <a:tr h="1467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7)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с ЗПР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</a:tr>
              <a:tr h="1467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8)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с РАС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</a:tr>
              <a:tr h="1467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9)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с У</a:t>
                      </a:r>
                      <a:r>
                        <a:rPr lang="en-US" sz="900">
                          <a:effectLst/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О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</a:tr>
              <a:tr h="2429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10)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с ТМНР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</a:tr>
              <a:tr h="2934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11)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Имеющие невр. и тяж.сом.заб-я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</a:tr>
              <a:tr h="146719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Итого: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412" marR="57412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1140629"/>
            <a:ext cx="866865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Сводная форма мониторинга организации образовательного процесса детей-инвалидов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375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Мониторинг высылается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Формат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PDF –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скан документа с подписью и печатью руководителя</a:t>
            </a:r>
          </a:p>
          <a:p>
            <a:pPr marL="0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Формат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Exsel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На электронную почту</a:t>
            </a:r>
            <a:r>
              <a:rPr lang="ru-RU" dirty="0">
                <a:latin typeface="Arial" pitchFamily="34" charset="0"/>
                <a:cs typeface="Arial" pitchFamily="34" charset="0"/>
              </a:rPr>
              <a:t>: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  <a:hlinkClick r:id="rId2"/>
              </a:rPr>
              <a:t>cpmpk45@yandex.ru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520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75756" y="4931876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Адрес нашего сайта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5301208"/>
            <a:ext cx="7416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www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centr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45.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ru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932" y="404664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19672" y="2636912"/>
            <a:ext cx="648072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22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Нормативно-правовые документы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Arial" pitchFamily="34" charset="0"/>
                <a:cs typeface="Arial" pitchFamily="34" charset="0"/>
              </a:rPr>
              <a:t>Федеральный закон от 29 декабря 2012 г. № 273-ФЗ «Об образовании в Российской Федерации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Arial" pitchFamily="34" charset="0"/>
                <a:cs typeface="Arial" pitchFamily="34" charset="0"/>
              </a:rPr>
              <a:t>Федеральный закон от 24 июня 1998 г. № 124-ФЗ «Об основных гарантиях прав ребенка в Российской Федерации»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Arial" pitchFamily="34" charset="0"/>
                <a:cs typeface="Arial" pitchFamily="34" charset="0"/>
              </a:rPr>
              <a:t>Федеральный закон от 24 ноября 1995 г. № 181-ФЗ «О социальной защите инвалидов в Российской Федерации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Приказ Министерства образования и науки </a:t>
            </a:r>
            <a:r>
              <a:rPr lang="ru-RU" dirty="0">
                <a:latin typeface="Arial" pitchFamily="34" charset="0"/>
                <a:cs typeface="Arial" pitchFamily="34" charset="0"/>
              </a:rPr>
              <a:t>России от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20 сентября 2013 г. № </a:t>
            </a:r>
            <a:r>
              <a:rPr lang="ru-RU" dirty="0">
                <a:latin typeface="Arial" pitchFamily="34" charset="0"/>
                <a:cs typeface="Arial" pitchFamily="34" charset="0"/>
              </a:rPr>
              <a:t>1082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«Об </a:t>
            </a:r>
            <a:r>
              <a:rPr lang="ru-RU" dirty="0">
                <a:latin typeface="Arial" pitchFamily="34" charset="0"/>
                <a:cs typeface="Arial" pitchFamily="34" charset="0"/>
              </a:rPr>
              <a:t>утверждении Положения о психолого-медико-педагогической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комиссии»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Arial" pitchFamily="34" charset="0"/>
                <a:cs typeface="Arial" pitchFamily="34" charset="0"/>
              </a:rPr>
              <a:t>Письмо Департамента образования и науки Курганской области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       от </a:t>
            </a:r>
            <a:r>
              <a:rPr lang="ru-RU" dirty="0">
                <a:latin typeface="Arial" pitchFamily="34" charset="0"/>
                <a:cs typeface="Arial" pitchFamily="34" charset="0"/>
              </a:rPr>
              <a:t>3 октября 2022 г. №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ИСХ.08-06241/22 </a:t>
            </a:r>
            <a:r>
              <a:rPr lang="ru-RU" dirty="0">
                <a:latin typeface="Arial" pitchFamily="34" charset="0"/>
                <a:cs typeface="Arial" pitchFamily="34" charset="0"/>
              </a:rPr>
              <a:t>«О проведении мониторинга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Письмо Департамента образования и науки Курганской области        от 3 октября 2022 г. № ИСХ.08-06242/22 «О проведении мониторинга»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Arial" pitchFamily="34" charset="0"/>
                <a:cs typeface="Arial" pitchFamily="34" charset="0"/>
              </a:rPr>
              <a:t>Письмо Департамента образования и науки Курганской области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       от </a:t>
            </a:r>
            <a:r>
              <a:rPr lang="ru-RU" dirty="0">
                <a:latin typeface="Arial" pitchFamily="34" charset="0"/>
                <a:cs typeface="Arial" pitchFamily="34" charset="0"/>
              </a:rPr>
              <a:t>3 октября 2022 г. №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ИСХ.08-06243/22 </a:t>
            </a:r>
            <a:r>
              <a:rPr lang="ru-RU" dirty="0">
                <a:latin typeface="Arial" pitchFamily="34" charset="0"/>
                <a:cs typeface="Arial" pitchFamily="34" charset="0"/>
              </a:rPr>
              <a:t>«О проведении мониторинга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372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Правовое основание ПМПК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На основании п.12</a:t>
            </a:r>
            <a:r>
              <a:rPr lang="ru-RU" dirty="0">
                <a:latin typeface="Arial" pitchFamily="34" charset="0"/>
                <a:cs typeface="Arial" pitchFamily="34" charset="0"/>
              </a:rPr>
              <a:t>. ч.2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приказа Министерства образования и науки </a:t>
            </a:r>
            <a:r>
              <a:rPr lang="ru-RU" dirty="0">
                <a:latin typeface="Arial" pitchFamily="34" charset="0"/>
                <a:cs typeface="Arial" pitchFamily="34" charset="0"/>
              </a:rPr>
              <a:t>России от 20 сентября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2013 г.     № </a:t>
            </a:r>
            <a:r>
              <a:rPr lang="ru-RU" dirty="0">
                <a:latin typeface="Arial" pitchFamily="34" charset="0"/>
                <a:cs typeface="Arial" pitchFamily="34" charset="0"/>
              </a:rPr>
              <a:t>1082 «Об утверждении Положения о психолого-медико-педагогической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комиссии» комиссия </a:t>
            </a:r>
            <a:r>
              <a:rPr lang="ru-RU" dirty="0">
                <a:latin typeface="Arial" pitchFamily="34" charset="0"/>
                <a:cs typeface="Arial" pitchFamily="34" charset="0"/>
              </a:rPr>
              <a:t>имеет право:</a:t>
            </a:r>
          </a:p>
          <a:p>
            <a:pPr marL="0" indent="0" algn="just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- запрашивать у органов исполнительной власти, правоохранительных органов, организаций и граждан сведения, необходимые для осуществления своей деятельности</a:t>
            </a:r>
          </a:p>
          <a:p>
            <a:pPr marL="0" indent="0" algn="just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- осуществлять мониторинг учета рекомендаций комиссии по созданию необходимых условий для обучения и воспитания детей в образовательных организациях, а также в семье (с согласия родителей (законных представителей) детей)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5960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Цель проведения мониторинга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536575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Изучение эффективности выполнения рекомендаций психолого-медико-педагогической комиссии по созданию в образовательных организациях специальных условий для обучения и воспитания детей с ограниченными возможностями здоровья и инвалидностью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259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Данные по результатам мониторинга анализируются по следующим направлениям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88840"/>
            <a:ext cx="8661648" cy="4525963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–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организация системного учета детей с ОВЗ и (или) инвалидностью на уровне муниципальных образований Курганской области</a:t>
            </a:r>
          </a:p>
          <a:p>
            <a:pPr algn="just">
              <a:buFont typeface="Arial" pitchFamily="34" charset="0"/>
              <a:buChar char="–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организация на муниципальном и региональном уровне совместной деятельности специалистов социального, медицинского и педагогического профиля по выполнению рекомендаций ПМПК по включению обучающихся с ОВЗ и (или) инвалидностью в образовательный процесс</a:t>
            </a:r>
          </a:p>
          <a:p>
            <a:pPr algn="just">
              <a:buFont typeface="Arial" pitchFamily="34" charset="0"/>
              <a:buChar char="–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организация психолого-педагогического сопровождения образовательного процесса обучающихся с ОВЗ и (или) инвалидностью на муниципальном и региональном уровнях</a:t>
            </a:r>
          </a:p>
          <a:p>
            <a:pPr algn="just">
              <a:buFont typeface="Arial" pitchFamily="34" charset="0"/>
              <a:buChar char="–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организация специализированной педагогической помощи через различные организационные формы (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логопункт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образовательной организации, специальные группы, классы) обучающихся с нарушениями речи на муниципальном и региональном уровне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731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Сроки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525963"/>
          </a:xfrm>
        </p:spPr>
        <p:txBody>
          <a:bodyPr>
            <a:noAutofit/>
          </a:bodyPr>
          <a:lstStyle/>
          <a:p>
            <a:pPr marL="0" indent="354013" algn="just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 мониторинг вносятся данные о количестве обучающихся прошедших комплексное обследование ПМПК за период с 1 января 2022 г. по 1 ноября 2022 г.</a:t>
            </a:r>
          </a:p>
          <a:p>
            <a:pPr marL="0" indent="354013" algn="just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Количество обучающихся с ОВЗ и инвалидностью по состоянию на 1 ноября 2022 г.</a:t>
            </a:r>
          </a:p>
          <a:p>
            <a:pPr marL="0" indent="354013" algn="just"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0" indent="354013" algn="just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Информацию необходимо предоставить до 20 ноября 2022 г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5080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0004" y="-2242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Приложение 1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0929675"/>
              </p:ext>
            </p:extLst>
          </p:nvPr>
        </p:nvGraphicFramePr>
        <p:xfrm>
          <a:off x="971600" y="1844824"/>
          <a:ext cx="7705815" cy="455376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35077"/>
                <a:gridCol w="284036"/>
                <a:gridCol w="1138977"/>
                <a:gridCol w="201329"/>
                <a:gridCol w="200857"/>
                <a:gridCol w="211254"/>
                <a:gridCol w="211254"/>
                <a:gridCol w="201329"/>
                <a:gridCol w="236775"/>
                <a:gridCol w="236775"/>
                <a:gridCol w="201329"/>
                <a:gridCol w="201329"/>
                <a:gridCol w="200857"/>
                <a:gridCol w="318536"/>
                <a:gridCol w="201329"/>
                <a:gridCol w="200857"/>
                <a:gridCol w="200857"/>
                <a:gridCol w="269384"/>
                <a:gridCol w="269384"/>
                <a:gridCol w="200857"/>
                <a:gridCol w="269384"/>
                <a:gridCol w="269384"/>
                <a:gridCol w="335077"/>
                <a:gridCol w="335077"/>
                <a:gridCol w="275529"/>
                <a:gridCol w="232994"/>
                <a:gridCol w="232994"/>
                <a:gridCol w="232994"/>
              </a:tblGrid>
              <a:tr h="362116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№ п</a:t>
                      </a:r>
                      <a:r>
                        <a:rPr lang="en-US" sz="800" dirty="0">
                          <a:effectLst/>
                        </a:rPr>
                        <a:t>/</a:t>
                      </a:r>
                      <a:r>
                        <a:rPr lang="ru-RU" sz="800" dirty="0">
                          <a:effectLst/>
                        </a:rPr>
                        <a:t>п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 vert="vert27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Количество детей с ОВЗ прошедших комплексное обследование в </a:t>
                      </a:r>
                      <a:r>
                        <a:rPr lang="ru-RU" sz="800" dirty="0" smtClean="0">
                          <a:effectLst/>
                        </a:rPr>
                        <a:t>2022 </a:t>
                      </a:r>
                      <a:r>
                        <a:rPr lang="ru-RU" sz="800" dirty="0">
                          <a:effectLst/>
                        </a:rPr>
                        <a:t>году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 vert="vert27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Инклюзивная образовательная организация с указанным количеством детей с ОВЗ  (ДОО,НОШ,ООШ,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СОШ) на 01.11.2022 г.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 rowSpan="2"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Дети с ОВЗ (общее количество) на 1 ноября 2022 г.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детей с ОВЗ, обучающихся на дому на 1 ноября 2022 г.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 vert="vert270"/>
                </a:tc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Наличие АОП на основе АООП (1-9) общее количество программ на инклюзивную образовательную организацию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 vert="vert270"/>
                </a:tc>
                <a:tc rowSpan="2"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Наличие специальных учебников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Предоставление услуг ассистента (помощника) количество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 vert="vert270"/>
                </a:tc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Наличие </a:t>
                      </a:r>
                      <a:r>
                        <a:rPr lang="ru-RU" sz="800" dirty="0" err="1">
                          <a:effectLst/>
                        </a:rPr>
                        <a:t>тьютеров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 vert="vert270"/>
                </a:tc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Обеспечение доступа в здание, учебные кабинеты (количество ОО)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 vert="vert270"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Организация психолого-педагогического сопровождения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Наличие ПМП-консилиумов, кол-во специалистов консилиума в ОО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 vert="vert270"/>
                </a:tc>
              </a:tr>
              <a:tr h="1709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Наличие педагога – психолога (кол-во коррекционных занятий)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 vert="vert270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Наличие учителя-логопеда (кол-во коррекционных занятий)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 vert="vert270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Наличие учителя- дефектолога (кол-во коррекционных занятий)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 vert="vert270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Наличие социального педагога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 vert="vert270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Наличие тифлопедагога (кол-во коррекционных занятий)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 vert="vert270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Наличие сурдопедагога (кол-во коррекционных занятий)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 vert="vert270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Общее кол-во коррекционных занятий в инклюзивной ОО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 vert="vert27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25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Глухие дети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Слабослышащие дети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Слабовидящие дети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Слепые дети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Дети с тяжелые нарушения речи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Дети с нарушения опорно-двигательного аппарата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Дети с задержкой психического развития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Дети с расстройством аутистического спектра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Дети с умственной отсталостью (интеллектуальными нарушениями)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 vert="vert27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Для детей с нарушением слуха (глухие, слабо слышащие)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Для детей с интеллектуальными нарушениями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Для детей с нарушением зрения (слабовидящие, слепые)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 vert="vert27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68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3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4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5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6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7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8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9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10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11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12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13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14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15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16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17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18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19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20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21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22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23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24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25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26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27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28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</a:tr>
              <a:tr h="11684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</a:tr>
              <a:tr h="11684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</a:tr>
              <a:tr h="11684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Итого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 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145" marR="52145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36439" y="1165975"/>
            <a:ext cx="74967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Мониторинг учета рекомендаций ПМПК по созданию необходимых условий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для обучения и воспитания детей в образовательных организациях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978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233" y="44624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Приложение 2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18738"/>
              </p:ext>
            </p:extLst>
          </p:nvPr>
        </p:nvGraphicFramePr>
        <p:xfrm>
          <a:off x="465232" y="3212976"/>
          <a:ext cx="8499256" cy="173839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34360"/>
                <a:gridCol w="720080"/>
                <a:gridCol w="277671"/>
                <a:gridCol w="389796"/>
                <a:gridCol w="376182"/>
                <a:gridCol w="376182"/>
                <a:gridCol w="376182"/>
                <a:gridCol w="376182"/>
                <a:gridCol w="375677"/>
                <a:gridCol w="375677"/>
                <a:gridCol w="447283"/>
                <a:gridCol w="447283"/>
                <a:gridCol w="343405"/>
                <a:gridCol w="343405"/>
                <a:gridCol w="342900"/>
                <a:gridCol w="342900"/>
                <a:gridCol w="300542"/>
                <a:gridCol w="300542"/>
                <a:gridCol w="317182"/>
                <a:gridCol w="319704"/>
                <a:gridCol w="323233"/>
                <a:gridCol w="592888"/>
              </a:tblGrid>
              <a:tr h="43806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ОО</a:t>
                      </a:r>
                      <a:endParaRPr lang="ru-RU" sz="105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(перечень ОО)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1 класс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 класс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 класс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4 класс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5 класс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 класс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7 класс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8 класс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9 класс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Общее количество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745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классов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учащихся 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классов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учащихся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классов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учащихся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классов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учащихся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классов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учащихся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классов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учащихся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классов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учащихся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классов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учащихся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классов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учащихся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классов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учащихся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 vert="vert270"/>
                </a:tc>
              </a:tr>
              <a:tr h="1460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</a:tr>
              <a:tr h="1460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</a:tr>
              <a:tr h="1460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итого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7139" marR="57139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95536" y="1880959"/>
            <a:ext cx="8499256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1. Специальные (коррекционные) классы для обучающихся с задержкой психического развития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2. Специальные (коррекционные) классы для обучающихся с умственной отсталостью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2. Специальные (коррекционные) классы для обучающихся с ОВЗ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63688" y="1332844"/>
            <a:ext cx="61769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Сводная форма мониторинга организации обучения детей с ОВЗ в условиях в специальных (коррекционных) классов</a:t>
            </a:r>
            <a:endParaRPr lang="ru-RU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297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3962" y="77389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Приложение 3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0264942"/>
              </p:ext>
            </p:extLst>
          </p:nvPr>
        </p:nvGraphicFramePr>
        <p:xfrm>
          <a:off x="1055602" y="2124031"/>
          <a:ext cx="7392838" cy="18669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77595"/>
                <a:gridCol w="1273175"/>
                <a:gridCol w="1077595"/>
                <a:gridCol w="1372185"/>
                <a:gridCol w="1152128"/>
                <a:gridCol w="1440160"/>
              </a:tblGrid>
              <a:tr h="39814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Ф.И.О</a:t>
                      </a:r>
                      <a:endParaRPr lang="ru-RU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 образовательной организации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детей, которым оказывается логопедическая помощь  </a:t>
                      </a:r>
                      <a:endParaRPr lang="ru-RU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Стаж (по профессии)</a:t>
                      </a:r>
                      <a:endParaRPr lang="ru-RU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Квалификационная категория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9429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 рекомендации ПМПК</a:t>
                      </a:r>
                      <a:endParaRPr lang="ru-RU" sz="11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 </a:t>
                      </a:r>
                      <a:endParaRPr lang="ru-RU" sz="11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ст. 79</a:t>
                      </a:r>
                      <a:endParaRPr lang="ru-RU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Не имеющие рекомендации ПМПК (выявленные учителем логопедом ОО) </a:t>
                      </a:r>
                      <a:r>
                        <a:rPr lang="ru-RU" sz="1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ст</a:t>
                      </a:r>
                      <a:r>
                        <a:rPr lang="ru-RU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42</a:t>
                      </a:r>
                      <a:endParaRPr lang="ru-RU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5" y="1189612"/>
            <a:ext cx="85689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Сводная форма мониторинга по созданию специальных условий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для обучения детей с нарушением речи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1530" y="1862421"/>
            <a:ext cx="728625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100" dirty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Информация об учителях-логопедах, работающих в образовательных организациях</a:t>
            </a:r>
            <a:endParaRPr lang="ru-RU" sz="7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822811"/>
              </p:ext>
            </p:extLst>
          </p:nvPr>
        </p:nvGraphicFramePr>
        <p:xfrm>
          <a:off x="1073324" y="4581128"/>
          <a:ext cx="7464846" cy="17526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23265"/>
                <a:gridCol w="1230630"/>
                <a:gridCol w="1170305"/>
                <a:gridCol w="2108398"/>
                <a:gridCol w="936104"/>
                <a:gridCol w="1296144"/>
              </a:tblGrid>
              <a:tr h="69342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Ф.И.О</a:t>
                      </a:r>
                      <a:endParaRPr lang="ru-RU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Образовательная организация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Форма оказания логопедической помощи, количество детей, которым оказывается логопедическая помощь</a:t>
                      </a:r>
                      <a:endParaRPr lang="ru-RU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Стаж (по профессии)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Квалификационная категория 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334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ru-RU" sz="10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логопункт</a:t>
                      </a:r>
                      <a:endParaRPr lang="ru-RU" sz="11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Группа компенсирующей направленности для детей с тяжёлыми нарушениями речи 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ru-RU" sz="10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27938" y="4189704"/>
            <a:ext cx="810450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43125" algn="l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Информация об учителях-логопедах, работающих в дошкольных образовательных организациях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0768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1125</Words>
  <Application>Microsoft Office PowerPoint</Application>
  <PresentationFormat>Экран (4:3)</PresentationFormat>
  <Paragraphs>668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Организация и проведение мониторинга ПМПК</vt:lpstr>
      <vt:lpstr>Нормативно-правовые документы</vt:lpstr>
      <vt:lpstr>Правовое основание ПМПК</vt:lpstr>
      <vt:lpstr>Цель проведения мониторинга</vt:lpstr>
      <vt:lpstr>Данные по результатам мониторинга анализируются по следующим направлениям</vt:lpstr>
      <vt:lpstr>Сроки</vt:lpstr>
      <vt:lpstr>Приложение 1 </vt:lpstr>
      <vt:lpstr>Приложение 2</vt:lpstr>
      <vt:lpstr>Приложение 3</vt:lpstr>
      <vt:lpstr>Приложение 4</vt:lpstr>
      <vt:lpstr>Мониторинг высылается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user2</dc:creator>
  <cp:lastModifiedBy>user2</cp:lastModifiedBy>
  <cp:revision>10</cp:revision>
  <dcterms:created xsi:type="dcterms:W3CDTF">2022-10-06T09:17:00Z</dcterms:created>
  <dcterms:modified xsi:type="dcterms:W3CDTF">2022-10-12T10:34:53Z</dcterms:modified>
</cp:coreProperties>
</file>