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4E5D286-C5B4-2F13-F4D7-33C65427F227}">
  <a:tblStyle styleId="{44D31FA6-3781-87B8-2315-6D699D372763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4E5D286-C5B4-2F13-F4D7-33C65427F227}" styleName="Medium Style 4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1"/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вал 3" hidden="0"/>
          <p:cNvSpPr/>
          <p:nvPr isPhoto="0" userDrawn="0"/>
        </p:nvSpPr>
        <p:spPr bwMode="auto"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4" hidden="0"/>
          <p:cNvSpPr/>
          <p:nvPr isPhoto="0" userDrawn="0"/>
        </p:nvSpPr>
        <p:spPr bwMode="auto"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432560" y="1850064"/>
            <a:ext cx="7406640" cy="1752599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0906088-1ABC-4F26-8364-71F1186165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B968F08-BBCF-4BAD-AAD4-4563FD77CDA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858000" y="274639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1143000" y="274640"/>
            <a:ext cx="55626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329BEAD-5532-4819-B7CD-A6418F3FBBB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A15EA24-8DD9-4687-BFC7-376425ABFD7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0"/>
          <p:cNvSpPr/>
          <p:nvPr isPhoto="0" userDrawn="0"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 hidden="0"/>
          <p:cNvSpPr/>
          <p:nvPr isPhoto="0" userDrawn="0"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rotWithShape="0" algn="tl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5" hidden="0"/>
          <p:cNvSpPr/>
          <p:nvPr isPhoto="0" userDrawn="0"/>
        </p:nvSpPr>
        <p:spPr bwMode="auto"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6" hidden="0"/>
          <p:cNvSpPr/>
          <p:nvPr isPhoto="0" userDrawn="0"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7F85DE0-4B41-4C96-BB85-47F302CE79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435608" y="274320"/>
            <a:ext cx="749808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A6257BD-0563-46A0-8CE7-0884080306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328278"/>
            <a:ext cx="402336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3" hasCustomPrompt="0"/>
          </p:nvPr>
        </p:nvSpPr>
        <p:spPr bwMode="auto">
          <a:xfrm>
            <a:off x="4663440" y="328278"/>
            <a:ext cx="402336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Объект 4" hidden="0"/>
          <p:cNvSpPr>
            <a:spLocks noGrp="1"/>
          </p:cNvSpPr>
          <p:nvPr isPhoto="0" userDrawn="0">
            <p:ph sz="quarter" idx="2" hasCustomPrompt="0"/>
          </p:nvPr>
        </p:nvSpPr>
        <p:spPr bwMode="auto">
          <a:xfrm>
            <a:off x="457200" y="969335"/>
            <a:ext cx="402336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63440" y="969335"/>
            <a:ext cx="402336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2812042-71AB-45B6-99CD-CCA117CDFC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435608" y="274320"/>
            <a:ext cx="749808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465D030-4254-4A7E-B6E2-AA891722263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 hidden="0"/>
          <p:cNvSpPr/>
          <p:nvPr isPhoto="0" userDrawn="0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rotWithShape="0" algn="tl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8F3AC5C-E042-4EF2-9E45-0373598677A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16778"/>
            <a:ext cx="381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2" hasCustomPrompt="0"/>
          </p:nvPr>
        </p:nvSpPr>
        <p:spPr bwMode="auto"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2133600"/>
            <a:ext cx="8153399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7A18C24-B918-4CAD-A8D2-7C9632D251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 hidden="0"/>
          <p:cNvSpPr/>
          <p:nvPr isPhoto="0" userDrawn="0"/>
        </p:nvSpPr>
        <p:spPr bwMode="auto"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rotWithShape="0" algn="tl">
              <a:srgbClr val="000000">
                <a:alpha val="35000"/>
              </a:srgbClr>
            </a:outerShdw>
          </a:effectLst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 hidden="0"/>
          <p:cNvSpPr/>
          <p:nvPr isPhoto="0" userDrawn="0"/>
        </p:nvSpPr>
        <p:spPr bwMode="auto">
          <a:xfrm rot="19468671">
            <a:off x="396875" y="954087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/>
            </a:solidFill>
            <a:prstDash val="solid"/>
          </a:ln>
          <a:effectLst>
            <a:outerShdw blurRad="25400" dist="25400" dir="3300000" sx="96000" sy="96000" rotWithShape="0" algn="tl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 hidden="0"/>
          <p:cNvSpPr/>
          <p:nvPr isPhoto="0" userDrawn="0"/>
        </p:nvSpPr>
        <p:spPr bwMode="auto">
          <a:xfrm rot="2103353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/>
            </a:solidFill>
            <a:prstDash val="solid"/>
          </a:ln>
          <a:effectLst>
            <a:outerShdw blurRad="25400" dist="25400" dir="3300000" sx="96000" sy="96000" rotWithShape="0" algn="tl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D6CA73-0FAE-4806-A406-F42C077A2D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ирог 6" hidden="0"/>
          <p:cNvSpPr/>
          <p:nvPr isPhoto="0" userDrawn="0"/>
        </p:nvSpPr>
        <p:spPr bwMode="auto"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 hidden="0"/>
          <p:cNvSpPr/>
          <p:nvPr isPhoto="0" userDrawn="0"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</a:schemeClr>
            </a:solidFill>
            <a:prstDash val="solid"/>
          </a:ln>
          <a:effectLst>
            <a:outerShdw blurRad="25400" dist="25400" dir="5400000" rotWithShape="0" algn="tl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 hidden="0"/>
          <p:cNvSpPr/>
          <p:nvPr isPhoto="0" userDrawn="0"/>
        </p:nvSpPr>
        <p:spPr bwMode="auto"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/>
          </a:gradFill>
          <a:ln w="7350" cap="rnd" cmpd="sng" algn="ctr">
            <a:solidFill>
              <a:schemeClr val="bg2">
                <a:shade val="60000"/>
                <a:satMod val="220000"/>
              </a:schemeClr>
            </a:solidFill>
            <a:prstDash val="solid"/>
          </a:ln>
          <a:effectLst>
            <a:outerShdw blurRad="12700" dist="15000" dir="4500000" rotWithShape="0" algn="tl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 hidden="0"/>
          <p:cNvSpPr/>
          <p:nvPr isPhoto="0" userDrawn="0"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C54A1E95-701F-4C19-A705-68C7AA889BF0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 hidden="0"/>
          <p:cNvSpPr/>
          <p:nvPr isPhoto="0" userDrawn="0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rotWithShape="0" algn="tl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spcAft>
          <a:spcPts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4300">
          <a:solidFill>
            <a:srgbClr val="572314"/>
          </a:solidFill>
          <a:latin typeface="Corbel"/>
        </a:defRPr>
      </a:lvl2pPr>
      <a:lvl3pPr algn="l">
        <a:spcBef>
          <a:spcPts val="0"/>
        </a:spcBef>
        <a:spcAft>
          <a:spcPts val="0"/>
        </a:spcAft>
        <a:defRPr sz="4300">
          <a:solidFill>
            <a:srgbClr val="572314"/>
          </a:solidFill>
          <a:latin typeface="Corbel"/>
        </a:defRPr>
      </a:lvl3pPr>
      <a:lvl4pPr algn="l">
        <a:spcBef>
          <a:spcPts val="0"/>
        </a:spcBef>
        <a:spcAft>
          <a:spcPts val="0"/>
        </a:spcAft>
        <a:defRPr sz="4300">
          <a:solidFill>
            <a:srgbClr val="572314"/>
          </a:solidFill>
          <a:latin typeface="Corbel"/>
        </a:defRPr>
      </a:lvl4pPr>
      <a:lvl5pPr algn="l">
        <a:spcBef>
          <a:spcPts val="0"/>
        </a:spcBef>
        <a:spcAft>
          <a:spcPts val="0"/>
        </a:spcAft>
        <a:defRPr sz="4300">
          <a:solidFill>
            <a:srgbClr val="572314"/>
          </a:solidFill>
          <a:latin typeface="Corbel"/>
        </a:defRPr>
      </a:lvl5pPr>
      <a:lvl6pPr marL="457200" algn="l">
        <a:spcBef>
          <a:spcPts val="0"/>
        </a:spcBef>
        <a:spcAft>
          <a:spcPts val="0"/>
        </a:spcAft>
        <a:defRPr sz="4300">
          <a:solidFill>
            <a:srgbClr val="572314"/>
          </a:solidFill>
          <a:latin typeface="Corbel"/>
        </a:defRPr>
      </a:lvl6pPr>
      <a:lvl7pPr marL="914400" algn="l">
        <a:spcBef>
          <a:spcPts val="0"/>
        </a:spcBef>
        <a:spcAft>
          <a:spcPts val="0"/>
        </a:spcAft>
        <a:defRPr sz="4300">
          <a:solidFill>
            <a:srgbClr val="572314"/>
          </a:solidFill>
          <a:latin typeface="Corbel"/>
        </a:defRPr>
      </a:lvl7pPr>
      <a:lvl8pPr marL="1371600" algn="l">
        <a:spcBef>
          <a:spcPts val="0"/>
        </a:spcBef>
        <a:spcAft>
          <a:spcPts val="0"/>
        </a:spcAft>
        <a:defRPr sz="4300">
          <a:solidFill>
            <a:srgbClr val="572314"/>
          </a:solidFill>
          <a:latin typeface="Corbel"/>
        </a:defRPr>
      </a:lvl8pPr>
      <a:lvl9pPr marL="1828800" algn="l">
        <a:spcBef>
          <a:spcPts val="0"/>
        </a:spcBef>
        <a:spcAft>
          <a:spcPts val="0"/>
        </a:spcAft>
        <a:defRPr sz="4300">
          <a:solidFill>
            <a:srgbClr val="572314"/>
          </a:solidFill>
          <a:latin typeface="Corbel"/>
        </a:defRPr>
      </a:lvl9pPr>
    </p:titleStyle>
    <p:bodyStyle>
      <a:lvl1pPr marL="365125" indent="-282575" algn="l"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 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>
        <a:spcBef>
          <a:spcPts val="550"/>
        </a:spcBef>
        <a:spcAft>
          <a:spcPts val="0"/>
        </a:spcAft>
        <a:buClr>
          <a:schemeClr val="accent1"/>
        </a:buClr>
        <a:buFont typeface="Verdana"/>
        <a:buChar char="◦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>
        <a:spcBef>
          <a:spcPts val="0"/>
        </a:spcBef>
        <a:spcAft>
          <a:spcPts val="0"/>
        </a:spcAft>
        <a:buClr>
          <a:schemeClr val="accent2"/>
        </a:buClr>
        <a:buFont typeface="Wingdings 2"/>
        <a:buChar char="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>
        <a:spcBef>
          <a:spcPts val="0"/>
        </a:spcBef>
        <a:spcAft>
          <a:spcPts val="0"/>
        </a:spcAft>
        <a:buClr>
          <a:srgbClr val="C32D2E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>
        <a:spcBef>
          <a:spcPts val="0"/>
        </a:spcBef>
        <a:spcAft>
          <a:spcPts val="0"/>
        </a:spcAft>
        <a:buClr>
          <a:srgbClr val="84AA33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508759" indent="-182880" algn="l">
        <a:lnSpc>
          <a:spcPct val="100000"/>
        </a:lnSpc>
        <a:spcBef>
          <a:spcPts val="0"/>
        </a:spcBef>
        <a:buClr>
          <a:schemeClr val="accent5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>
        <a:lnSpc>
          <a:spcPct val="100000"/>
        </a:lnSpc>
        <a:spcBef>
          <a:spcPts val="0"/>
        </a:spcBef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>
        <a:lnSpc>
          <a:spcPct val="100000"/>
        </a:lnSpc>
        <a:spcBef>
          <a:spcPts val="0"/>
        </a:spcBef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>
        <a:lnSpc>
          <a:spcPct val="100000"/>
        </a:lnSpc>
        <a:spcBef>
          <a:spcPts val="0"/>
        </a:spcBef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ikp-rao.ru/metodicheskie-rekomendacii/soderzhanie-19/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hyperlink" Target="https://ikp-rao.ru/metodicheskie-rekomendacii/soderzhanie-19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4" descr="MCj04398240000[1]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638800" y="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 hidden="0"/>
          <p:cNvSpPr>
            <a:spLocks noChangeArrowheads="1" noGrp="1"/>
          </p:cNvSpPr>
          <p:nvPr isPhoto="0" userDrawn="0">
            <p:ph type="ctrTitle" hasCustomPrompt="0"/>
          </p:nvPr>
        </p:nvSpPr>
        <p:spPr bwMode="auto">
          <a:xfrm>
            <a:off x="1096963" y="1905000"/>
            <a:ext cx="7631112" cy="2590800"/>
          </a:xfrm>
        </p:spPr>
        <p:txBody>
          <a:bodyPr vert="horz" wrap="square" lIns="91440" tIns="45720" rIns="91440" bIns="45720" numCol="1" anchorCtr="0" compatLnSpc="1">
            <a:prstTxWarp prst="textNoShape"/>
          </a:bodyPr>
          <a:lstStyle/>
          <a:p>
            <a:pPr>
              <a:defRPr/>
            </a:pPr>
            <a:br>
              <a:rPr lang="ru-RU" sz="2400" b="1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400" b="1">
                <a:solidFill>
                  <a:srgbClr val="0070C0"/>
                </a:solidFill>
                <a:latin typeface="Arial"/>
                <a:cs typeface="Arial"/>
              </a:rPr>
              <a:t>Система оценки достижения обучающимися планируемых </a:t>
            </a:r>
            <a:r>
              <a:rPr lang="ru-RU" sz="2400" b="1">
                <a:solidFill>
                  <a:srgbClr val="0070C0"/>
                </a:solidFill>
                <a:latin typeface="Arial"/>
                <a:cs typeface="Arial"/>
              </a:rPr>
              <a:t>результатов </a:t>
            </a:r>
            <a:r>
              <a:rPr lang="ru-RU" sz="2400" b="1">
                <a:solidFill>
                  <a:srgbClr val="0070C0"/>
                </a:solidFill>
                <a:latin typeface="Arial"/>
                <a:cs typeface="Arial"/>
              </a:rPr>
              <a:t>освоения АООП обучающихся с умственной отсталостью (интеллектуальными нарушениями)</a:t>
            </a:r>
            <a:br>
              <a:rPr lang="ru-RU" sz="2400" b="1">
                <a:solidFill>
                  <a:srgbClr val="0070C0"/>
                </a:solidFill>
                <a:latin typeface="Arial"/>
                <a:cs typeface="Arial"/>
              </a:rPr>
            </a:br>
            <a:endParaRPr lang="ru-RU" sz="2400" b="1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171" name="Rectangle 3" hidden="0"/>
          <p:cNvSpPr>
            <a:spLocks noChangeArrowheads="1" noGrp="1"/>
          </p:cNvSpPr>
          <p:nvPr isPhoto="0" userDrawn="0">
            <p:ph type="subTitle" idx="1" hasCustomPrompt="0"/>
          </p:nvPr>
        </p:nvSpPr>
        <p:spPr bwMode="auto">
          <a:xfrm>
            <a:off x="3124200" y="5334000"/>
            <a:ext cx="5791200" cy="914400"/>
          </a:xfrm>
        </p:spPr>
        <p:txBody>
          <a:bodyPr>
            <a:noAutofit/>
          </a:bodyPr>
          <a:lstStyle/>
          <a:p>
            <a:pPr algn="r">
              <a:spcAft>
                <a:spcPts val="0"/>
              </a:spcAft>
              <a:buFont typeface="Wingdings 2"/>
              <a:buNone/>
              <a:defRPr/>
            </a:pP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Заместитель директора по УВР</a:t>
            </a:r>
            <a:endParaRPr/>
          </a:p>
          <a:p>
            <a:pPr algn="r">
              <a:spcAft>
                <a:spcPts val="0"/>
              </a:spcAft>
              <a:buFont typeface="Wingdings 2"/>
              <a:buNone/>
              <a:defRPr/>
            </a:pP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ГБОУ «Курганская школа № 8»</a:t>
            </a:r>
            <a:endParaRPr/>
          </a:p>
          <a:p>
            <a:pPr algn="r">
              <a:spcAft>
                <a:spcPts val="0"/>
              </a:spcAft>
              <a:buFont typeface="Wingdings 2"/>
              <a:buNone/>
              <a:defRPr/>
            </a:pP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Н.В</a:t>
            </a: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 Денщикова </a:t>
            </a:r>
            <a:endParaRPr/>
          </a:p>
        </p:txBody>
      </p:sp>
      <p:pic>
        <p:nvPicPr>
          <p:cNvPr id="9221" name="Picture 5" descr="MCj04398260000[1]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-152400" y="4876800"/>
            <a:ext cx="2568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 hidden="0"/>
          <p:cNvSpPr>
            <a:spLocks noChangeArrowheads="1"/>
          </p:cNvSpPr>
          <p:nvPr isPhoto="0" userDrawn="0"/>
        </p:nvSpPr>
        <p:spPr bwMode="auto">
          <a:xfrm flipH="0" flipV="0">
            <a:off x="927098" y="209549"/>
            <a:ext cx="7850002" cy="458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Gill Sans MT"/>
              <a:buAutoNum type="arabicPeriod"/>
              <a:tabLst>
                <a:tab pos="457200" algn="l"/>
              </a:tabLst>
              <a:defRPr/>
            </a:pPr>
            <a:r>
              <a:rPr lang="ru-RU" sz="1600">
                <a:cs typeface="Times New Roman"/>
              </a:rPr>
              <a:t>Методическое письмо «О единых требованиях к устной и письменной речи учащихся вспомогательных школ» от 13 августа 1981 года №241-М//Сборник приказов и инструкций Министерства просвещения РСФСР. – 1982. - №4. – с.17 – 23.</a:t>
            </a:r>
            <a:endParaRPr sz="1600">
              <a:cs typeface="Calibri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Gill Sans MT"/>
              <a:buAutoNum type="arabicPeriod"/>
              <a:tabLst>
                <a:tab pos="457200" algn="l"/>
              </a:tabLst>
              <a:defRPr/>
            </a:pPr>
            <a:r>
              <a:rPr lang="ru-RU" sz="1600">
                <a:cs typeface="Times New Roman"/>
              </a:rPr>
              <a:t>Методическое письмо «Об оценке знаний, умений и навыков учащихся I – VIII (IX) классов вспомогательных школ по русскому языку и математике» от 14 октября 1983 года №263-М//Сборник приказов и инструкций Министерства просвещения РСФСР. – 1983. - №31. – с.14 – 31.</a:t>
            </a:r>
            <a:endParaRPr sz="1600"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99"/>
              </a:spcAft>
              <a:buFont typeface="Gill Sans MT"/>
              <a:buAutoNum type="arabicPeriod"/>
              <a:tabLst>
                <a:tab pos="457200" algn="l"/>
              </a:tabLst>
              <a:defRPr/>
            </a:pPr>
            <a:r>
              <a:rPr lang="ru-RU" sz="1600">
                <a:cs typeface="Times New Roman"/>
              </a:rPr>
              <a:t>Программы специальных (коррекционных) образовательных учреждений VIII вида: 0-4 классы. – СПб.: филиал изд-ва «Просвещение», 2007.</a:t>
            </a:r>
            <a:endParaRPr sz="1600"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99"/>
              </a:spcAft>
              <a:buFont typeface="Gill Sans MT"/>
              <a:buAutoNum type="arabicPeriod"/>
              <a:tabLst>
                <a:tab pos="457200" algn="l"/>
              </a:tabLst>
              <a:defRPr/>
            </a:pPr>
            <a:r>
              <a:rPr lang="ru-RU" sz="1600"/>
              <a:t>Методическое пособие «Об оценке знаний, умений, навыков учащихся специальн</a:t>
            </a:r>
            <a:r>
              <a:rPr lang="ru-RU" sz="1600">
                <a:latin typeface="Arial"/>
                <a:ea typeface="Arial"/>
                <a:cs typeface="Arial"/>
              </a:rPr>
              <a:t>ой (коррекционной) общеобразовательной школы </a:t>
            </a:r>
            <a:r>
              <a:rPr lang="en-US" sz="1600">
                <a:latin typeface="Arial"/>
                <a:ea typeface="Arial"/>
                <a:cs typeface="Arial"/>
              </a:rPr>
              <a:t>VIII </a:t>
            </a:r>
            <a:r>
              <a:rPr lang="ru-RU" sz="1600">
                <a:latin typeface="Arial"/>
                <a:ea typeface="Arial"/>
                <a:cs typeface="Arial"/>
              </a:rPr>
              <a:t>вида». КС(К)ОУ «</a:t>
            </a:r>
            <a:r>
              <a:rPr lang="ru-RU" sz="1600">
                <a:latin typeface="Arial"/>
                <a:ea typeface="Arial"/>
                <a:cs typeface="Arial"/>
              </a:rPr>
              <a:t>Няганская</a:t>
            </a:r>
            <a:r>
              <a:rPr lang="ru-RU" sz="1600">
                <a:latin typeface="Arial"/>
                <a:ea typeface="Arial"/>
                <a:cs typeface="Arial"/>
              </a:rPr>
              <a:t> специальная (коррекционная) общеобразовательная школа-интернат </a:t>
            </a:r>
            <a:r>
              <a:rPr lang="en-US" sz="1600">
                <a:latin typeface="Arial"/>
                <a:ea typeface="Arial"/>
                <a:cs typeface="Arial"/>
              </a:rPr>
              <a:t>VIII </a:t>
            </a:r>
            <a:r>
              <a:rPr lang="ru-RU" sz="1600">
                <a:latin typeface="Arial"/>
                <a:ea typeface="Arial"/>
                <a:cs typeface="Arial"/>
              </a:rPr>
              <a:t>вида»</a:t>
            </a:r>
            <a:endParaRPr sz="1600"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99"/>
              </a:spcAft>
              <a:buFont typeface="Gill Sans MT"/>
              <a:buAutoNum type="arabicPeriod"/>
              <a:tabLst>
                <a:tab pos="457200" algn="l"/>
              </a:tabLst>
              <a:defRPr/>
            </a:pPr>
            <a:r>
              <a:rPr lang="ru-RU" sz="1600">
                <a:latin typeface="Arial"/>
                <a:ea typeface="Arial"/>
                <a:cs typeface="Arial"/>
              </a:rPr>
              <a:t> Опыт </a:t>
            </a:r>
            <a:r>
              <a:rPr lang="ru-RU" sz="1600">
                <a:latin typeface="Arial"/>
                <a:ea typeface="Arial"/>
                <a:cs typeface="Arial"/>
              </a:rPr>
              <a:t>ФГБУ «Сергиево-Посадский дом-интернат слепоглухих для детей и молодых инвалидов».</a:t>
            </a:r>
            <a:endParaRPr sz="1600"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98"/>
              </a:spcAft>
              <a:buFont typeface="Gill Sans MT"/>
              <a:buAutoNum type="arabicPeriod"/>
              <a:tabLst>
                <a:tab pos="457200" algn="l"/>
              </a:tabLst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Письмо Министерства просвещения РФ от 19 мая 2020 г. № ДГ-493/07 «О проведении итоговой аттестации лиц с умственной отсталостью (интеллектуальными  нарушениями)»</a:t>
            </a:r>
            <a:endParaRPr sz="1600">
              <a:latin typeface="Arial"/>
              <a:ea typeface="Arial"/>
              <a:cs typeface="Arial"/>
            </a:endParaRPr>
          </a:p>
          <a:p>
            <a:pPr marL="342900" lvl="0" indent="-342900" algn="just">
              <a:tabLst>
                <a:tab pos="457200" algn="l"/>
              </a:tabLst>
              <a:defRPr/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506413" y="1447800"/>
          <a:ext cx="8610600" cy="388620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{44D31FA6-3781-87B8-2315-6D699D372763}</a:tableStyleId>
              </a:tblPr>
              <a:tblGrid>
                <a:gridCol w="2379848"/>
                <a:gridCol w="3057621"/>
                <a:gridCol w="3173131"/>
              </a:tblGrid>
              <a:tr h="485775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Класс 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Начало учебного года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Конец учебного года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I класс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8-10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II</a:t>
                      </a:r>
                      <a:r>
                        <a:rPr lang="ru-RU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>
                          <a:latin typeface="Arial"/>
                          <a:cs typeface="Arial"/>
                        </a:rPr>
                        <a:t>класс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10-12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16-18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III</a:t>
                      </a:r>
                      <a:r>
                        <a:rPr lang="ru-RU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>
                          <a:latin typeface="Arial"/>
                          <a:cs typeface="Arial"/>
                        </a:rPr>
                        <a:t>класс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20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25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IV</a:t>
                      </a:r>
                      <a:r>
                        <a:rPr lang="ru-RU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>
                          <a:latin typeface="Arial"/>
                          <a:cs typeface="Arial"/>
                        </a:rPr>
                        <a:t>класс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30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35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V</a:t>
                      </a:r>
                      <a:r>
                        <a:rPr lang="ru-RU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>
                          <a:latin typeface="Arial"/>
                          <a:cs typeface="Arial"/>
                        </a:rPr>
                        <a:t>класс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45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50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VI – VII классы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65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70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VIII – X классы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75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80 слов</a:t>
                      </a:r>
                      <a:endParaRPr lang="ru-RU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424" name="Rectangle 1" hidden="0"/>
          <p:cNvSpPr>
            <a:spLocks noChangeArrowheads="1"/>
          </p:cNvSpPr>
          <p:nvPr isPhoto="0" userDrawn="0"/>
        </p:nvSpPr>
        <p:spPr bwMode="auto">
          <a:xfrm>
            <a:off x="1905000" y="531813"/>
            <a:ext cx="643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>
                <a:cs typeface="Times New Roman"/>
              </a:rPr>
              <a:t>Примерный объем текстов контрольных работ по русскому языку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371600" y="2057400"/>
          <a:ext cx="7315200" cy="429876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371600"/>
                <a:gridCol w="685800"/>
                <a:gridCol w="5257800"/>
              </a:tblGrid>
              <a:tr h="407988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I-IV классы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«5»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за работу без ошибок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7988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 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«4»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за работу с 1-3 ошибками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7988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 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«3»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за работу с 4-5 ошибками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0388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 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«2»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за работу, в которой допущено 6-8 ошибок.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0960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V-IX классы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«5»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за работу, написанную без ошибок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7988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 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«4»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за работу с 1-2 ошибками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7988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 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«3»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за работу с 3-5 ошибками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4455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 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«2»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Calibri"/>
                        </a:rPr>
                        <a:t>за работу, в которой допущено 6-8 ошибок</a:t>
                      </a: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448" name="Rectangle 2" hidden="0"/>
          <p:cNvSpPr>
            <a:spLocks noChangeArrowheads="1"/>
          </p:cNvSpPr>
          <p:nvPr isPhoto="0" userDrawn="0"/>
        </p:nvSpPr>
        <p:spPr bwMode="auto">
          <a:xfrm>
            <a:off x="838200" y="6096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>
                <a:cs typeface="Calibri"/>
              </a:rPr>
              <a:t>При оценке письменных работ следует руководствоваться следующими нормами: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415856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319249" y="274320"/>
            <a:ext cx="7614437" cy="1143000"/>
          </a:xfrm>
        </p:spPr>
        <p:txBody>
          <a:bodyPr/>
          <a:lstStyle/>
          <a:p>
            <a:pPr>
              <a:defRPr/>
            </a:pPr>
            <a:r>
              <a:rPr lang="ru-RU" sz="2200" b="1" i="0" u="none" strike="noStrike" cap="none" spc="0">
                <a:solidFill>
                  <a:srgbClr val="572314"/>
                </a:solidFill>
                <a:latin typeface="Arial"/>
                <a:ea typeface="Arial"/>
                <a:cs typeface="Arial"/>
              </a:rPr>
              <a:t>Математика</a:t>
            </a:r>
            <a:endParaRPr sz="2200"/>
          </a:p>
        </p:txBody>
      </p:sp>
      <p:sp>
        <p:nvSpPr>
          <p:cNvPr id="468509249" name="" hidden="0"/>
          <p:cNvSpPr txBox="1"/>
          <p:nvPr isPhoto="0" userDrawn="0"/>
        </p:nvSpPr>
        <p:spPr bwMode="auto">
          <a:xfrm flipH="0" flipV="0">
            <a:off x="3113124" y="195579"/>
            <a:ext cx="4698999" cy="3282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sz="2000" b="1" u="sng"/>
              <a:t>Оценка предметных результатов</a:t>
            </a:r>
            <a:endParaRPr sz="2000"/>
          </a:p>
        </p:txBody>
      </p:sp>
      <p:graphicFrame>
        <p:nvGraphicFramePr>
          <p:cNvPr id="33925813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328737" y="1274445"/>
          <a:ext cx="7467637" cy="3345623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{64E5D286-C5B4-2F13-F4D7-33C65427F227}</a:tableStyleId>
              </a:tblPr>
              <a:tblGrid>
                <a:gridCol w="3077925"/>
                <a:gridCol w="546470"/>
                <a:gridCol w="547219"/>
                <a:gridCol w="547219"/>
                <a:gridCol w="547219"/>
                <a:gridCol w="547219"/>
                <a:gridCol w="547219"/>
                <a:gridCol w="547219"/>
                <a:gridCol w="547219"/>
              </a:tblGrid>
              <a:tr h="384441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20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1 класс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2 класс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3 класс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4 класс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709662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З</a:t>
                      </a: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нания, умения, навыки</a:t>
                      </a:r>
                      <a:endParaRPr sz="20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463537">
                <a:tc gridSpan="9">
                  <a:txBody>
                    <a:bodyPr/>
                    <a:p>
                      <a:pPr>
                        <a:defRPr/>
                      </a:pPr>
                      <a:endParaRPr sz="2000"/>
                    </a:p>
                  </a:txBody>
                  <a:tcPr vert="horz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91556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1. Прямой числовой ряд (без </a:t>
                      </a: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сбоя)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291556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2.  </a:t>
                      </a: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Обратный числовой ряд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291556">
                <a:tc gridSpan="9"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</a:rPr>
                        <a:t>Представления о числах и цифрах</a:t>
                      </a: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91556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1. </a:t>
                      </a: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Знание цифр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291556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2. </a:t>
                      </a: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Соотнесение цифры и числа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291556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600" b="1">
                          <a:latin typeface="Arial"/>
                          <a:ea typeface="Arial"/>
                          <a:cs typeface="Arial"/>
                        </a:rPr>
                        <a:t>ИТОГО</a:t>
                      </a: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600" b="1"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600" b="1"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</a:tbl>
          </a:graphicData>
        </a:graphic>
      </p:graphicFrame>
      <p:sp>
        <p:nvSpPr>
          <p:cNvPr id="5386035" name="" hidden="0"/>
          <p:cNvSpPr txBox="1"/>
          <p:nvPr isPhoto="0" userDrawn="0"/>
        </p:nvSpPr>
        <p:spPr bwMode="auto">
          <a:xfrm flipH="0" flipV="0">
            <a:off x="1109680" y="5524499"/>
            <a:ext cx="7905749" cy="80962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lnSpc>
                <a:spcPct val="100000"/>
              </a:lnSpc>
              <a:spcAft>
                <a:spcPts val="0"/>
              </a:spcAft>
              <a:defRPr/>
            </a:pPr>
            <a:r>
              <a:rPr sz="1400" b="1">
                <a:latin typeface="Arial"/>
                <a:ea typeface="Arial"/>
                <a:cs typeface="Arial"/>
              </a:rPr>
              <a:t>Критерии оценки параметров: </a:t>
            </a:r>
            <a:endParaRPr sz="1400" b="1">
              <a:latin typeface="Arial"/>
              <a:ea typeface="Arial"/>
              <a:cs typeface="Arial"/>
            </a:endParaRPr>
          </a:p>
          <a:p>
            <a:pPr algn="l">
              <a:defRPr/>
            </a:pPr>
            <a:r>
              <a:rPr sz="1400">
                <a:latin typeface="Arial"/>
                <a:ea typeface="Arial"/>
                <a:cs typeface="Arial"/>
              </a:rPr>
              <a:t>5 баллов</a:t>
            </a:r>
            <a:r>
              <a:rPr sz="1400">
                <a:latin typeface="Arial"/>
                <a:ea typeface="Arial"/>
                <a:cs typeface="Arial"/>
              </a:rPr>
              <a:t> – всегда, </a:t>
            </a:r>
            <a:r>
              <a:rPr sz="1400">
                <a:latin typeface="Arial"/>
                <a:ea typeface="Arial"/>
                <a:cs typeface="Arial"/>
              </a:rPr>
              <a:t>4 балла</a:t>
            </a:r>
            <a:r>
              <a:rPr sz="1400">
                <a:latin typeface="Arial"/>
                <a:ea typeface="Arial"/>
                <a:cs typeface="Arial"/>
              </a:rPr>
              <a:t> – часто, </a:t>
            </a:r>
            <a:r>
              <a:rPr sz="1400">
                <a:latin typeface="Arial"/>
                <a:ea typeface="Arial"/>
                <a:cs typeface="Arial"/>
              </a:rPr>
              <a:t>3 балла</a:t>
            </a:r>
            <a:r>
              <a:rPr sz="1400">
                <a:latin typeface="Arial"/>
                <a:ea typeface="Arial"/>
                <a:cs typeface="Arial"/>
              </a:rPr>
              <a:t> – иногда, </a:t>
            </a:r>
            <a:r>
              <a:rPr sz="1400">
                <a:latin typeface="Arial"/>
                <a:ea typeface="Arial"/>
                <a:cs typeface="Arial"/>
              </a:rPr>
              <a:t>2 балла </a:t>
            </a:r>
            <a:r>
              <a:rPr sz="1400">
                <a:latin typeface="Arial"/>
                <a:ea typeface="Arial"/>
                <a:cs typeface="Arial"/>
              </a:rPr>
              <a:t>– редко, </a:t>
            </a:r>
            <a:r>
              <a:rPr sz="1400">
                <a:latin typeface="Arial"/>
                <a:ea typeface="Arial"/>
                <a:cs typeface="Arial"/>
              </a:rPr>
              <a:t>0 баллов</a:t>
            </a:r>
            <a:r>
              <a:rPr sz="1400">
                <a:latin typeface="Arial"/>
                <a:ea typeface="Arial"/>
                <a:cs typeface="Arial"/>
              </a:rPr>
              <a:t> - никогда </a:t>
            </a:r>
            <a:endParaRPr sz="1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275788324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287499" y="1028064"/>
          <a:ext cx="7619999" cy="4789232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{64E5D286-C5B4-2F13-F4D7-33C65427F227}</a:tableStyleId>
              </a:tblPr>
              <a:tblGrid>
                <a:gridCol w="3060000"/>
                <a:gridCol w="638470"/>
                <a:gridCol w="558403"/>
                <a:gridCol w="558403"/>
                <a:gridCol w="558403"/>
                <a:gridCol w="558403"/>
                <a:gridCol w="558403"/>
                <a:gridCol w="558403"/>
                <a:gridCol w="558403"/>
              </a:tblGrid>
              <a:tr h="374104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1 класс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2 класс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3 класс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4 класс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63339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З</a:t>
                      </a:r>
                      <a:r>
                        <a:rPr lang="ru-RU" sz="1600" b="1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нания, умения, навыки</a:t>
                      </a:r>
                      <a:endParaRPr/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633398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1.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Знание письменных букв.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Не знает букв – 0, знает несколько – 3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знает все – 5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810849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2.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Способ письма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Нет письма – 0, буквы – 1, слоги – 2, слова – 3, предложения – 4, текст – 5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455948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3. 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Умение списывать с печатного текста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278498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4. 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Умение писать под диктовку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810849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Знание правил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Знает и применяет 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– 5; </a:t>
                      </a:r>
                      <a:endParaRPr b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Знает, не применяет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 – 3;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Не знает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 - 0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421444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</a:rPr>
                        <a:t>Итог</a:t>
                      </a:r>
                      <a:r>
                        <a:rPr sz="1400" b="1">
                          <a:latin typeface="Arial"/>
                          <a:ea typeface="Arial"/>
                          <a:cs typeface="Arial"/>
                        </a:rPr>
                        <a:t>:</a:t>
                      </a: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</a:tbl>
          </a:graphicData>
        </a:graphic>
      </p:graphicFrame>
      <p:sp>
        <p:nvSpPr>
          <p:cNvPr id="956557203" name="" hidden="0"/>
          <p:cNvSpPr txBox="1"/>
          <p:nvPr isPhoto="0" userDrawn="0"/>
        </p:nvSpPr>
        <p:spPr bwMode="auto">
          <a:xfrm flipH="0" flipV="0">
            <a:off x="2965506" y="147954"/>
            <a:ext cx="4095748" cy="32829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sz="1800" b="1" u="sng"/>
              <a:t>Оценка предметных результатов</a:t>
            </a:r>
            <a:endParaRPr sz="1800"/>
          </a:p>
        </p:txBody>
      </p:sp>
      <p:sp>
        <p:nvSpPr>
          <p:cNvPr id="484317333" name="" hidden="0"/>
          <p:cNvSpPr txBox="1"/>
          <p:nvPr isPhoto="0" userDrawn="0"/>
        </p:nvSpPr>
        <p:spPr bwMode="auto">
          <a:xfrm flipH="0" flipV="0">
            <a:off x="1109680" y="5929311"/>
            <a:ext cx="7905748" cy="80962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lnSpc>
                <a:spcPct val="100000"/>
              </a:lnSpc>
              <a:spcAft>
                <a:spcPts val="0"/>
              </a:spcAft>
              <a:defRPr/>
            </a:pPr>
            <a:r>
              <a:rPr sz="1400" b="1">
                <a:latin typeface="Arial"/>
                <a:ea typeface="Arial"/>
                <a:cs typeface="Arial"/>
              </a:rPr>
              <a:t>Критерии оценки параметров: </a:t>
            </a:r>
            <a:endParaRPr sz="1400" b="1">
              <a:latin typeface="Arial"/>
              <a:ea typeface="Arial"/>
              <a:cs typeface="Arial"/>
            </a:endParaRPr>
          </a:p>
          <a:p>
            <a:pPr algn="l">
              <a:defRPr/>
            </a:pPr>
            <a:r>
              <a:rPr sz="1400">
                <a:latin typeface="Arial"/>
                <a:ea typeface="Arial"/>
                <a:cs typeface="Arial"/>
              </a:rPr>
              <a:t>5 баллов</a:t>
            </a:r>
            <a:r>
              <a:rPr sz="1400">
                <a:latin typeface="Arial"/>
                <a:ea typeface="Arial"/>
                <a:cs typeface="Arial"/>
              </a:rPr>
              <a:t> – всегда, </a:t>
            </a:r>
            <a:r>
              <a:rPr sz="1400">
                <a:latin typeface="Arial"/>
                <a:ea typeface="Arial"/>
                <a:cs typeface="Arial"/>
              </a:rPr>
              <a:t>4 балла</a:t>
            </a:r>
            <a:r>
              <a:rPr sz="1400">
                <a:latin typeface="Arial"/>
                <a:ea typeface="Arial"/>
                <a:cs typeface="Arial"/>
              </a:rPr>
              <a:t> – часто, </a:t>
            </a:r>
            <a:r>
              <a:rPr sz="1400">
                <a:latin typeface="Arial"/>
                <a:ea typeface="Arial"/>
                <a:cs typeface="Arial"/>
              </a:rPr>
              <a:t>3 балла</a:t>
            </a:r>
            <a:r>
              <a:rPr sz="1400">
                <a:latin typeface="Arial"/>
                <a:ea typeface="Arial"/>
                <a:cs typeface="Arial"/>
              </a:rPr>
              <a:t> – иногда, </a:t>
            </a:r>
            <a:r>
              <a:rPr sz="1400">
                <a:latin typeface="Arial"/>
                <a:ea typeface="Arial"/>
                <a:cs typeface="Arial"/>
              </a:rPr>
              <a:t>2 балла </a:t>
            </a:r>
            <a:r>
              <a:rPr sz="1400">
                <a:latin typeface="Arial"/>
                <a:ea typeface="Arial"/>
                <a:cs typeface="Arial"/>
              </a:rPr>
              <a:t>– редко, </a:t>
            </a:r>
            <a:r>
              <a:rPr sz="1400">
                <a:latin typeface="Arial"/>
                <a:ea typeface="Arial"/>
                <a:cs typeface="Arial"/>
              </a:rPr>
              <a:t>0 баллов</a:t>
            </a:r>
            <a:r>
              <a:rPr sz="1400">
                <a:latin typeface="Arial"/>
                <a:ea typeface="Arial"/>
                <a:cs typeface="Arial"/>
              </a:rPr>
              <a:t> - никогда </a:t>
            </a:r>
            <a:endParaRPr sz="1400">
              <a:latin typeface="Arial"/>
              <a:ea typeface="Arial"/>
              <a:cs typeface="Arial"/>
            </a:endParaRPr>
          </a:p>
        </p:txBody>
      </p:sp>
      <p:sp>
        <p:nvSpPr>
          <p:cNvPr id="75310830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319249" y="274320"/>
            <a:ext cx="7614437" cy="1143000"/>
          </a:xfrm>
        </p:spPr>
        <p:txBody>
          <a:bodyPr/>
          <a:lstStyle/>
          <a:p>
            <a:pPr>
              <a:defRPr/>
            </a:pPr>
            <a:r>
              <a:rPr lang="ru-RU" sz="2200" b="1" i="0" u="none" strike="noStrike" cap="none" spc="0">
                <a:solidFill>
                  <a:srgbClr val="572314"/>
                </a:solidFill>
                <a:latin typeface="Arial"/>
                <a:ea typeface="Arial"/>
                <a:cs typeface="Arial"/>
              </a:rPr>
              <a:t>Русский язык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6424442" name="" hidden="0"/>
          <p:cNvSpPr txBox="1"/>
          <p:nvPr isPhoto="0" userDrawn="0"/>
        </p:nvSpPr>
        <p:spPr bwMode="auto">
          <a:xfrm flipH="0" flipV="0">
            <a:off x="2965505" y="147954"/>
            <a:ext cx="4095748" cy="32829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sz="1800" b="1" u="sng"/>
              <a:t>Оценка предметных результатов</a:t>
            </a:r>
            <a:endParaRPr sz="1800"/>
          </a:p>
        </p:txBody>
      </p:sp>
      <p:sp>
        <p:nvSpPr>
          <p:cNvPr id="1472208638" name="" hidden="0"/>
          <p:cNvSpPr txBox="1"/>
          <p:nvPr isPhoto="0" userDrawn="0"/>
        </p:nvSpPr>
        <p:spPr bwMode="auto">
          <a:xfrm flipH="0" flipV="0">
            <a:off x="1109680" y="5431443"/>
            <a:ext cx="7905748" cy="5794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lnSpc>
                <a:spcPct val="100000"/>
              </a:lnSpc>
              <a:spcAft>
                <a:spcPts val="0"/>
              </a:spcAft>
              <a:defRPr/>
            </a:pPr>
            <a:r>
              <a:rPr sz="1400" b="1">
                <a:latin typeface="Arial"/>
                <a:ea typeface="Arial"/>
                <a:cs typeface="Arial"/>
              </a:rPr>
              <a:t>Критерии оценки параметров: </a:t>
            </a:r>
            <a:endParaRPr sz="1400" b="1">
              <a:latin typeface="Arial"/>
              <a:ea typeface="Arial"/>
              <a:cs typeface="Arial"/>
            </a:endParaRPr>
          </a:p>
          <a:p>
            <a:pPr algn="l">
              <a:defRPr/>
            </a:pPr>
            <a:r>
              <a:rPr sz="1400">
                <a:latin typeface="Arial"/>
                <a:ea typeface="Arial"/>
                <a:cs typeface="Arial"/>
              </a:rPr>
              <a:t>5 баллов</a:t>
            </a:r>
            <a:r>
              <a:rPr sz="1400">
                <a:latin typeface="Arial"/>
                <a:ea typeface="Arial"/>
                <a:cs typeface="Arial"/>
              </a:rPr>
              <a:t> – всегда, </a:t>
            </a:r>
            <a:r>
              <a:rPr sz="1400">
                <a:latin typeface="Arial"/>
                <a:ea typeface="Arial"/>
                <a:cs typeface="Arial"/>
              </a:rPr>
              <a:t>4 балла</a:t>
            </a:r>
            <a:r>
              <a:rPr sz="1400">
                <a:latin typeface="Arial"/>
                <a:ea typeface="Arial"/>
                <a:cs typeface="Arial"/>
              </a:rPr>
              <a:t> – часто, </a:t>
            </a:r>
            <a:r>
              <a:rPr sz="1400">
                <a:latin typeface="Arial"/>
                <a:ea typeface="Arial"/>
                <a:cs typeface="Arial"/>
              </a:rPr>
              <a:t>3 балла</a:t>
            </a:r>
            <a:r>
              <a:rPr sz="1400">
                <a:latin typeface="Arial"/>
                <a:ea typeface="Arial"/>
                <a:cs typeface="Arial"/>
              </a:rPr>
              <a:t> – иногда, </a:t>
            </a:r>
            <a:r>
              <a:rPr sz="1400">
                <a:latin typeface="Arial"/>
                <a:ea typeface="Arial"/>
                <a:cs typeface="Arial"/>
              </a:rPr>
              <a:t>2 балла </a:t>
            </a:r>
            <a:r>
              <a:rPr sz="1400">
                <a:latin typeface="Arial"/>
                <a:ea typeface="Arial"/>
                <a:cs typeface="Arial"/>
              </a:rPr>
              <a:t>– редко, </a:t>
            </a:r>
            <a:r>
              <a:rPr sz="1400">
                <a:latin typeface="Arial"/>
                <a:ea typeface="Arial"/>
                <a:cs typeface="Arial"/>
              </a:rPr>
              <a:t>0 баллов</a:t>
            </a:r>
            <a:r>
              <a:rPr sz="1400">
                <a:latin typeface="Arial"/>
                <a:ea typeface="Arial"/>
                <a:cs typeface="Arial"/>
              </a:rPr>
              <a:t> - никогда </a:t>
            </a:r>
            <a:endParaRPr sz="1400">
              <a:latin typeface="Arial"/>
              <a:ea typeface="Arial"/>
              <a:cs typeface="Arial"/>
            </a:endParaRPr>
          </a:p>
        </p:txBody>
      </p:sp>
      <p:sp>
        <p:nvSpPr>
          <p:cNvPr id="183682356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319249" y="274320"/>
            <a:ext cx="7614437" cy="1143000"/>
          </a:xfrm>
        </p:spPr>
        <p:txBody>
          <a:bodyPr/>
          <a:lstStyle/>
          <a:p>
            <a:pPr>
              <a:defRPr/>
            </a:pPr>
            <a:r>
              <a:rPr lang="ru-RU" sz="2200" b="1" i="0" u="none" strike="noStrike" cap="none" spc="0">
                <a:solidFill>
                  <a:srgbClr val="572314"/>
                </a:solidFill>
                <a:latin typeface="Arial"/>
                <a:ea typeface="Arial"/>
                <a:cs typeface="Arial"/>
              </a:rPr>
              <a:t>Чтение</a:t>
            </a:r>
            <a:endParaRPr sz="2200"/>
          </a:p>
        </p:txBody>
      </p:sp>
      <p:graphicFrame>
        <p:nvGraphicFramePr>
          <p:cNvPr id="1571908116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109680" y="1198879"/>
          <a:ext cx="7826374" cy="3825987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{64E5D286-C5B4-2F13-F4D7-33C65427F227}</a:tableStyleId>
              </a:tblPr>
              <a:tblGrid>
                <a:gridCol w="3226038"/>
                <a:gridCol w="572766"/>
                <a:gridCol w="573552"/>
                <a:gridCol w="573552"/>
                <a:gridCol w="573552"/>
                <a:gridCol w="573552"/>
                <a:gridCol w="573552"/>
                <a:gridCol w="573552"/>
                <a:gridCol w="573552"/>
              </a:tblGrid>
              <a:tr h="377056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1 класс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2 класс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3 класс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4 класс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65026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З</a:t>
                      </a:r>
                      <a:r>
                        <a:rPr lang="ru-RU" sz="1800" b="1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нания, умения, навыки</a:t>
                      </a:r>
                      <a:endParaRPr/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695378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1. 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Знание букв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Не знает букв – 0, знает несколько – 3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знает все – 5 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1014762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2. 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Способ чтения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Чтения нет – 0, по буквам – 1, по слогам – 2, смешанный – 3, чтение словами – 4, беглое чтение – 5 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468157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3. </a:t>
                      </a: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Правильность чтения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(отметка о наличии ошибок «+»)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285955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Пропуск букв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299873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</a:rPr>
                        <a:t>Итог</a:t>
                      </a:r>
                      <a:r>
                        <a:rPr sz="1400" b="1">
                          <a:latin typeface="Arial"/>
                          <a:ea typeface="Arial"/>
                          <a:cs typeface="Arial"/>
                        </a:rPr>
                        <a:t>:</a:t>
                      </a: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844074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435608" y="274319"/>
            <a:ext cx="7498080" cy="757554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ru-RU" sz="2400" b="1" i="0" u="none" strike="noStrike" cap="none" spc="0">
                <a:solidFill>
                  <a:srgbClr val="572314"/>
                </a:solidFill>
                <a:latin typeface="Arial"/>
                <a:ea typeface="Arial"/>
                <a:cs typeface="Arial"/>
              </a:rPr>
              <a:t>Знания и представления об окружающем мире</a:t>
            </a:r>
            <a:endParaRPr sz="2400">
              <a:latin typeface="Arial"/>
              <a:ea typeface="Arial"/>
              <a:cs typeface="Arial"/>
            </a:endParaRPr>
          </a:p>
        </p:txBody>
      </p:sp>
      <p:sp>
        <p:nvSpPr>
          <p:cNvPr id="1530269849" name="Заголовок 1" hidden="0"/>
          <p:cNvSpPr>
            <a:spLocks noGrp="1"/>
          </p:cNvSpPr>
          <p:nvPr isPhoto="0" userDrawn="0"/>
        </p:nvSpPr>
        <p:spPr bwMode="auto">
          <a:xfrm flipH="0" flipV="0">
            <a:off x="1277022" y="5513069"/>
            <a:ext cx="7662227" cy="114300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85000" lnSpcReduction="3000"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defRPr/>
            </a:pPr>
            <a:endParaRPr sz="700">
              <a:latin typeface="Times New Roman"/>
            </a:endParaRPr>
          </a:p>
          <a:p>
            <a:pPr>
              <a:defRPr/>
            </a:pPr>
            <a:r>
              <a:rPr sz="2200"/>
              <a:t>На основании сравнения показателей за </a:t>
            </a:r>
            <a:r>
              <a:rPr sz="2200"/>
              <a:t>1 и 2 полугодия</a:t>
            </a:r>
            <a:r>
              <a:rPr sz="2200"/>
              <a:t> учитель делает вывод о динамике усвоения АООП каждым обучающимся с умственной отсталостью по каждому показателю</a:t>
            </a:r>
            <a:endParaRPr sz="2200"/>
          </a:p>
        </p:txBody>
      </p:sp>
      <p:graphicFrame>
        <p:nvGraphicFramePr>
          <p:cNvPr id="1935424069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176374" y="1194117"/>
          <a:ext cx="7699374" cy="3457257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{64E5D286-C5B4-2F13-F4D7-33C65427F227}</a:tableStyleId>
              </a:tblPr>
              <a:tblGrid>
                <a:gridCol w="3678057"/>
                <a:gridCol w="516379"/>
                <a:gridCol w="517142"/>
                <a:gridCol w="517142"/>
                <a:gridCol w="517142"/>
                <a:gridCol w="516379"/>
                <a:gridCol w="517142"/>
                <a:gridCol w="517142"/>
                <a:gridCol w="517142"/>
              </a:tblGrid>
              <a:tr h="291193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1 класс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2 класс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3 класс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4 класс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656939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Параметры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Arial"/>
                          <a:ea typeface="Arial"/>
                          <a:cs typeface="Arial"/>
                        </a:rPr>
                        <a:t>декабрь</a:t>
                      </a:r>
                      <a:endParaRPr sz="12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май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449142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Основные сведения о себе и своей семье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427771">
                <a:tc>
                  <a:txBody>
                    <a:bodyPr/>
                    <a:p>
                      <a:pPr marR="73024">
                        <a:lnSpc>
                          <a:spcPts val="124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Основные сведения о своей улице, городе, стране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291193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Знания времен года и их признаков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583949">
                <a:tc>
                  <a:txBody>
                    <a:bodyPr/>
                    <a:p>
                      <a:pPr marR="57784" indent="3174">
                        <a:lnSpc>
                          <a:spcPts val="124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Знания количества и последовательность месяцев и их временных принадлежностей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427771">
                <a:tc>
                  <a:txBody>
                    <a:bodyPr/>
                    <a:p>
                      <a:pPr>
                        <a:lnSpc>
                          <a:spcPts val="124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Знания количества и последовательность дней недели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0"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4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  <a:tr h="291193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sz="1600" b="1">
                          <a:latin typeface="Arial"/>
                          <a:ea typeface="Arial"/>
                          <a:cs typeface="Arial"/>
                        </a:rPr>
                        <a:t>Итог</a:t>
                      </a:r>
                      <a:r>
                        <a:rPr sz="1600" b="1">
                          <a:latin typeface="Arial"/>
                          <a:ea typeface="Arial"/>
                          <a:cs typeface="Arial"/>
                        </a:rPr>
                        <a:t>:</a:t>
                      </a: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600" b="1"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600" b="1"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vert="horz" anchor="t"/>
                </a:tc>
              </a:tr>
            </a:tbl>
          </a:graphicData>
        </a:graphic>
      </p:graphicFrame>
      <p:sp>
        <p:nvSpPr>
          <p:cNvPr id="619815697" name="" hidden="0"/>
          <p:cNvSpPr txBox="1"/>
          <p:nvPr isPhoto="0" userDrawn="0"/>
        </p:nvSpPr>
        <p:spPr bwMode="auto">
          <a:xfrm flipH="0" flipV="0">
            <a:off x="1154938" y="4852006"/>
            <a:ext cx="7905748" cy="5794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lnSpc>
                <a:spcPct val="100000"/>
              </a:lnSpc>
              <a:spcAft>
                <a:spcPts val="0"/>
              </a:spcAft>
              <a:defRPr/>
            </a:pPr>
            <a:r>
              <a:rPr sz="1400" b="1">
                <a:latin typeface="Arial"/>
                <a:ea typeface="Arial"/>
                <a:cs typeface="Arial"/>
              </a:rPr>
              <a:t>Критерии оценки параметров: </a:t>
            </a:r>
            <a:endParaRPr sz="1400" b="1">
              <a:latin typeface="Arial"/>
              <a:ea typeface="Arial"/>
              <a:cs typeface="Arial"/>
            </a:endParaRPr>
          </a:p>
          <a:p>
            <a:pPr algn="l">
              <a:defRPr/>
            </a:pPr>
            <a:r>
              <a:rPr sz="1400">
                <a:latin typeface="Arial"/>
                <a:ea typeface="Arial"/>
                <a:cs typeface="Arial"/>
              </a:rPr>
              <a:t>5 баллов</a:t>
            </a:r>
            <a:r>
              <a:rPr sz="1400">
                <a:latin typeface="Arial"/>
                <a:ea typeface="Arial"/>
                <a:cs typeface="Arial"/>
              </a:rPr>
              <a:t> – всегда, </a:t>
            </a:r>
            <a:r>
              <a:rPr sz="1400">
                <a:latin typeface="Arial"/>
                <a:ea typeface="Arial"/>
                <a:cs typeface="Arial"/>
              </a:rPr>
              <a:t>4 балла</a:t>
            </a:r>
            <a:r>
              <a:rPr sz="1400">
                <a:latin typeface="Arial"/>
                <a:ea typeface="Arial"/>
                <a:cs typeface="Arial"/>
              </a:rPr>
              <a:t> – часто, </a:t>
            </a:r>
            <a:r>
              <a:rPr sz="1400">
                <a:latin typeface="Arial"/>
                <a:ea typeface="Arial"/>
                <a:cs typeface="Arial"/>
              </a:rPr>
              <a:t>3 балла</a:t>
            </a:r>
            <a:r>
              <a:rPr sz="1400">
                <a:latin typeface="Arial"/>
                <a:ea typeface="Arial"/>
                <a:cs typeface="Arial"/>
              </a:rPr>
              <a:t> – иногда, </a:t>
            </a:r>
            <a:r>
              <a:rPr sz="1400">
                <a:latin typeface="Arial"/>
                <a:ea typeface="Arial"/>
                <a:cs typeface="Arial"/>
              </a:rPr>
              <a:t>2 балла </a:t>
            </a:r>
            <a:r>
              <a:rPr sz="1400">
                <a:latin typeface="Arial"/>
                <a:ea typeface="Arial"/>
                <a:cs typeface="Arial"/>
              </a:rPr>
              <a:t>– редко, </a:t>
            </a:r>
            <a:r>
              <a:rPr sz="1400">
                <a:latin typeface="Arial"/>
                <a:ea typeface="Arial"/>
                <a:cs typeface="Arial"/>
              </a:rPr>
              <a:t>0 баллов</a:t>
            </a:r>
            <a:r>
              <a:rPr sz="1400">
                <a:latin typeface="Arial"/>
                <a:ea typeface="Arial"/>
                <a:cs typeface="Arial"/>
              </a:rPr>
              <a:t> - никогда </a:t>
            </a:r>
            <a:endParaRPr sz="1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 flipH="0" flipV="0">
            <a:off x="1219199" y="761999"/>
            <a:ext cx="7467743" cy="50958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00">
                <a:solidFill>
                  <a:srgbClr val="00000A"/>
                </a:solidFill>
                <a:cs typeface="Times New Roman"/>
              </a:rPr>
              <a:t>Знания детей, обучающихся по индивидуальной программе, оцениваются в соответствии с этой программой. </a:t>
            </a:r>
            <a:endParaRPr sz="1600"/>
          </a:p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endParaRPr lang="ru-RU" sz="1600">
              <a:solidFill>
                <a:srgbClr val="00000A"/>
              </a:solidFill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00">
                <a:solidFill>
                  <a:srgbClr val="00000A"/>
                </a:solidFill>
                <a:cs typeface="Times New Roman"/>
              </a:rPr>
              <a:t>Перевод их в следующий класс осуществляется на основе промежуточной аттестации по индивидуальной программе.</a:t>
            </a:r>
            <a:endParaRPr sz="1600"/>
          </a:p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endParaRPr lang="ru-RU" sz="2400">
              <a:solidFill>
                <a:srgbClr val="00000A"/>
              </a:solidFill>
              <a:latin typeface="Calibri"/>
              <a:ea typeface="Arial Unicode MS"/>
              <a:cs typeface="Arial Unicode MS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00">
                <a:solidFill>
                  <a:srgbClr val="00000A"/>
                </a:solidFill>
                <a:cs typeface="Times New Roman"/>
              </a:rPr>
              <a:t>Организуя промежуточную проверку знаний умственно отсталого школьника, следует исходить из достигнутого </a:t>
            </a:r>
            <a:r>
              <a:rPr lang="ru-RU" sz="1600" b="1">
                <a:solidFill>
                  <a:srgbClr val="00000A"/>
                </a:solidFill>
                <a:cs typeface="Times New Roman"/>
              </a:rPr>
              <a:t>им минимального уровня.</a:t>
            </a:r>
            <a:endParaRPr sz="1600"/>
          </a:p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endParaRPr lang="ru-RU" sz="1600" b="1">
              <a:solidFill>
                <a:srgbClr val="00000A"/>
              </a:solidFill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600">
                <a:solidFill>
                  <a:srgbClr val="00000A"/>
                </a:solidFill>
                <a:cs typeface="Times New Roman"/>
              </a:rPr>
              <a:t>Никакие нормированные стандарты и критерии невозможно с максимальной точностью «примерить» к ребенку с интеллектуальными нарушениями, поэтому данные предложения носят рекомендательный характер.</a:t>
            </a:r>
            <a:endParaRPr lang="ru-RU" sz="2400">
              <a:solidFill>
                <a:srgbClr val="00000A"/>
              </a:solidFill>
              <a:latin typeface="Calibri"/>
              <a:ea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256524" y="3045700"/>
          <a:ext cx="7685124" cy="3359866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36369"/>
                <a:gridCol w="4114337"/>
                <a:gridCol w="1040572"/>
                <a:gridCol w="1040572"/>
                <a:gridCol w="1040572"/>
              </a:tblGrid>
              <a:tr h="182171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№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ЗУН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сентябрь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январь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май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3335">
                <a:tc>
                  <a:txBody>
                    <a:bodyPr/>
                    <a:p>
                      <a:pPr marL="342900" marR="0" lvl="0" indent="-34290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Gill Sans MT"/>
                        <a:buAutoNum type="arabicPeriod"/>
                        <a:tabLst>
                          <a:tab pos="71438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Умение использовать жесты согласия и отказа при общении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2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3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4 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2171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71438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2 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Умение показывать на себя и на взрослого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2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3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4 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2171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71438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3 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Умение показывать  на нужный предмет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2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3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4 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2171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71438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4 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Умение давать нужный предмет педагогу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2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3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4 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3335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71438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5 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Умение соотносить реальные объекты действительности с их изображениями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1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2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3 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3335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71438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6 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Умение показывать нужный предмет на картинке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1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3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3 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3335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71438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7 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Умение производить действия с предметами обихода по словесной инструкции педагога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1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1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2 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3335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71438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8 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Умение показывать действия на картинке по инструкции педагога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1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1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2 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3335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71438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9 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Умение соотносить реальный предмет и его изображение с написанием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0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0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1 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2171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Итог 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12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19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 25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1326462" name="Прямоугольник 1" hidden="0"/>
          <p:cNvSpPr>
            <a:spLocks noChangeArrowheads="1"/>
          </p:cNvSpPr>
          <p:nvPr isPhoto="0" userDrawn="0"/>
        </p:nvSpPr>
        <p:spPr bwMode="auto">
          <a:xfrm flipH="0" flipV="0">
            <a:off x="1232712" y="168274"/>
            <a:ext cx="7732749" cy="2404887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>
            <a:noAutofit/>
          </a:bodyPr>
          <a:lstStyle/>
          <a:p>
            <a:pPr algn="just">
              <a:lnSpc>
                <a:spcPct val="114999"/>
              </a:lnSpc>
              <a:defRPr/>
            </a:pPr>
            <a:r>
              <a:rPr lang="ru-RU" sz="1200"/>
              <a:t>Оценка выявленных результатов </a:t>
            </a:r>
            <a:r>
              <a:rPr lang="ru-RU" sz="1200"/>
              <a:t>обучения по варианту 9.2. </a:t>
            </a:r>
            <a:r>
              <a:rPr lang="ru-RU" sz="1200"/>
              <a:t>осуществляется в оценочных показателях, </a:t>
            </a:r>
            <a:r>
              <a:rPr lang="ru-RU" sz="1200" b="1"/>
              <a:t>основанных на качественных критериях</a:t>
            </a:r>
            <a:r>
              <a:rPr lang="ru-RU" sz="1200"/>
              <a:t> по итогам выполняемых </a:t>
            </a:r>
            <a:r>
              <a:rPr lang="ru-RU" sz="1200" b="1"/>
              <a:t>практических действий</a:t>
            </a:r>
            <a:r>
              <a:rPr lang="ru-RU" sz="1200" b="1"/>
              <a:t>:</a:t>
            </a:r>
            <a:endParaRPr sz="1200"/>
          </a:p>
          <a:p>
            <a:pPr algn="just">
              <a:lnSpc>
                <a:spcPct val="114999"/>
              </a:lnSpc>
              <a:defRPr/>
            </a:pPr>
            <a:r>
              <a:rPr lang="ru-RU" sz="1200">
                <a:cs typeface="Times New Roman"/>
              </a:rPr>
              <a:t> </a:t>
            </a:r>
            <a:endParaRPr sz="1200"/>
          </a:p>
          <a:p>
            <a:pPr algn="just">
              <a:lnSpc>
                <a:spcPct val="114999"/>
              </a:lnSpc>
              <a:defRPr/>
            </a:pPr>
            <a:r>
              <a:rPr lang="ru-RU" sz="1200" b="1" i="1">
                <a:cs typeface="Times New Roman"/>
              </a:rPr>
              <a:t>5 баллов</a:t>
            </a:r>
            <a:r>
              <a:rPr lang="ru-RU" sz="1200">
                <a:cs typeface="Times New Roman"/>
              </a:rPr>
              <a:t>  </a:t>
            </a:r>
            <a:r>
              <a:rPr lang="ru-RU" sz="1200">
                <a:cs typeface="Times New Roman"/>
              </a:rPr>
              <a:t>– </a:t>
            </a:r>
            <a:r>
              <a:rPr lang="ru-RU" sz="1200">
                <a:cs typeface="Times New Roman"/>
              </a:rPr>
              <a:t>самостоятельное выполнение заданий, умение исправить допущенные </a:t>
            </a:r>
            <a:r>
              <a:rPr lang="ru-RU" sz="1200">
                <a:cs typeface="Times New Roman"/>
              </a:rPr>
              <a:t>ошибки;</a:t>
            </a:r>
            <a:endParaRPr sz="1200"/>
          </a:p>
          <a:p>
            <a:pPr algn="just">
              <a:lnSpc>
                <a:spcPct val="114999"/>
              </a:lnSpc>
              <a:defRPr/>
            </a:pPr>
            <a:r>
              <a:rPr lang="ru-RU" sz="1200" b="1" i="1">
                <a:cs typeface="Times New Roman"/>
              </a:rPr>
              <a:t>4 </a:t>
            </a:r>
            <a:r>
              <a:rPr lang="ru-RU" sz="1200" b="1" i="1">
                <a:cs typeface="Times New Roman"/>
              </a:rPr>
              <a:t>балла</a:t>
            </a:r>
            <a:r>
              <a:rPr lang="ru-RU" sz="1200">
                <a:cs typeface="Times New Roman"/>
              </a:rPr>
              <a:t>   </a:t>
            </a:r>
            <a:r>
              <a:rPr lang="ru-RU" sz="1200">
                <a:cs typeface="Times New Roman"/>
              </a:rPr>
              <a:t>– </a:t>
            </a:r>
            <a:r>
              <a:rPr lang="ru-RU" sz="1200">
                <a:cs typeface="Times New Roman"/>
              </a:rPr>
              <a:t>самокоррекция</a:t>
            </a:r>
            <a:r>
              <a:rPr lang="ru-RU" sz="1200">
                <a:cs typeface="Times New Roman"/>
              </a:rPr>
              <a:t> после стимулирующей помощи, деятельность осуществляется по последовательной </a:t>
            </a:r>
            <a:r>
              <a:rPr lang="ru-RU" sz="1200">
                <a:cs typeface="Times New Roman"/>
              </a:rPr>
              <a:t>инструкции;</a:t>
            </a:r>
            <a:endParaRPr lang="ru-RU" sz="1200">
              <a:cs typeface="Times New Roman"/>
            </a:endParaRPr>
          </a:p>
          <a:p>
            <a:pPr algn="just">
              <a:lnSpc>
                <a:spcPct val="114999"/>
              </a:lnSpc>
              <a:defRPr/>
            </a:pPr>
            <a:r>
              <a:rPr lang="ru-RU" sz="1200" b="1" i="1">
                <a:cs typeface="Times New Roman"/>
              </a:rPr>
              <a:t>3 балла</a:t>
            </a:r>
            <a:r>
              <a:rPr lang="ru-RU" sz="1200">
                <a:cs typeface="Times New Roman"/>
              </a:rPr>
              <a:t>   </a:t>
            </a:r>
            <a:r>
              <a:rPr lang="ru-RU" sz="1200">
                <a:cs typeface="Times New Roman"/>
              </a:rPr>
              <a:t>– принятие </a:t>
            </a:r>
            <a:r>
              <a:rPr lang="ru-RU" sz="1200">
                <a:cs typeface="Times New Roman"/>
              </a:rPr>
              <a:t>направляющей помощи, деятельность осуществляется по </a:t>
            </a:r>
            <a:r>
              <a:rPr lang="ru-RU" sz="1200">
                <a:cs typeface="Times New Roman"/>
              </a:rPr>
              <a:t>образцу</a:t>
            </a:r>
            <a:r>
              <a:rPr lang="ru-RU" sz="1200">
                <a:cs typeface="Times New Roman"/>
              </a:rPr>
              <a:t>;</a:t>
            </a:r>
            <a:endParaRPr sz="1200"/>
          </a:p>
          <a:p>
            <a:pPr algn="just">
              <a:lnSpc>
                <a:spcPct val="114999"/>
              </a:lnSpc>
              <a:defRPr/>
            </a:pPr>
            <a:r>
              <a:rPr lang="ru-RU" sz="1200" b="1" i="1">
                <a:cs typeface="Times New Roman"/>
              </a:rPr>
              <a:t>2 балла</a:t>
            </a:r>
            <a:r>
              <a:rPr lang="ru-RU" sz="1200">
                <a:cs typeface="Times New Roman"/>
              </a:rPr>
              <a:t>   –  </a:t>
            </a:r>
            <a:r>
              <a:rPr lang="ru-RU" sz="1200">
                <a:cs typeface="Times New Roman"/>
              </a:rPr>
              <a:t>выполнение действий с частичной помощью, </a:t>
            </a:r>
            <a:r>
              <a:rPr lang="ru-RU" sz="1200">
                <a:cs typeface="Times New Roman"/>
              </a:rPr>
              <a:t>деятельность осуществляется по </a:t>
            </a:r>
            <a:r>
              <a:rPr lang="ru-RU" sz="1200">
                <a:cs typeface="Times New Roman"/>
              </a:rPr>
              <a:t>подражанию;</a:t>
            </a:r>
            <a:endParaRPr lang="ru-RU" sz="1200">
              <a:cs typeface="Times New Roman"/>
            </a:endParaRPr>
          </a:p>
          <a:p>
            <a:pPr algn="just">
              <a:lnSpc>
                <a:spcPct val="114999"/>
              </a:lnSpc>
              <a:defRPr/>
            </a:pPr>
            <a:r>
              <a:rPr lang="ru-RU" sz="1200" b="1" i="1">
                <a:cs typeface="Times New Roman"/>
              </a:rPr>
              <a:t>1 балл</a:t>
            </a:r>
            <a:r>
              <a:rPr lang="ru-RU" sz="1200">
                <a:cs typeface="Times New Roman"/>
              </a:rPr>
              <a:t>     –  </a:t>
            </a:r>
            <a:r>
              <a:rPr lang="ru-RU" sz="1200">
                <a:cs typeface="Times New Roman"/>
              </a:rPr>
              <a:t>деятельность </a:t>
            </a:r>
            <a:r>
              <a:rPr lang="ru-RU" sz="1200">
                <a:cs typeface="Times New Roman"/>
              </a:rPr>
              <a:t>осуществляется на уровне совместных действий с </a:t>
            </a:r>
            <a:r>
              <a:rPr lang="ru-RU" sz="1200">
                <a:cs typeface="Times New Roman"/>
              </a:rPr>
              <a:t>педагогом;</a:t>
            </a:r>
            <a:endParaRPr lang="ru-RU" sz="1200">
              <a:cs typeface="Times New Roman"/>
            </a:endParaRPr>
          </a:p>
          <a:p>
            <a:pPr algn="just">
              <a:lnSpc>
                <a:spcPct val="114999"/>
              </a:lnSpc>
              <a:defRPr/>
            </a:pPr>
            <a:r>
              <a:rPr lang="ru-RU" sz="1200" b="1" i="1">
                <a:cs typeface="Times New Roman"/>
              </a:rPr>
              <a:t>0 баллов</a:t>
            </a:r>
            <a:r>
              <a:rPr lang="ru-RU" sz="1200">
                <a:cs typeface="Times New Roman"/>
              </a:rPr>
              <a:t>  </a:t>
            </a:r>
            <a:r>
              <a:rPr lang="ru-RU" sz="1200">
                <a:cs typeface="Times New Roman"/>
              </a:rPr>
              <a:t>– невыполнение </a:t>
            </a:r>
            <a:r>
              <a:rPr lang="ru-RU" sz="1200">
                <a:cs typeface="Times New Roman"/>
              </a:rPr>
              <a:t>заданий, отказ от деятельности, смысловая неадекватность.</a:t>
            </a:r>
            <a:endParaRPr sz="1200"/>
          </a:p>
        </p:txBody>
      </p:sp>
      <p:sp>
        <p:nvSpPr>
          <p:cNvPr id="1019981474" name="Прямоугольник 3" hidden="0"/>
          <p:cNvSpPr>
            <a:spLocks noChangeArrowheads="1"/>
          </p:cNvSpPr>
          <p:nvPr isPhoto="0" userDrawn="0"/>
        </p:nvSpPr>
        <p:spPr bwMode="auto">
          <a:xfrm>
            <a:off x="1169212" y="2509837"/>
            <a:ext cx="7772580" cy="336837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4999"/>
              </a:lnSpc>
              <a:defRPr/>
            </a:pPr>
            <a:r>
              <a:rPr lang="ru-RU" sz="1400" b="1">
                <a:cs typeface="Times New Roman"/>
              </a:rPr>
              <a:t>Карта формирования умений и навыков по развитию речи и навыкам коммуникации</a:t>
            </a:r>
            <a:endParaRPr sz="2200" b="1"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86613269" name="Picture 1" hidden="0"/>
          <p:cNvPicPr>
            <a:picLocks noChangeAspect="1" noChangeArrowheads="1"/>
          </p:cNvPicPr>
          <p:nvPr isPhoto="0" userDrawn="0"/>
        </p:nvPicPr>
        <p:blipFill>
          <a:blip r:embed="rId2"/>
          <a:srcRect l="23625" t="7698" r="22825" b="4099"/>
          <a:stretch/>
        </p:blipFill>
        <p:spPr bwMode="auto">
          <a:xfrm>
            <a:off x="323849" y="1052512"/>
            <a:ext cx="4398962" cy="4968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25353101" name="Rectangle 2" hidden="0"/>
          <p:cNvSpPr>
            <a:spLocks noChangeArrowheads="1"/>
          </p:cNvSpPr>
          <p:nvPr isPhoto="0" userDrawn="0"/>
        </p:nvSpPr>
        <p:spPr bwMode="auto">
          <a:xfrm>
            <a:off x="395287" y="273049"/>
            <a:ext cx="8424861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/>
            </a:pPr>
            <a:r>
              <a:rPr lang="ru-RU" sz="2400" b="1">
                <a:solidFill>
                  <a:srgbClr val="376092"/>
                </a:solidFill>
              </a:rPr>
              <a:t>Опыт коллег</a:t>
            </a:r>
            <a:endParaRPr/>
          </a:p>
        </p:txBody>
      </p:sp>
      <p:pic>
        <p:nvPicPr>
          <p:cNvPr id="137632445" name="Picture 3" hidden="0"/>
          <p:cNvPicPr>
            <a:picLocks noChangeAspect="1" noChangeArrowheads="1"/>
          </p:cNvPicPr>
          <p:nvPr isPhoto="0" userDrawn="0"/>
        </p:nvPicPr>
        <p:blipFill>
          <a:blip r:embed="rId3"/>
          <a:srcRect l="26968" t="18634" r="44289" b="16269"/>
          <a:stretch/>
        </p:blipFill>
        <p:spPr bwMode="auto">
          <a:xfrm>
            <a:off x="4859337" y="981074"/>
            <a:ext cx="4013199" cy="5111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0"/>
          <p:cNvSpPr>
            <a:spLocks noGrp="1"/>
          </p:cNvSpPr>
          <p:nvPr isPhoto="0" userDrawn="0">
            <p:ph type="title" idx="4294967295" hasCustomPrompt="0"/>
          </p:nvPr>
        </p:nvSpPr>
        <p:spPr bwMode="auto">
          <a:xfrm>
            <a:off x="2743200" y="3962400"/>
            <a:ext cx="6400800" cy="2286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ОДОБРЕНА</a:t>
            </a:r>
            <a:br>
              <a:rPr lang="ru-RU" sz="200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</a:br>
            <a:r>
              <a:rPr lang="ru-RU" sz="200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решением федерального учебно-методического объединения по общему образованию</a:t>
            </a:r>
            <a:br>
              <a:rPr lang="ru-RU" sz="200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</a:br>
            <a:r>
              <a:rPr lang="ru-RU" sz="200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(протокол  от 22 декабря  2015 г. № 4/15)</a:t>
            </a:r>
            <a:br>
              <a:rPr lang="ru-RU" sz="200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</a:br>
            <a:endParaRPr lang="ru-RU" sz="2000">
              <a:solidFill>
                <a:schemeClr val="tx2">
                  <a:satMod val="13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243" name="Текст 3" hidden="0"/>
          <p:cNvSpPr>
            <a:spLocks noGrp="1"/>
          </p:cNvSpPr>
          <p:nvPr isPhoto="0" userDrawn="0">
            <p:ph type="body" idx="4294967295" hasCustomPrompt="0"/>
          </p:nvPr>
        </p:nvSpPr>
        <p:spPr bwMode="auto">
          <a:xfrm>
            <a:off x="838200" y="1066800"/>
            <a:ext cx="8305800" cy="2362199"/>
          </a:xfrm>
        </p:spPr>
        <p:txBody>
          <a:bodyPr/>
          <a:lstStyle/>
          <a:p>
            <a:pPr>
              <a:defRPr/>
            </a:pPr>
            <a:r>
              <a:rPr lang="ru-RU" sz="2800">
                <a:latin typeface="Arial"/>
                <a:cs typeface="Arial"/>
              </a:rPr>
              <a:t>Примерная адаптированная основная общеобразовательная программа образования (далее ― АООП) обучающихся с умственной отсталостью (интеллектуальными нарушениями) разработана в соответствии с требованиями ФГОС.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0"/>
          <p:cNvSpPr/>
          <p:nvPr isPhoto="0" userDrawn="0"/>
        </p:nvSpPr>
        <p:spPr bwMode="auto">
          <a:xfrm>
            <a:off x="1143000" y="3810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Письмо Министерства образования и науки РФ от 11 августа 2016 г. № ВК-1788/07 </a:t>
            </a:r>
            <a:endParaRPr/>
          </a:p>
          <a:p>
            <a:pPr>
              <a:defRPr/>
            </a:pPr>
            <a:r>
              <a:rPr lang="ru-RU" sz="2000" b="1"/>
              <a:t>"Об организации образования обучающихся с умственной отсталостью (интеллектуальными нарушениями)</a:t>
            </a:r>
            <a:endParaRPr lang="ru-RU" sz="2000" b="1"/>
          </a:p>
        </p:txBody>
      </p:sp>
      <p:sp>
        <p:nvSpPr>
          <p:cNvPr id="3" name="Прямоугольник 2" hidden="0"/>
          <p:cNvSpPr/>
          <p:nvPr isPhoto="0" userDrawn="0"/>
        </p:nvSpPr>
        <p:spPr bwMode="auto">
          <a:xfrm>
            <a:off x="1066799" y="2286000"/>
            <a:ext cx="7772436" cy="37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Для обучения лиц с умственной отсталостью, зачисленных в образовательные организации </a:t>
            </a:r>
            <a:r>
              <a:rPr lang="ru-RU" sz="2000" b="1"/>
              <a:t>до 1 сентября 2016 г., </a:t>
            </a:r>
            <a:r>
              <a:rPr lang="ru-RU" sz="2000"/>
              <a:t>при разработке образовательных программ </a:t>
            </a:r>
            <a:r>
              <a:rPr lang="ru-RU" sz="2000"/>
              <a:t>Минобрнауки</a:t>
            </a:r>
            <a:r>
              <a:rPr lang="ru-RU" sz="2000"/>
              <a:t> России рекомендует также </a:t>
            </a:r>
            <a:r>
              <a:rPr lang="ru-RU" sz="2000" b="1" i="1"/>
              <a:t>использовать примерную АООП </a:t>
            </a:r>
            <a:r>
              <a:rPr lang="ru-RU" sz="2000"/>
              <a:t>образования обучающихся с умственной отсталостью </a:t>
            </a:r>
            <a:r>
              <a:rPr lang="ru-RU" sz="2000" b="1" u="sng"/>
              <a:t>или </a:t>
            </a:r>
            <a:r>
              <a:rPr lang="ru-RU" sz="2000"/>
              <a:t>руководствоваться </a:t>
            </a:r>
            <a:r>
              <a:rPr lang="ru-RU" sz="2000" b="1" i="1"/>
              <a:t>учебным планом, утвержденным приказом Минобразования России от 10 апреля 2002 г. № 29/2065-п </a:t>
            </a:r>
            <a:r>
              <a:rPr lang="ru-RU" sz="2000"/>
              <a:t>«Об утверждении учебных планов специальных (коррекционных) образовательных учреждений для обучающихся, воспитанников с отклонениями в развитии», </a:t>
            </a:r>
            <a:r>
              <a:rPr lang="ru-RU" sz="2000" b="1" i="1"/>
              <a:t>в части, не противоречащей законодательству в сфере образования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228600" y="228601"/>
          <a:ext cx="8763000" cy="647700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752814"/>
                <a:gridCol w="4010186"/>
              </a:tblGrid>
              <a:tr h="53245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АООП вариант 1</a:t>
                      </a:r>
                      <a:endParaRPr lang="ru-RU" sz="2000" b="1" i="0" u="none" strike="noStrike" cap="none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36000" marR="36000" marT="36000" marB="3600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АООП </a:t>
                      </a: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вариант</a:t>
                      </a: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2</a:t>
                      </a:r>
                      <a:endParaRPr lang="ru-RU" sz="16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36000" marR="36000" marT="36000" marB="3600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7654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2.1.2.Планируемые результаты 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освоения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3.1.2 Планируемые результаты освоения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5179141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A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Виды результатов: </a:t>
                      </a:r>
                      <a:r>
                        <a:rPr lang="ru-RU" sz="1800" b="0" i="1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личностных и предметных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A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A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Ведущее место принадлежит </a:t>
                      </a:r>
                      <a:r>
                        <a:rPr lang="ru-RU" sz="1800" b="0" i="1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личностным</a:t>
                      </a: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 результатам.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1" u="none" strike="noStrike" cap="none">
                        <a:ln>
                          <a:noFill/>
                        </a:ln>
                        <a:solidFill>
                          <a:srgbClr val="00000A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1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Предметные результаты</a:t>
                      </a: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 - освоенные обучающимися знания и умения, и готовность их применения. Не являются основным критерием при принятии решения о переводе обучающегося в следующий класс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449263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Times New Roman"/>
                        </a:rPr>
                        <a:t>Результативность обучения каждого обучающегося оценивается с учетом особенностей его психофизического развития и особых образовательных потребностей. </a:t>
                      </a:r>
                      <a:endParaRPr/>
                    </a:p>
                    <a:p>
                      <a:pPr marL="0" marR="0" lvl="0" indent="449263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Times New Roman"/>
                        </a:rPr>
                        <a:t>Требования к результатам освоения АООП - </a:t>
                      </a: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Times New Roman"/>
                        </a:rPr>
                        <a:t>описание возможных результатов образования </a:t>
                      </a:r>
                      <a:endParaRPr/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 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93675" y="228600"/>
          <a:ext cx="8797925" cy="5165208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378325"/>
                <a:gridCol w="4419600"/>
              </a:tblGrid>
              <a:tr h="53340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i="0" u="none" strike="noStrike" cap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АООП вариант 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36000" marR="36000" marT="36000" marB="3600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АООП </a:t>
                      </a:r>
                      <a:r>
                        <a:rPr lang="ru-RU" sz="2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вариант</a:t>
                      </a:r>
                      <a:r>
                        <a:rPr lang="ru-RU" sz="2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2</a:t>
                      </a:r>
                      <a:endParaRPr lang="ru-RU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36000" marR="36000" marT="36000" marB="3600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cs typeface="Times New Roman"/>
                        </a:rPr>
                        <a:t>Текущая аттестация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/>
                          <a:cs typeface="Times New Roman"/>
                        </a:rPr>
                        <a:t>Текущая аттестация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21920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sng" strike="noStrike" cap="none">
                        <a:ln>
                          <a:noFill/>
                        </a:ln>
                        <a:solidFill>
                          <a:srgbClr val="00000A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sng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Форма контроля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sng" strike="noStrike" cap="none">
                        <a:ln>
                          <a:noFill/>
                        </a:ln>
                        <a:solidFill>
                          <a:srgbClr val="00000A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— устный опрос;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— самостоятельная работа;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— контрольная работа;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— тематическое тестирование;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— практические (лабораторные) работы;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— творческая работа;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rgbClr val="00000A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— дифференцированный зачет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rgbClr val="00000A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449263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449263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Полугодовое оценивание результатов освоения </a:t>
                      </a: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СИПР</a:t>
                      </a: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449263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rgbClr val="00000A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52400" y="609600"/>
          <a:ext cx="8763000" cy="4953000"/>
        </p:xfrm>
        <a:graphic>
          <a:graphicData uri="http://schemas.openxmlformats.org/drawingml/2006/table">
            <a:tbl>
              <a:tblPr firstRow="1" firstCol="1" lastRow="0" lastCol="0" bandRow="1" bandCol="1">
                <a:tableStyleId>{44D31FA6-3781-87B8-2315-6D699D372763}</a:tableStyleId>
              </a:tblPr>
              <a:tblGrid>
                <a:gridCol w="4361246"/>
                <a:gridCol w="4401754"/>
              </a:tblGrid>
              <a:tr h="791575">
                <a:tc>
                  <a:txBody>
                    <a:bodyPr/>
                    <a:p>
                      <a:pPr marL="0" marR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28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АООП</a:t>
                      </a:r>
                      <a:r>
                        <a:rPr lang="ru-RU" sz="28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вариант 1</a:t>
                      </a:r>
                      <a:endParaRPr lang="ru-RU" sz="2800" b="1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36000" marR="36000" marT="36000" marB="3600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АООП</a:t>
                      </a: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28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вариант</a:t>
                      </a: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2</a:t>
                      </a:r>
                      <a:endParaRPr lang="ru-RU" sz="20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36000" marR="36000" marT="36000" marB="3600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356986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i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Промежуточная (годовая) аттестация </a:t>
                      </a:r>
                      <a:endParaRPr lang="ru-RU" sz="2000" b="0" i="0">
                        <a:solidFill>
                          <a:schemeClr val="tx1"/>
                        </a:solidFill>
                        <a:latin typeface="Arial"/>
                        <a:ea typeface="Arial Unicode MS"/>
                        <a:cs typeface="Arial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44958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Промежуточная (годовая) аттестация </a:t>
                      </a:r>
                      <a:endParaRPr lang="ru-RU" sz="2000" b="0" i="0">
                        <a:solidFill>
                          <a:schemeClr val="tx1"/>
                        </a:solidFill>
                        <a:latin typeface="Arial"/>
                        <a:ea typeface="Arial Unicode MS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804439">
                <a:tc>
                  <a:txBody>
                    <a:bodyPr/>
                    <a:p>
                      <a:pPr>
                        <a:defRPr/>
                      </a:pPr>
                      <a:endParaRPr lang="ru-RU" sz="24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—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диктант по русскому языку;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— контрольная работа по математике;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— проверка техники чтения;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— тестирование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по устным предметам</a:t>
                      </a:r>
                      <a:endParaRPr lang="ru-RU" sz="2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449580" algn="just">
                        <a:spcAft>
                          <a:spcPts val="0"/>
                        </a:spcAft>
                        <a:defRPr/>
                      </a:pPr>
                      <a:endParaRPr lang="ru-RU" sz="200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Оценка результатов освоения 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СИПР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и развития жизненных компетенций ребёнка по итогам учебного года</a:t>
                      </a:r>
                      <a:endParaRPr lang="ru-RU" sz="1800" b="0" i="0">
                        <a:solidFill>
                          <a:schemeClr val="tx1"/>
                        </a:solidFill>
                        <a:latin typeface="Arial"/>
                        <a:ea typeface="Arial Unicode MS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52400" y="152400"/>
          <a:ext cx="8804275" cy="6597740"/>
        </p:xfrm>
        <a:graphic>
          <a:graphicData uri="http://schemas.openxmlformats.org/drawingml/2006/table">
            <a:tbl>
              <a:tblPr firstRow="1" firstCol="1" lastRow="0" lastCol="0" bandRow="1" bandCol="1">
                <a:tableStyleId>{44D31FA6-3781-87B8-2315-6D699D372763}</a:tableStyleId>
              </a:tblPr>
              <a:tblGrid>
                <a:gridCol w="4381788"/>
                <a:gridCol w="4422487"/>
              </a:tblGrid>
              <a:tr h="567573">
                <a:tc>
                  <a:txBody>
                    <a:bodyPr/>
                    <a:p>
                      <a:pPr marL="0" marR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28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АООП</a:t>
                      </a:r>
                      <a:r>
                        <a:rPr lang="ru-RU" sz="28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вариант 1</a:t>
                      </a:r>
                      <a:endParaRPr lang="ru-RU" sz="2800" b="1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35999" marR="35999" marT="35999" marB="35999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АООП</a:t>
                      </a: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28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вариант</a:t>
                      </a: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2</a:t>
                      </a:r>
                      <a:endParaRPr lang="ru-RU" sz="20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35999" marR="35999" marT="35999" marB="35999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486491">
                <a:tc>
                  <a:txBody>
                    <a:bodyPr/>
                    <a:p>
                      <a:pPr marL="0" marR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Итоговая аттестация</a:t>
                      </a:r>
                      <a:endParaRPr/>
                    </a:p>
                  </a:txBody>
                  <a:tcPr marL="68578" marR="68578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>
                          <a:latin typeface="Arial"/>
                          <a:cs typeface="Arial"/>
                        </a:rPr>
                        <a:t>Итоговая аттестация</a:t>
                      </a:r>
                      <a:endParaRPr lang="ru-RU" sz="2400" b="1">
                        <a:latin typeface="Arial"/>
                        <a:cs typeface="Arial"/>
                      </a:endParaRPr>
                    </a:p>
                  </a:txBody>
                  <a:tcPr marL="91437" marR="91437" marT="45719" marB="45719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912189">
                <a:tc>
                  <a:txBody>
                    <a:bodyPr/>
                    <a:p>
                      <a:pPr lvl="0">
                        <a:defRPr/>
                      </a:pPr>
                      <a:endParaRPr lang="ru-RU" sz="2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>
                        <a:defRPr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1. Комплексная оценка предметных результатов усвоения русского языка, чтения (литературного чтения), математики и основ социальной жизни;</a:t>
                      </a:r>
                      <a:endParaRPr/>
                    </a:p>
                    <a:p>
                      <a:pPr lvl="0">
                        <a:defRPr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2. Оценка знаний и умений по выбранному профилю труда</a:t>
                      </a:r>
                      <a:endParaRPr sz="1600" b="0" i="0" u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lvl="0">
                        <a:defRPr/>
                      </a:pPr>
                      <a:endParaRPr lang="ru-RU" sz="2000" b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lvl="0">
                        <a:defRPr/>
                      </a:pPr>
                      <a:r>
                        <a:rPr sz="1600" b="0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</a:rPr>
                        <a:t>Обязательна с  2024/25 учебного года</a:t>
                      </a:r>
                      <a:endParaRPr sz="1600" b="0" i="0" u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78" marR="68578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44958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Осуществляется в течение последних двух недель учебного года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- 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наблюдение за выполнением обучающимися специально подобранных заданий, позволяющих выявить и оценить результаты обучения</a:t>
                      </a:r>
                      <a:endParaRPr lang="ru-RU" sz="1800" b="0">
                        <a:solidFill>
                          <a:srgbClr val="00000A"/>
                        </a:solidFill>
                        <a:latin typeface="Arial"/>
                        <a:ea typeface="Arial Unicode MS"/>
                        <a:cs typeface="Arial"/>
                      </a:endParaRPr>
                    </a:p>
                  </a:txBody>
                  <a:tcPr marL="91437" marR="91437" marT="45719" marB="45719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449956">
                <a:tc>
                  <a:txBody>
                    <a:bodyPr/>
                    <a:p>
                      <a:pPr>
                        <a:defRPr/>
                      </a:pPr>
                      <a:endParaRPr lang="ru-RU" sz="1800" b="0" i="0" u="none" strike="noStrike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Зачисленные до 1 сентября 2016 г. </a:t>
                      </a:r>
                      <a:endParaRPr/>
                    </a:p>
                    <a:p>
                      <a:pPr>
                        <a:defRPr/>
                      </a:pPr>
                      <a:endParaRPr lang="ru-RU" sz="1600" b="0" i="0" u="none" strike="noStrike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Письмо Минобразования РФ от 14.03.2001 № 29/1448-6 О Рекомендациях о порядке проведения экзаменов по трудовому обучению выпускников специальных (коррекционных) образовательных учреждений </a:t>
                      </a:r>
                      <a:r>
                        <a:rPr lang="ru-RU" sz="16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VIII</a:t>
                      </a:r>
                      <a:r>
                        <a:rPr lang="ru-RU" sz="16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вида</a:t>
                      </a:r>
                      <a:endParaRPr/>
                    </a:p>
                  </a:txBody>
                  <a:tcPr marL="68578" marR="68578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44958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>
                        <a:solidFill>
                          <a:schemeClr val="tx1"/>
                        </a:solidFill>
                        <a:latin typeface="Arial"/>
                        <a:ea typeface="Arial Unicode MS"/>
                        <a:cs typeface="Arial"/>
                      </a:endParaRPr>
                    </a:p>
                  </a:txBody>
                  <a:tcPr marL="91437" marR="91437" marT="45719" marB="45719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0927501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374284" y="274320"/>
            <a:ext cx="7498080" cy="114300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1800" u="sng">
                <a:solidFill>
                  <a:srgbClr val="002060"/>
                </a:solidFill>
                <a:latin typeface="Arial"/>
                <a:ea typeface="Arial"/>
                <a:cs typeface="Arial"/>
                <a:hlinkClick r:id="rId2" tooltip="https://ikp-rao.ru/metodicheskie-rekomendacii/soderzhanie-19/"/>
              </a:rPr>
              <a:t>https://ikp-rao.ru/metodicheskie-rekomendacii/soderzhanie-19/</a:t>
            </a:r>
            <a:r>
              <a:rPr sz="180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endParaRPr sz="180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47288320" name="" hidden="0"/>
          <p:cNvPicPr>
            <a:picLocks noChangeAspect="1"/>
          </p:cNvPicPr>
          <p:nvPr isPhoto="0" userDrawn="0"/>
        </p:nvPicPr>
        <p:blipFill>
          <a:blip r:embed="rId3"/>
          <a:srcRect l="2067" t="2884" r="-39" b="3525"/>
          <a:stretch/>
        </p:blipFill>
        <p:spPr bwMode="auto">
          <a:xfrm flipH="0" flipV="0">
            <a:off x="271499" y="1587499"/>
            <a:ext cx="8667749" cy="4940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5759477" name="" hidden="0"/>
          <p:cNvSpPr/>
          <p:nvPr isPhoto="0" userDrawn="0"/>
        </p:nvSpPr>
        <p:spPr bwMode="auto">
          <a:xfrm flipH="0" flipV="0">
            <a:off x="-18171597" y="-322019"/>
            <a:ext cx="201573" cy="1732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918814279" name="" hidden="0"/>
          <p:cNvPicPr>
            <a:picLocks noChangeAspect="1"/>
          </p:cNvPicPr>
          <p:nvPr isPhoto="0" userDrawn="0"/>
        </p:nvPicPr>
        <p:blipFill>
          <a:blip r:embed="rId2"/>
          <a:srcRect l="20677" t="6623" r="21162" b="4005"/>
          <a:stretch/>
        </p:blipFill>
        <p:spPr bwMode="auto">
          <a:xfrm flipH="0" flipV="0">
            <a:off x="1430374" y="777874"/>
            <a:ext cx="6905624" cy="5968999"/>
          </a:xfrm>
          <a:prstGeom prst="rect">
            <a:avLst/>
          </a:prstGeom>
        </p:spPr>
      </p:pic>
      <p:sp>
        <p:nvSpPr>
          <p:cNvPr id="1934356057" name="Заголовок 1" hidden="0"/>
          <p:cNvSpPr>
            <a:spLocks noGrp="1"/>
          </p:cNvSpPr>
          <p:nvPr isPhoto="0" userDrawn="0"/>
        </p:nvSpPr>
        <p:spPr bwMode="auto">
          <a:xfrm flipH="0" flipV="0">
            <a:off x="1374283" y="99694"/>
            <a:ext cx="7498080" cy="709929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orbel"/>
              </a:defRPr>
            </a:lvl9pPr>
          </a:lstStyle>
          <a:p>
            <a:pPr>
              <a:defRPr/>
            </a:pPr>
            <a:r>
              <a:rPr sz="1800" u="sng">
                <a:solidFill>
                  <a:srgbClr val="002060"/>
                </a:solidFill>
                <a:latin typeface="Arial"/>
                <a:ea typeface="Arial"/>
                <a:cs typeface="Arial"/>
                <a:hlinkClick r:id="rId3" tooltip="https://ikp-rao.ru/metodicheskie-rekomendacii/soderzhanie-19/"/>
              </a:rPr>
              <a:t>https://ikp-rao.ru/metodicheskie-rekomendacii/soderzhanie-19/</a:t>
            </a:r>
            <a:r>
              <a:rPr sz="180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endParaRPr sz="180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77593924" name="" hidden="0"/>
          <p:cNvPicPr>
            <a:picLocks noChangeAspect="1"/>
          </p:cNvPicPr>
          <p:nvPr isPhoto="0" userDrawn="0"/>
        </p:nvPicPr>
        <p:blipFill>
          <a:blip r:embed="rId4"/>
          <a:srcRect l="16502" t="8709" r="63899" b="78224"/>
          <a:stretch/>
        </p:blipFill>
        <p:spPr bwMode="auto">
          <a:xfrm flipH="0" flipV="0">
            <a:off x="160374" y="698499"/>
            <a:ext cx="1820333" cy="682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Солнцестояние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/>
        </a:gradFill>
        <a:gradFill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0</Words>
  <Application>Р7-Офис/6.4.2.28</Application>
  <DocSecurity>0</DocSecurity>
  <PresentationFormat>Экран (4:3)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samsung</dc:creator>
  <cp:keywords/>
  <dc:description/>
  <dc:identifier/>
  <dc:language/>
  <cp:lastModifiedBy/>
  <cp:revision>201</cp:revision>
  <dcterms:created xsi:type="dcterms:W3CDTF">1601-01-01T00:00:00Z</dcterms:created>
  <dcterms:modified xsi:type="dcterms:W3CDTF">2022-03-24T09:01:57Z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