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16"/>
  </p:notesMasterIdLst>
  <p:sldIdLst>
    <p:sldId id="256" r:id="rId2"/>
    <p:sldId id="315" r:id="rId3"/>
    <p:sldId id="259" r:id="rId4"/>
    <p:sldId id="311" r:id="rId5"/>
    <p:sldId id="263" r:id="rId6"/>
    <p:sldId id="304" r:id="rId7"/>
    <p:sldId id="264" r:id="rId8"/>
    <p:sldId id="314" r:id="rId9"/>
    <p:sldId id="260" r:id="rId10"/>
    <p:sldId id="282" r:id="rId11"/>
    <p:sldId id="267" r:id="rId12"/>
    <p:sldId id="310" r:id="rId13"/>
    <p:sldId id="313" r:id="rId14"/>
    <p:sldId id="312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342" y="-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user:Downloads:&#1043;&#1088;&#1091;&#1087;&#1087;&#1099;%20&#1086;&#1073;&#1091;&#1095;&#1072;&#1102;&#1097;&#1080;&#1077;&#1089;&#1103;%20&#1089;%20&#1054;&#1042;&#1047;%20&#1063;&#1080;&#1089;&#1083;&#1077;&#1085;&#1085;&#1086;&#1089;&#1090;&#1100;%20&#1044;&#1086;&#1083;&#1103;%20&#1086;&#1073;&#1091;&#1095;&#1072;&#1102;&#1097;&#1080;&#1093;&#1089;&#1103;%20&#1080;&#1079;%20&#1095;&#1080;&#1089;&#1083;&#1072;%20&#1074;&#1089;&#1077;&#1093;%20&#1086;&#1073;&#1091;&#1095;&#1072;&#1102;&#1097;&#1080;&#1093;&#1089;&#1103;%20&#1074;%20&#1096;&#1082;&#1086;&#1083;&#1077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>
              <a:defRPr/>
            </a:pPr>
            <a:r>
              <a:rPr lang="ru-RU" sz="2000" b="1" dirty="0" smtClean="0">
                <a:effectLst/>
              </a:rPr>
              <a:t>Количественные и качественные показатели </a:t>
            </a:r>
          </a:p>
          <a:p>
            <a:pPr algn="ctr">
              <a:defRPr/>
            </a:pPr>
            <a:r>
              <a:rPr lang="ru-RU" sz="2000" b="1" dirty="0" smtClean="0">
                <a:effectLst/>
              </a:rPr>
              <a:t>контингента обучающихся </a:t>
            </a:r>
            <a:endParaRPr lang="ru-RU" sz="2000" b="1" dirty="0"/>
          </a:p>
        </c:rich>
      </c:tx>
      <c:layout>
        <c:manualLayout>
          <c:xMode val="edge"/>
          <c:yMode val="edge"/>
          <c:x val="0.127270450568679"/>
          <c:y val="0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4.149377593361004E-2"/>
          <c:w val="0.64886515353805174"/>
          <c:h val="0.8755186721991719"/>
        </c:manualLayout>
      </c:layout>
      <c:pie3DChart>
        <c:varyColors val="1"/>
        <c:ser>
          <c:idx val="0"/>
          <c:order val="0"/>
          <c:tx>
            <c:v>Доля обучающихся из числа всех обучающихся в школе</c:v>
          </c:tx>
          <c:explosion val="8"/>
          <c:dLbls>
            <c:showVal val="1"/>
            <c:showLeaderLines val="1"/>
          </c:dLbls>
          <c:cat>
            <c:strRef>
              <c:f>Лист1!$B$4:$B$13</c:f>
              <c:strCache>
                <c:ptCount val="10"/>
                <c:pt idx="0">
                  <c:v>Слабослышащие </c:v>
                </c:pt>
                <c:pt idx="1">
                  <c:v>Слепые </c:v>
                </c:pt>
                <c:pt idx="2">
                  <c:v>Слабовидящие</c:v>
                </c:pt>
                <c:pt idx="3">
                  <c:v>Имеющие НОДА </c:v>
                </c:pt>
                <c:pt idx="4">
                  <c:v>Обучающиеся с ЗПР</c:v>
                </c:pt>
                <c:pt idx="5">
                  <c:v>Обучающиеся с умственной отсталостью (интеллектуальными нарушениями)</c:v>
                </c:pt>
                <c:pt idx="6">
                  <c:v>Обучающиеся с соматическими заболеваниями </c:v>
                </c:pt>
                <c:pt idx="7">
                  <c:v>Обучающиеся с поведенческо-эмоциональными расстройствами </c:v>
                </c:pt>
                <c:pt idx="8">
                  <c:v>Обучающиеся с другими отклонениями в развитии</c:v>
                </c:pt>
                <c:pt idx="9">
                  <c:v>Обучающиеся, не имеющие инвалидности  и статуса ребенка с ОВЗ</c:v>
                </c:pt>
              </c:strCache>
            </c:strRef>
          </c:cat>
          <c:val>
            <c:numRef>
              <c:f>Лист1!$D$4:$D$13</c:f>
              <c:numCache>
                <c:formatCode>0%</c:formatCode>
                <c:ptCount val="10"/>
                <c:pt idx="0">
                  <c:v>2.0000000000000018E-2</c:v>
                </c:pt>
                <c:pt idx="1">
                  <c:v>3.0000000000000009E-2</c:v>
                </c:pt>
                <c:pt idx="2">
                  <c:v>5.0000000000000017E-2</c:v>
                </c:pt>
                <c:pt idx="3">
                  <c:v>0.23</c:v>
                </c:pt>
                <c:pt idx="4">
                  <c:v>4.0000000000000036E-2</c:v>
                </c:pt>
                <c:pt idx="5">
                  <c:v>3.0000000000000009E-2</c:v>
                </c:pt>
                <c:pt idx="6">
                  <c:v>0.2900000000000002</c:v>
                </c:pt>
                <c:pt idx="7">
                  <c:v>3.0000000000000009E-2</c:v>
                </c:pt>
                <c:pt idx="8">
                  <c:v>0.1800000000000001</c:v>
                </c:pt>
                <c:pt idx="9">
                  <c:v>0.1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4508761647512702"/>
          <c:y val="8.4032410886398526E-2"/>
          <c:w val="0.35491243435146036"/>
          <c:h val="0.902465666895372"/>
        </c:manualLayout>
      </c:layout>
      <c:txPr>
        <a:bodyPr/>
        <a:lstStyle/>
        <a:p>
          <a:pPr rtl="0">
            <a:defRPr/>
          </a:pPr>
          <a:endParaRPr lang="ru-RU"/>
        </a:p>
      </c:txPr>
    </c:legend>
    <c:plotVisOnly val="1"/>
    <c:dispBlanksAs val="zero"/>
  </c:chart>
  <c:externalData r:id="rId1"/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0.85648</cdr:x>
      <cdr:y>0.01007</cdr:y>
    </cdr:from>
    <cdr:to>
      <cdr:x>1</cdr:x>
      <cdr:y>0.27032</cdr:y>
    </cdr:to>
    <cdr:pic>
      <cdr:nvPicPr>
        <cdr:cNvPr id="2" name="Изображение 1" descr="1111.png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=""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7882467" y="50801"/>
          <a:ext cx="1312332" cy="1312332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87441257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0"/>
            <a:ext cx="9144000" cy="5176499"/>
          </a:xfrm>
          <a:prstGeom prst="rect">
            <a:avLst/>
          </a:prstGeom>
          <a:gradFill>
            <a:gsLst>
              <a:gs pos="0">
                <a:srgbClr val="003171"/>
              </a:gs>
              <a:gs pos="100000">
                <a:srgbClr val="549FFF"/>
              </a:gs>
            </a:gsLst>
            <a:lin ang="792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/>
          <p:nvPr/>
        </p:nvSpPr>
        <p:spPr>
          <a:xfrm flipH="1">
            <a:off x="-3832" y="12039"/>
            <a:ext cx="10925833" cy="5165065"/>
          </a:xfrm>
          <a:custGeom>
            <a:avLst/>
            <a:gdLst/>
            <a:ahLst/>
            <a:cxnLst/>
            <a:rect l="0" t="0" r="0" b="0"/>
            <a:pathLst>
              <a:path w="24279631" h="6863875" extrusionOk="0">
                <a:moveTo>
                  <a:pt x="9291599" y="0"/>
                </a:moveTo>
                <a:lnTo>
                  <a:pt x="24279631" y="5875"/>
                </a:lnTo>
                <a:lnTo>
                  <a:pt x="24250422" y="6863875"/>
                </a:lnTo>
                <a:lnTo>
                  <a:pt x="8740466" y="6858000"/>
                </a:lnTo>
                <a:cubicBezTo>
                  <a:pt x="0" y="3062308"/>
                  <a:pt x="7449035" y="312298"/>
                  <a:pt x="9291599" y="0"/>
                </a:cubicBezTo>
                <a:close/>
              </a:path>
            </a:pathLst>
          </a:custGeom>
          <a:gradFill>
            <a:gsLst>
              <a:gs pos="0">
                <a:srgbClr val="549FFF">
                  <a:alpha val="40784"/>
                </a:srgbClr>
              </a:gs>
              <a:gs pos="41000">
                <a:srgbClr val="003171">
                  <a:alpha val="94901"/>
                </a:srgbClr>
              </a:gs>
              <a:gs pos="100000">
                <a:srgbClr val="003171">
                  <a:alpha val="94901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14659" y="660"/>
            <a:ext cx="10500940" cy="5165065"/>
          </a:xfrm>
          <a:custGeom>
            <a:avLst/>
            <a:gdLst/>
            <a:ahLst/>
            <a:cxnLst/>
            <a:rect l="0" t="0" r="0" b="0"/>
            <a:pathLst>
              <a:path w="24279631" h="6863875" extrusionOk="0">
                <a:moveTo>
                  <a:pt x="9291599" y="0"/>
                </a:moveTo>
                <a:lnTo>
                  <a:pt x="24279631" y="5875"/>
                </a:lnTo>
                <a:lnTo>
                  <a:pt x="24250422" y="6863875"/>
                </a:lnTo>
                <a:lnTo>
                  <a:pt x="8740466" y="6858000"/>
                </a:lnTo>
                <a:cubicBezTo>
                  <a:pt x="0" y="3062308"/>
                  <a:pt x="7449035" y="312298"/>
                  <a:pt x="9291599" y="0"/>
                </a:cubicBezTo>
                <a:close/>
              </a:path>
            </a:pathLst>
          </a:custGeom>
          <a:gradFill>
            <a:gsLst>
              <a:gs pos="0">
                <a:srgbClr val="549FFF">
                  <a:alpha val="53725"/>
                </a:srgbClr>
              </a:gs>
              <a:gs pos="41000">
                <a:srgbClr val="003171">
                  <a:alpha val="53725"/>
                </a:srgbClr>
              </a:gs>
              <a:gs pos="100000">
                <a:srgbClr val="003171">
                  <a:alpha val="53725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-846666" y="-661"/>
            <a:ext cx="2167466" cy="5176308"/>
          </a:xfrm>
          <a:custGeom>
            <a:avLst/>
            <a:gdLst/>
            <a:ahLst/>
            <a:cxnLst/>
            <a:rect l="0" t="0" r="0" b="0"/>
            <a:pathLst>
              <a:path w="2167467" h="6180667" extrusionOk="0">
                <a:moveTo>
                  <a:pt x="939800" y="0"/>
                </a:moveTo>
                <a:lnTo>
                  <a:pt x="1905000" y="5881"/>
                </a:lnTo>
                <a:cubicBezTo>
                  <a:pt x="2167467" y="1035992"/>
                  <a:pt x="0" y="1848556"/>
                  <a:pt x="1896533" y="6180667"/>
                </a:cubicBezTo>
                <a:lnTo>
                  <a:pt x="939800" y="6180667"/>
                </a:lnTo>
                <a:lnTo>
                  <a:pt x="939800" y="0"/>
                </a:lnTo>
                <a:close/>
              </a:path>
            </a:pathLst>
          </a:custGeom>
          <a:gradFill>
            <a:gsLst>
              <a:gs pos="0">
                <a:srgbClr val="003171">
                  <a:alpha val="20784"/>
                </a:srgbClr>
              </a:gs>
              <a:gs pos="100000">
                <a:srgbClr val="65A8FF">
                  <a:alpha val="20784"/>
                </a:srgbClr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 rot="10800000" flipH="1">
            <a:off x="-524933" y="131"/>
            <a:ext cx="1403434" cy="5176308"/>
          </a:xfrm>
          <a:custGeom>
            <a:avLst/>
            <a:gdLst/>
            <a:ahLst/>
            <a:cxnLst/>
            <a:rect l="0" t="0" r="0" b="0"/>
            <a:pathLst>
              <a:path w="2167467" h="6180667" extrusionOk="0">
                <a:moveTo>
                  <a:pt x="939800" y="0"/>
                </a:moveTo>
                <a:lnTo>
                  <a:pt x="1905000" y="5881"/>
                </a:lnTo>
                <a:cubicBezTo>
                  <a:pt x="2167467" y="1035992"/>
                  <a:pt x="0" y="1848556"/>
                  <a:pt x="1896533" y="6180667"/>
                </a:cubicBezTo>
                <a:lnTo>
                  <a:pt x="939800" y="6180667"/>
                </a:lnTo>
                <a:lnTo>
                  <a:pt x="939800" y="0"/>
                </a:lnTo>
                <a:close/>
              </a:path>
            </a:pathLst>
          </a:custGeom>
          <a:gradFill>
            <a:gsLst>
              <a:gs pos="0">
                <a:srgbClr val="003171">
                  <a:alpha val="20784"/>
                </a:srgbClr>
              </a:gs>
              <a:gs pos="100000">
                <a:srgbClr val="65A8FF">
                  <a:alpha val="20784"/>
                </a:srgbClr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1082040" y="1242060"/>
            <a:ext cx="7050900" cy="1102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1082040" y="2423159"/>
            <a:ext cx="7035899" cy="694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r">
              <a:spcBef>
                <a:spcPts val="0"/>
              </a:spcBef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 rot="10800000" flipH="1">
            <a:off x="-348182" y="-16424"/>
            <a:ext cx="1723519" cy="5159924"/>
          </a:xfrm>
          <a:custGeom>
            <a:avLst/>
            <a:gdLst/>
            <a:ahLst/>
            <a:cxnLst/>
            <a:rect l="0" t="0" r="0" b="0"/>
            <a:pathLst>
              <a:path w="4476675" h="6879900" extrusionOk="0">
                <a:moveTo>
                  <a:pt x="4476676" y="16025"/>
                </a:moveTo>
                <a:lnTo>
                  <a:pt x="879695" y="0"/>
                </a:lnTo>
                <a:cubicBezTo>
                  <a:pt x="886211" y="2293300"/>
                  <a:pt x="892726" y="4586600"/>
                  <a:pt x="899242" y="6879900"/>
                </a:cubicBezTo>
                <a:lnTo>
                  <a:pt x="3909760" y="6861462"/>
                </a:lnTo>
                <a:cubicBezTo>
                  <a:pt x="0" y="3547544"/>
                  <a:pt x="1695771" y="1824359"/>
                  <a:pt x="4476676" y="16025"/>
                </a:cubicBezTo>
                <a:close/>
              </a:path>
            </a:pathLst>
          </a:custGeom>
          <a:gradFill>
            <a:gsLst>
              <a:gs pos="0">
                <a:srgbClr val="549FFF">
                  <a:alpha val="53725"/>
                </a:srgbClr>
              </a:gs>
              <a:gs pos="41000">
                <a:srgbClr val="003171">
                  <a:alpha val="53725"/>
                </a:srgbClr>
              </a:gs>
              <a:gs pos="100000">
                <a:srgbClr val="003171">
                  <a:alpha val="53725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/>
          <p:nvPr/>
        </p:nvSpPr>
        <p:spPr>
          <a:xfrm rot="10800000" flipH="1">
            <a:off x="-1118653" y="774"/>
            <a:ext cx="3100650" cy="5142725"/>
          </a:xfrm>
          <a:custGeom>
            <a:avLst/>
            <a:gdLst/>
            <a:ahLst/>
            <a:cxnLst/>
            <a:rect l="0" t="0" r="0" b="0"/>
            <a:pathLst>
              <a:path w="8053639" h="6879900" extrusionOk="0">
                <a:moveTo>
                  <a:pt x="4696126" y="16025"/>
                </a:moveTo>
                <a:lnTo>
                  <a:pt x="2920537" y="0"/>
                </a:lnTo>
                <a:cubicBezTo>
                  <a:pt x="2927053" y="2293300"/>
                  <a:pt x="2933568" y="4586600"/>
                  <a:pt x="2940084" y="6879900"/>
                </a:cubicBezTo>
                <a:lnTo>
                  <a:pt x="4085318" y="6861462"/>
                </a:lnTo>
                <a:cubicBezTo>
                  <a:pt x="8053639" y="4651267"/>
                  <a:pt x="0" y="3113439"/>
                  <a:pt x="4696126" y="16025"/>
                </a:cubicBezTo>
                <a:close/>
              </a:path>
            </a:pathLst>
          </a:custGeom>
          <a:gradFill>
            <a:gsLst>
              <a:gs pos="0">
                <a:srgbClr val="549FFF">
                  <a:alpha val="53725"/>
                </a:srgbClr>
              </a:gs>
              <a:gs pos="41000">
                <a:srgbClr val="003171">
                  <a:alpha val="53725"/>
                </a:srgbClr>
              </a:gs>
              <a:gs pos="100000">
                <a:srgbClr val="003171">
                  <a:alpha val="53725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 rot="10800000">
            <a:off x="8088846" y="-9550"/>
            <a:ext cx="1100667" cy="5153050"/>
          </a:xfrm>
          <a:custGeom>
            <a:avLst/>
            <a:gdLst/>
            <a:ahLst/>
            <a:cxnLst/>
            <a:rect l="0" t="0" r="0" b="0"/>
            <a:pathLst>
              <a:path w="1100668" h="6916846" extrusionOk="0">
                <a:moveTo>
                  <a:pt x="0" y="11711"/>
                </a:moveTo>
                <a:lnTo>
                  <a:pt x="956734" y="0"/>
                </a:lnTo>
                <a:cubicBezTo>
                  <a:pt x="33869" y="3419922"/>
                  <a:pt x="220135" y="4504457"/>
                  <a:pt x="1100668" y="6916846"/>
                </a:cubicBezTo>
                <a:lnTo>
                  <a:pt x="0" y="6916846"/>
                </a:lnTo>
                <a:lnTo>
                  <a:pt x="0" y="11711"/>
                </a:lnTo>
                <a:close/>
              </a:path>
            </a:pathLst>
          </a:custGeom>
          <a:gradFill>
            <a:gsLst>
              <a:gs pos="0">
                <a:srgbClr val="003171"/>
              </a:gs>
              <a:gs pos="100000">
                <a:srgbClr val="65A8FF"/>
              </a:gs>
            </a:gsLst>
            <a:lin ang="57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 rot="10800000" flipH="1">
            <a:off x="-348182" y="-16424"/>
            <a:ext cx="1723519" cy="5159924"/>
          </a:xfrm>
          <a:custGeom>
            <a:avLst/>
            <a:gdLst/>
            <a:ahLst/>
            <a:cxnLst/>
            <a:rect l="0" t="0" r="0" b="0"/>
            <a:pathLst>
              <a:path w="4476675" h="6879900" extrusionOk="0">
                <a:moveTo>
                  <a:pt x="4476676" y="16025"/>
                </a:moveTo>
                <a:lnTo>
                  <a:pt x="879695" y="0"/>
                </a:lnTo>
                <a:cubicBezTo>
                  <a:pt x="886211" y="2293300"/>
                  <a:pt x="892726" y="4586600"/>
                  <a:pt x="899242" y="6879900"/>
                </a:cubicBezTo>
                <a:lnTo>
                  <a:pt x="3909760" y="6861462"/>
                </a:lnTo>
                <a:cubicBezTo>
                  <a:pt x="0" y="3547544"/>
                  <a:pt x="1695771" y="1824359"/>
                  <a:pt x="4476676" y="16025"/>
                </a:cubicBezTo>
                <a:close/>
              </a:path>
            </a:pathLst>
          </a:custGeom>
          <a:gradFill>
            <a:gsLst>
              <a:gs pos="0">
                <a:srgbClr val="549FFF">
                  <a:alpha val="53725"/>
                </a:srgbClr>
              </a:gs>
              <a:gs pos="41000">
                <a:srgbClr val="003171">
                  <a:alpha val="53725"/>
                </a:srgbClr>
              </a:gs>
              <a:gs pos="100000">
                <a:srgbClr val="003171">
                  <a:alpha val="53725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/>
          <p:nvPr/>
        </p:nvSpPr>
        <p:spPr>
          <a:xfrm rot="10800000" flipH="1">
            <a:off x="-1118653" y="774"/>
            <a:ext cx="3100650" cy="5142725"/>
          </a:xfrm>
          <a:custGeom>
            <a:avLst/>
            <a:gdLst/>
            <a:ahLst/>
            <a:cxnLst/>
            <a:rect l="0" t="0" r="0" b="0"/>
            <a:pathLst>
              <a:path w="8053639" h="6879900" extrusionOk="0">
                <a:moveTo>
                  <a:pt x="4696126" y="16025"/>
                </a:moveTo>
                <a:lnTo>
                  <a:pt x="2920537" y="0"/>
                </a:lnTo>
                <a:cubicBezTo>
                  <a:pt x="2927053" y="2293300"/>
                  <a:pt x="2933568" y="4586600"/>
                  <a:pt x="2940084" y="6879900"/>
                </a:cubicBezTo>
                <a:lnTo>
                  <a:pt x="4085318" y="6861462"/>
                </a:lnTo>
                <a:cubicBezTo>
                  <a:pt x="8053639" y="4651267"/>
                  <a:pt x="0" y="3113439"/>
                  <a:pt x="4696126" y="16025"/>
                </a:cubicBezTo>
                <a:close/>
              </a:path>
            </a:pathLst>
          </a:custGeom>
          <a:gradFill>
            <a:gsLst>
              <a:gs pos="0">
                <a:srgbClr val="549FFF">
                  <a:alpha val="53725"/>
                </a:srgbClr>
              </a:gs>
              <a:gs pos="41000">
                <a:srgbClr val="003171">
                  <a:alpha val="53725"/>
                </a:srgbClr>
              </a:gs>
              <a:gs pos="100000">
                <a:srgbClr val="003171">
                  <a:alpha val="53725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" name="Shape 25"/>
          <p:cNvSpPr/>
          <p:nvPr/>
        </p:nvSpPr>
        <p:spPr>
          <a:xfrm rot="10800000">
            <a:off x="8088846" y="-9550"/>
            <a:ext cx="1100667" cy="5153050"/>
          </a:xfrm>
          <a:custGeom>
            <a:avLst/>
            <a:gdLst/>
            <a:ahLst/>
            <a:cxnLst/>
            <a:rect l="0" t="0" r="0" b="0"/>
            <a:pathLst>
              <a:path w="1100668" h="6916846" extrusionOk="0">
                <a:moveTo>
                  <a:pt x="0" y="11711"/>
                </a:moveTo>
                <a:lnTo>
                  <a:pt x="956734" y="0"/>
                </a:lnTo>
                <a:cubicBezTo>
                  <a:pt x="33869" y="3419922"/>
                  <a:pt x="220135" y="4504457"/>
                  <a:pt x="1100668" y="6916846"/>
                </a:cubicBezTo>
                <a:lnTo>
                  <a:pt x="0" y="6916846"/>
                </a:lnTo>
                <a:lnTo>
                  <a:pt x="0" y="11711"/>
                </a:lnTo>
                <a:close/>
              </a:path>
            </a:pathLst>
          </a:custGeom>
          <a:gradFill>
            <a:gsLst>
              <a:gs pos="0">
                <a:srgbClr val="003171"/>
              </a:gs>
              <a:gs pos="100000">
                <a:srgbClr val="65A8FF"/>
              </a:gs>
            </a:gsLst>
            <a:lin ang="57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4038599" cy="3630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2800"/>
            </a:lvl1pPr>
            <a:lvl2pPr lvl="1">
              <a:spcBef>
                <a:spcPts val="0"/>
              </a:spcBef>
              <a:defRPr sz="2400"/>
            </a:lvl2pPr>
            <a:lvl3pPr lvl="2">
              <a:spcBef>
                <a:spcPts val="0"/>
              </a:spcBef>
              <a:defRPr sz="2000"/>
            </a:lvl3pPr>
            <a:lvl4pPr lvl="3">
              <a:spcBef>
                <a:spcPts val="0"/>
              </a:spcBef>
              <a:defRPr sz="1800"/>
            </a:lvl4pPr>
            <a:lvl5pPr lvl="4">
              <a:spcBef>
                <a:spcPts val="0"/>
              </a:spcBef>
              <a:defRPr sz="1800"/>
            </a:lvl5pPr>
            <a:lvl6pPr lvl="5">
              <a:spcBef>
                <a:spcPts val="0"/>
              </a:spcBef>
              <a:defRPr sz="1800"/>
            </a:lvl6pPr>
            <a:lvl7pPr lvl="6">
              <a:spcBef>
                <a:spcPts val="0"/>
              </a:spcBef>
              <a:defRPr sz="1800"/>
            </a:lvl7pPr>
            <a:lvl8pPr lvl="7">
              <a:spcBef>
                <a:spcPts val="0"/>
              </a:spcBef>
              <a:defRPr sz="1800"/>
            </a:lvl8pPr>
            <a:lvl9pPr lvl="8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648200" y="1244242"/>
            <a:ext cx="4038599" cy="3630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2800"/>
            </a:lvl1pPr>
            <a:lvl2pPr lvl="1">
              <a:spcBef>
                <a:spcPts val="0"/>
              </a:spcBef>
              <a:defRPr sz="2400"/>
            </a:lvl2pPr>
            <a:lvl3pPr lvl="2">
              <a:spcBef>
                <a:spcPts val="0"/>
              </a:spcBef>
              <a:defRPr sz="2000"/>
            </a:lvl3pPr>
            <a:lvl4pPr lvl="3">
              <a:spcBef>
                <a:spcPts val="0"/>
              </a:spcBef>
              <a:defRPr sz="1800"/>
            </a:lvl4pPr>
            <a:lvl5pPr lvl="4">
              <a:spcBef>
                <a:spcPts val="0"/>
              </a:spcBef>
              <a:defRPr sz="1800"/>
            </a:lvl5pPr>
            <a:lvl6pPr lvl="5">
              <a:spcBef>
                <a:spcPts val="0"/>
              </a:spcBef>
              <a:defRPr sz="1800"/>
            </a:lvl6pPr>
            <a:lvl7pPr lvl="6">
              <a:spcBef>
                <a:spcPts val="0"/>
              </a:spcBef>
              <a:defRPr sz="1800"/>
            </a:lvl7pPr>
            <a:lvl8pPr lvl="7">
              <a:spcBef>
                <a:spcPts val="0"/>
              </a:spcBef>
              <a:defRPr sz="1800"/>
            </a:lvl8pPr>
            <a:lvl9pPr lvl="8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/>
        </p:nvSpPr>
        <p:spPr>
          <a:xfrm rot="10800000" flipH="1">
            <a:off x="-348182" y="-16424"/>
            <a:ext cx="1723519" cy="5159924"/>
          </a:xfrm>
          <a:custGeom>
            <a:avLst/>
            <a:gdLst/>
            <a:ahLst/>
            <a:cxnLst/>
            <a:rect l="0" t="0" r="0" b="0"/>
            <a:pathLst>
              <a:path w="4476675" h="6879900" extrusionOk="0">
                <a:moveTo>
                  <a:pt x="4476676" y="16025"/>
                </a:moveTo>
                <a:lnTo>
                  <a:pt x="879695" y="0"/>
                </a:lnTo>
                <a:cubicBezTo>
                  <a:pt x="886211" y="2293300"/>
                  <a:pt x="892726" y="4586600"/>
                  <a:pt x="899242" y="6879900"/>
                </a:cubicBezTo>
                <a:lnTo>
                  <a:pt x="3909760" y="6861462"/>
                </a:lnTo>
                <a:cubicBezTo>
                  <a:pt x="0" y="3547544"/>
                  <a:pt x="1695771" y="1824359"/>
                  <a:pt x="4476676" y="16025"/>
                </a:cubicBezTo>
                <a:close/>
              </a:path>
            </a:pathLst>
          </a:custGeom>
          <a:gradFill>
            <a:gsLst>
              <a:gs pos="0">
                <a:srgbClr val="549FFF">
                  <a:alpha val="53725"/>
                </a:srgbClr>
              </a:gs>
              <a:gs pos="41000">
                <a:srgbClr val="003171">
                  <a:alpha val="53725"/>
                </a:srgbClr>
              </a:gs>
              <a:gs pos="100000">
                <a:srgbClr val="003171">
                  <a:alpha val="53725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" name="Shape 31"/>
          <p:cNvSpPr/>
          <p:nvPr/>
        </p:nvSpPr>
        <p:spPr>
          <a:xfrm rot="10800000" flipH="1">
            <a:off x="-1118653" y="774"/>
            <a:ext cx="3100650" cy="5142725"/>
          </a:xfrm>
          <a:custGeom>
            <a:avLst/>
            <a:gdLst/>
            <a:ahLst/>
            <a:cxnLst/>
            <a:rect l="0" t="0" r="0" b="0"/>
            <a:pathLst>
              <a:path w="8053639" h="6879900" extrusionOk="0">
                <a:moveTo>
                  <a:pt x="4696126" y="16025"/>
                </a:moveTo>
                <a:lnTo>
                  <a:pt x="2920537" y="0"/>
                </a:lnTo>
                <a:cubicBezTo>
                  <a:pt x="2927053" y="2293300"/>
                  <a:pt x="2933568" y="4586600"/>
                  <a:pt x="2940084" y="6879900"/>
                </a:cubicBezTo>
                <a:lnTo>
                  <a:pt x="4085318" y="6861462"/>
                </a:lnTo>
                <a:cubicBezTo>
                  <a:pt x="8053639" y="4651267"/>
                  <a:pt x="0" y="3113439"/>
                  <a:pt x="4696126" y="16025"/>
                </a:cubicBezTo>
                <a:close/>
              </a:path>
            </a:pathLst>
          </a:custGeom>
          <a:gradFill>
            <a:gsLst>
              <a:gs pos="0">
                <a:srgbClr val="549FFF">
                  <a:alpha val="53725"/>
                </a:srgbClr>
              </a:gs>
              <a:gs pos="41000">
                <a:srgbClr val="003171">
                  <a:alpha val="53725"/>
                </a:srgbClr>
              </a:gs>
              <a:gs pos="100000">
                <a:srgbClr val="003171">
                  <a:alpha val="53725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" name="Shape 32"/>
          <p:cNvSpPr/>
          <p:nvPr/>
        </p:nvSpPr>
        <p:spPr>
          <a:xfrm rot="10800000">
            <a:off x="8088846" y="-9550"/>
            <a:ext cx="1100667" cy="5153050"/>
          </a:xfrm>
          <a:custGeom>
            <a:avLst/>
            <a:gdLst/>
            <a:ahLst/>
            <a:cxnLst/>
            <a:rect l="0" t="0" r="0" b="0"/>
            <a:pathLst>
              <a:path w="1100668" h="6916846" extrusionOk="0">
                <a:moveTo>
                  <a:pt x="0" y="11711"/>
                </a:moveTo>
                <a:lnTo>
                  <a:pt x="956734" y="0"/>
                </a:lnTo>
                <a:cubicBezTo>
                  <a:pt x="33869" y="3419922"/>
                  <a:pt x="220135" y="4504457"/>
                  <a:pt x="1100668" y="6916846"/>
                </a:cubicBezTo>
                <a:lnTo>
                  <a:pt x="0" y="6916846"/>
                </a:lnTo>
                <a:lnTo>
                  <a:pt x="0" y="11711"/>
                </a:lnTo>
                <a:close/>
              </a:path>
            </a:pathLst>
          </a:custGeom>
          <a:gradFill>
            <a:gsLst>
              <a:gs pos="0">
                <a:srgbClr val="003171"/>
              </a:gs>
              <a:gs pos="100000">
                <a:srgbClr val="65A8FF"/>
              </a:gs>
            </a:gsLst>
            <a:lin ang="57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Shape 35"/>
          <p:cNvGrpSpPr/>
          <p:nvPr/>
        </p:nvGrpSpPr>
        <p:grpSpPr>
          <a:xfrm>
            <a:off x="-6264" y="3700039"/>
            <a:ext cx="9150267" cy="2325488"/>
            <a:chOff x="-6264" y="4933386"/>
            <a:chExt cx="9150267" cy="3100650"/>
          </a:xfrm>
        </p:grpSpPr>
        <p:sp>
          <p:nvSpPr>
            <p:cNvPr id="36" name="Shape 36"/>
            <p:cNvSpPr/>
            <p:nvPr/>
          </p:nvSpPr>
          <p:spPr>
            <a:xfrm>
              <a:off x="-7" y="5537200"/>
              <a:ext cx="9144008" cy="1574769"/>
            </a:xfrm>
            <a:custGeom>
              <a:avLst/>
              <a:gdLst/>
              <a:ahLst/>
              <a:cxnLst/>
              <a:rect l="0" t="0" r="0" b="0"/>
              <a:pathLst>
                <a:path w="9144009" h="1257301" extrusionOk="0">
                  <a:moveTo>
                    <a:pt x="5" y="266700"/>
                  </a:moveTo>
                  <a:cubicBezTo>
                    <a:pt x="8115305" y="1257301"/>
                    <a:pt x="7620009" y="0"/>
                    <a:pt x="9144009" y="186267"/>
                  </a:cubicBezTo>
                  <a:cubicBezTo>
                    <a:pt x="9144008" y="441678"/>
                    <a:pt x="9143998" y="818763"/>
                    <a:pt x="9143997" y="1074174"/>
                  </a:cubicBezTo>
                  <a:lnTo>
                    <a:pt x="0" y="1086874"/>
                  </a:lnTo>
                  <a:cubicBezTo>
                    <a:pt x="0" y="854041"/>
                    <a:pt x="5" y="499533"/>
                    <a:pt x="5" y="266700"/>
                  </a:cubicBezTo>
                  <a:close/>
                </a:path>
              </a:pathLst>
            </a:custGeom>
            <a:gradFill>
              <a:gsLst>
                <a:gs pos="0">
                  <a:srgbClr val="549FFF"/>
                </a:gs>
                <a:gs pos="100000">
                  <a:srgbClr val="003171">
                    <a:alpha val="51764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" name="Shape 37"/>
            <p:cNvSpPr/>
            <p:nvPr/>
          </p:nvSpPr>
          <p:spPr>
            <a:xfrm rot="5400000" flipH="1">
              <a:off x="3018543" y="1908578"/>
              <a:ext cx="3100650" cy="9150266"/>
            </a:xfrm>
            <a:custGeom>
              <a:avLst/>
              <a:gdLst/>
              <a:ahLst/>
              <a:cxnLst/>
              <a:rect l="0" t="0" r="0" b="0"/>
              <a:pathLst>
                <a:path w="8053639" h="6879900" extrusionOk="0">
                  <a:moveTo>
                    <a:pt x="4696126" y="16025"/>
                  </a:moveTo>
                  <a:lnTo>
                    <a:pt x="2920537" y="0"/>
                  </a:lnTo>
                  <a:cubicBezTo>
                    <a:pt x="2927053" y="2293300"/>
                    <a:pt x="2933568" y="4586600"/>
                    <a:pt x="2940084" y="6879900"/>
                  </a:cubicBezTo>
                  <a:lnTo>
                    <a:pt x="4085318" y="6861462"/>
                  </a:lnTo>
                  <a:cubicBezTo>
                    <a:pt x="8053639" y="4651267"/>
                    <a:pt x="0" y="3113439"/>
                    <a:pt x="4696126" y="16025"/>
                  </a:cubicBezTo>
                  <a:close/>
                </a:path>
              </a:pathLst>
            </a:custGeom>
            <a:gradFill>
              <a:gsLst>
                <a:gs pos="0">
                  <a:srgbClr val="549FFF">
                    <a:alpha val="78823"/>
                  </a:srgbClr>
                </a:gs>
                <a:gs pos="41000">
                  <a:srgbClr val="003171">
                    <a:alpha val="78823"/>
                  </a:srgbClr>
                </a:gs>
                <a:gs pos="100000">
                  <a:srgbClr val="003171">
                    <a:alpha val="78823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" name="Shape 38"/>
            <p:cNvSpPr/>
            <p:nvPr/>
          </p:nvSpPr>
          <p:spPr>
            <a:xfrm>
              <a:off x="-7" y="5740400"/>
              <a:ext cx="9144010" cy="1574769"/>
            </a:xfrm>
            <a:custGeom>
              <a:avLst/>
              <a:gdLst/>
              <a:ahLst/>
              <a:cxnLst/>
              <a:rect l="0" t="0" r="0" b="0"/>
              <a:pathLst>
                <a:path w="9144011" h="1257301" extrusionOk="0">
                  <a:moveTo>
                    <a:pt x="7" y="266700"/>
                  </a:moveTo>
                  <a:cubicBezTo>
                    <a:pt x="8115307" y="1257301"/>
                    <a:pt x="7620011" y="0"/>
                    <a:pt x="9144011" y="186267"/>
                  </a:cubicBezTo>
                  <a:lnTo>
                    <a:pt x="9144011" y="921775"/>
                  </a:lnTo>
                  <a:lnTo>
                    <a:pt x="0" y="931914"/>
                  </a:lnTo>
                  <a:cubicBezTo>
                    <a:pt x="0" y="699081"/>
                    <a:pt x="7" y="499533"/>
                    <a:pt x="7" y="266700"/>
                  </a:cubicBezTo>
                  <a:close/>
                </a:path>
              </a:pathLst>
            </a:custGeom>
            <a:gradFill>
              <a:gsLst>
                <a:gs pos="0">
                  <a:srgbClr val="549FFF">
                    <a:alpha val="81960"/>
                  </a:srgbClr>
                </a:gs>
                <a:gs pos="100000">
                  <a:srgbClr val="003171">
                    <a:alpha val="8196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399" cy="6035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buNone/>
              <a:defRPr sz="24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2"/>
            </a:gs>
            <a:gs pos="100000">
              <a:schemeClr val="accen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29540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Trebuchet MS"/>
              <a:defRPr sz="3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560"/>
              </a:spcBef>
              <a:buClr>
                <a:schemeClr val="dk2"/>
              </a:buClr>
              <a:buSzPct val="100000"/>
              <a:buFont typeface="Trebuchet MS"/>
              <a:defRPr sz="2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spcBef>
                <a:spcPts val="480"/>
              </a:spcBef>
              <a:buClr>
                <a:schemeClr val="dk2"/>
              </a:buClr>
              <a:buSzPct val="100000"/>
              <a:buFont typeface="Trebuchet MS"/>
              <a:defRPr sz="2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spcBef>
                <a:spcPts val="400"/>
              </a:spcBef>
              <a:buClr>
                <a:schemeClr val="dk2"/>
              </a:buClr>
              <a:buSzPct val="100000"/>
              <a:buFont typeface="Trebuchet MS"/>
              <a:defRPr sz="2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spcBef>
                <a:spcPts val="400"/>
              </a:spcBef>
              <a:buClr>
                <a:schemeClr val="dk2"/>
              </a:buClr>
              <a:buSzPct val="100000"/>
              <a:buFont typeface="Trebuchet MS"/>
              <a:defRPr sz="2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spcBef>
                <a:spcPts val="400"/>
              </a:spcBef>
              <a:buClr>
                <a:schemeClr val="dk2"/>
              </a:buClr>
              <a:buSzPct val="100000"/>
              <a:buFont typeface="Trebuchet MS"/>
              <a:defRPr sz="2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spcBef>
                <a:spcPts val="400"/>
              </a:spcBef>
              <a:buClr>
                <a:schemeClr val="dk2"/>
              </a:buClr>
              <a:buSzPct val="100000"/>
              <a:buFont typeface="Trebuchet MS"/>
              <a:defRPr sz="2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spcBef>
                <a:spcPts val="400"/>
              </a:spcBef>
              <a:buClr>
                <a:schemeClr val="dk2"/>
              </a:buClr>
              <a:buSzPct val="100000"/>
              <a:buFont typeface="Trebuchet MS"/>
              <a:defRPr sz="2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spcBef>
                <a:spcPts val="400"/>
              </a:spcBef>
              <a:buClr>
                <a:schemeClr val="dk2"/>
              </a:buClr>
              <a:buSzPct val="100000"/>
              <a:buFont typeface="Trebuchet MS"/>
              <a:defRPr sz="2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subTitle" idx="1"/>
          </p:nvPr>
        </p:nvSpPr>
        <p:spPr>
          <a:xfrm>
            <a:off x="316523" y="1046285"/>
            <a:ext cx="8414239" cy="210381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Применение электронного обучения и дистанционных образовательных технологий </a:t>
            </a:r>
            <a:r>
              <a:rPr lang="ru-RU" sz="3200" b="1" dirty="0" smtClean="0">
                <a:solidFill>
                  <a:srgbClr val="FFFF00"/>
                </a:solidFill>
                <a:latin typeface="Arial"/>
                <a:ea typeface="MS Mincho"/>
                <a:cs typeface="Times New Roman"/>
              </a:rPr>
              <a:t>при обучении детей, нуждающихся в длительном лечении,</a:t>
            </a:r>
            <a:endParaRPr lang="ru-RU" sz="3200" dirty="0" smtClean="0">
              <a:solidFill>
                <a:srgbClr val="FFFF00"/>
              </a:solidFill>
              <a:latin typeface="Arial"/>
              <a:ea typeface="MS Mincho"/>
              <a:cs typeface="Times New Roman"/>
            </a:endParaRPr>
          </a:p>
          <a:p>
            <a:pPr lvl="0" algn="ctr"/>
            <a:r>
              <a:rPr lang="ru-RU" sz="3200" b="1" dirty="0" smtClean="0">
                <a:solidFill>
                  <a:srgbClr val="FFFF00"/>
                </a:solidFill>
                <a:latin typeface="Arial"/>
                <a:ea typeface="MS Mincho"/>
                <a:cs typeface="Times New Roman"/>
              </a:rPr>
              <a:t>в ГБОУ «КОШДО»</a:t>
            </a:r>
            <a:r>
              <a:rPr lang="ru-RU" sz="3200" dirty="0" smtClean="0">
                <a:solidFill>
                  <a:srgbClr val="000000"/>
                </a:solidFill>
              </a:rPr>
              <a:t> </a:t>
            </a:r>
          </a:p>
          <a:p>
            <a:pPr lvl="0"/>
            <a:endParaRPr lang="ru-RU" sz="3200" b="1" dirty="0" smtClean="0">
              <a:solidFill>
                <a:srgbClr val="000000"/>
              </a:solidFill>
            </a:endParaRPr>
          </a:p>
          <a:p>
            <a:pPr lvl="0"/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Ушакова Светлана Леонидовна, </a:t>
            </a:r>
          </a:p>
          <a:p>
            <a:pPr lvl="0"/>
            <a:r>
              <a:rPr lang="ru-RU" sz="2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заместитель директора</a:t>
            </a:r>
            <a:endParaRPr lang="ru-RU" sz="3600" b="1" dirty="0" smtClean="0">
              <a:solidFill>
                <a:srgbClr val="FFFF00"/>
              </a:solidFill>
              <a:latin typeface="Times New Roman" pitchFamily="18" charset="0"/>
              <a:ea typeface="MS Mincho"/>
              <a:cs typeface="Times New Roman" pitchFamily="18" charset="0"/>
            </a:endParaRPr>
          </a:p>
          <a:p>
            <a:pPr algn="ctr"/>
            <a:endParaRPr lang="ru-RU" sz="3600" dirty="0" smtClean="0">
              <a:solidFill>
                <a:srgbClr val="FFFF00"/>
              </a:solidFill>
              <a:latin typeface="Arial"/>
              <a:ea typeface="MS Mincho"/>
              <a:cs typeface="Times New Roman"/>
            </a:endParaRPr>
          </a:p>
          <a:p>
            <a:pPr algn="ctr"/>
            <a:endParaRPr lang="ru" sz="3600" b="1" dirty="0">
              <a:solidFill>
                <a:srgbClr val="FFFF00"/>
              </a:solidFill>
            </a:endParaRPr>
          </a:p>
        </p:txBody>
      </p:sp>
      <p:pic>
        <p:nvPicPr>
          <p:cNvPr id="2" name="Изображение 1" descr="11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667" y="1"/>
            <a:ext cx="1312332" cy="13123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044" y="1"/>
            <a:ext cx="680330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Изображение 2" descr="11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667" y="1"/>
            <a:ext cx="1312332" cy="13123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112750" y="-25"/>
            <a:ext cx="8966699" cy="5143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ru" sz="3600" b="1" dirty="0"/>
          </a:p>
        </p:txBody>
      </p:sp>
      <p:pic>
        <p:nvPicPr>
          <p:cNvPr id="2" name="Изображение 1" descr="IMG_886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"/>
            <a:ext cx="7715289" cy="5143526"/>
          </a:xfrm>
          <a:prstGeom prst="rect">
            <a:avLst/>
          </a:prstGeom>
        </p:spPr>
      </p:pic>
      <p:pic>
        <p:nvPicPr>
          <p:cNvPr id="4" name="Изображение 3" descr="11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667" y="1"/>
            <a:ext cx="1312332" cy="13123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11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667" y="1"/>
            <a:ext cx="1312332" cy="1312332"/>
          </a:xfrm>
          <a:prstGeom prst="rect">
            <a:avLst/>
          </a:prstGeom>
        </p:spPr>
      </p:pic>
      <p:pic>
        <p:nvPicPr>
          <p:cNvPr id="5" name="Изображение 4" descr="Снимок экрана 2017-03-03 в 14.36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929"/>
            <a:ext cx="7687085" cy="45163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977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264" y="1007514"/>
            <a:ext cx="5880172" cy="3978104"/>
          </a:xfrm>
          <a:prstGeom prst="rect">
            <a:avLst/>
          </a:prstGeom>
        </p:spPr>
      </p:pic>
      <p:pic>
        <p:nvPicPr>
          <p:cNvPr id="7" name="Изображение 3" descr="11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667" y="92098"/>
            <a:ext cx="1312332" cy="1312332"/>
          </a:xfrm>
          <a:prstGeom prst="rect">
            <a:avLst/>
          </a:prstGeom>
        </p:spPr>
      </p:pic>
      <p:sp>
        <p:nvSpPr>
          <p:cNvPr id="8" name="Shape 74"/>
          <p:cNvSpPr txBox="1">
            <a:spLocks noGrp="1"/>
          </p:cNvSpPr>
          <p:nvPr>
            <p:ph type="title"/>
          </p:nvPr>
        </p:nvSpPr>
        <p:spPr>
          <a:xfrm>
            <a:off x="96809" y="537251"/>
            <a:ext cx="7787486" cy="669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/>
            <a:r>
              <a:rPr lang="ru-RU" sz="3600" dirty="0" smtClean="0">
                <a:solidFill>
                  <a:srgbClr val="000000"/>
                </a:solidFill>
              </a:rPr>
              <a:t>Сетевая форма реализации общеобразовательных программ</a:t>
            </a:r>
            <a:endParaRPr lang="ru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308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678" y="136772"/>
            <a:ext cx="4078651" cy="272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692769" y="-626999"/>
            <a:ext cx="5336931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solidFill>
                <a:srgbClr val="FFFF00"/>
              </a:solidFill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   Государственное бюджетное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общеобразовательное учреждение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    «Курганская областная школа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   дистанционного обучения»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г.  Курган,  ул. Техническая,  д. 4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Телефон/факс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 8 3522 44 92 54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Электронный адрес школы: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kshdo45@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yandex.ru</a:t>
            </a:r>
            <a:endParaRPr lang="ru-RU" sz="2400" b="1" dirty="0" smtClean="0">
              <a:solidFill>
                <a:srgbClr val="FFFF00"/>
              </a:solidFill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i="1" dirty="0" smtClean="0">
                <a:solidFill>
                  <a:srgbClr val="FFFF00"/>
                </a:solidFill>
                <a:latin typeface="+mn-lt"/>
              </a:rPr>
              <a:t>сайт школы</a:t>
            </a:r>
            <a:r>
              <a:rPr lang="ru-RU" sz="2400" b="1" dirty="0" smtClean="0">
                <a:solidFill>
                  <a:srgbClr val="FFFF00"/>
                </a:solidFill>
                <a:latin typeface="+mn-lt"/>
              </a:rPr>
              <a:t>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FFFF00"/>
                </a:solidFill>
                <a:latin typeface="+mn-lt"/>
              </a:rPr>
              <a:t>http://school-dist45.ru</a:t>
            </a:r>
            <a:r>
              <a:rPr lang="ru-RU" sz="2400" dirty="0" smtClean="0">
                <a:solidFill>
                  <a:srgbClr val="FFFF00"/>
                </a:solidFill>
                <a:latin typeface="+mn-lt"/>
              </a:rPr>
              <a:t>/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61806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ГБОУ «КОШДО»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618068"/>
            <a:ext cx="8229600" cy="4525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5143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2" name="Shape 62"/>
          <p:cNvSpPr txBox="1"/>
          <p:nvPr/>
        </p:nvSpPr>
        <p:spPr>
          <a:xfrm>
            <a:off x="2479100" y="214325"/>
            <a:ext cx="5058600" cy="777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 lang="ru-RU" sz="4800" dirty="0"/>
          </a:p>
        </p:txBody>
      </p:sp>
      <p:sp>
        <p:nvSpPr>
          <p:cNvPr id="65" name="Shape 65"/>
          <p:cNvSpPr txBox="1"/>
          <p:nvPr/>
        </p:nvSpPr>
        <p:spPr>
          <a:xfrm>
            <a:off x="0" y="991625"/>
            <a:ext cx="4513800" cy="64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endParaRPr lang="ru" sz="3000" b="1" dirty="0">
              <a:solidFill>
                <a:srgbClr val="073763"/>
              </a:solidFill>
            </a:endParaRPr>
          </a:p>
        </p:txBody>
      </p:sp>
      <p:sp>
        <p:nvSpPr>
          <p:cNvPr id="66" name="Shape 66"/>
          <p:cNvSpPr txBox="1"/>
          <p:nvPr/>
        </p:nvSpPr>
        <p:spPr>
          <a:xfrm>
            <a:off x="255525" y="2559975"/>
            <a:ext cx="3673799" cy="204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454256718"/>
              </p:ext>
            </p:extLst>
          </p:nvPr>
        </p:nvGraphicFramePr>
        <p:xfrm>
          <a:off x="0" y="100915"/>
          <a:ext cx="9144000" cy="5042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529821" y="313267"/>
            <a:ext cx="5486399" cy="603599"/>
          </a:xfrm>
        </p:spPr>
        <p:txBody>
          <a:bodyPr/>
          <a:lstStyle/>
          <a:p>
            <a:r>
              <a:rPr lang="ru-RU" dirty="0" smtClean="0"/>
              <a:t>Электронный дневник</a:t>
            </a: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9821" y="733883"/>
            <a:ext cx="5813425" cy="420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457200" y="205961"/>
            <a:ext cx="8229600" cy="49373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3600" dirty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3" name="Изображение 2" descr="11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667" y="1"/>
            <a:ext cx="1312332" cy="1312332"/>
          </a:xfrm>
          <a:prstGeom prst="rect">
            <a:avLst/>
          </a:prstGeom>
        </p:spPr>
      </p:pic>
      <p:pic>
        <p:nvPicPr>
          <p:cNvPr id="2" name="Изображение 1" descr="IMG_887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"/>
            <a:ext cx="771525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Изображение 2" descr="IMG_88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15250" cy="5143500"/>
          </a:xfrm>
          <a:prstGeom prst="rect">
            <a:avLst/>
          </a:prstGeom>
        </p:spPr>
      </p:pic>
      <p:pic>
        <p:nvPicPr>
          <p:cNvPr id="4" name="Изображение 3" descr="11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667" y="1"/>
            <a:ext cx="1312332" cy="13123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1444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11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667" y="1"/>
            <a:ext cx="1312332" cy="1312332"/>
          </a:xfrm>
          <a:prstGeom prst="rect">
            <a:avLst/>
          </a:prstGeom>
        </p:spPr>
      </p:pic>
      <p:pic>
        <p:nvPicPr>
          <p:cNvPr id="2" name="Изображение 1" descr="IMG_928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1525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Выступление\Баннер 11 мая 2018\Урок обществознания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81837" y="0"/>
            <a:ext cx="7053943" cy="473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Изображение 1" descr="11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c="http://schemas.openxmlformats.org/drawingml/2006/chart" xmlns:cdr="http://schemas.openxmlformats.org/drawingml/2006/chartDrawing" xmlns:a14="http://schemas.microsoft.com/office/drawing/2010/main" xmlns="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7854780" y="-656166"/>
            <a:ext cx="1312347" cy="13123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57200" y="1196651"/>
            <a:ext cx="8229600" cy="367787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4181" y="438575"/>
            <a:ext cx="7787486" cy="6693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/>
            <a:r>
              <a:rPr lang="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Информационно-образовательная среда </a:t>
            </a:r>
            <a:br>
              <a:rPr lang="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ГБОУ «КОШДО»</a:t>
            </a:r>
            <a:endParaRPr lang="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Изображение 3" descr="11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667" y="1"/>
            <a:ext cx="1312332" cy="1312332"/>
          </a:xfrm>
          <a:prstGeom prst="rect">
            <a:avLst/>
          </a:prstGeom>
        </p:spPr>
      </p:pic>
      <p:pic>
        <p:nvPicPr>
          <p:cNvPr id="2" name="Изображение 1" descr="Снимок экрана 2016-10-31 в 15.24.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12333"/>
            <a:ext cx="9144000" cy="3726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ave">
  <a:themeElements>
    <a:clrScheme name="Custom 506">
      <a:dk1>
        <a:srgbClr val="000000"/>
      </a:dk1>
      <a:lt1>
        <a:srgbClr val="FFFFFF"/>
      </a:lt1>
      <a:dk2>
        <a:srgbClr val="00387E"/>
      </a:dk2>
      <a:lt2>
        <a:srgbClr val="C6D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87E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</TotalTime>
  <Words>90</Words>
  <Application>Microsoft Office PowerPoint</Application>
  <PresentationFormat>Экран (16:9)</PresentationFormat>
  <Paragraphs>24</Paragraphs>
  <Slides>14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wave</vt:lpstr>
      <vt:lpstr>Слайд 1</vt:lpstr>
      <vt:lpstr>ГБОУ «КОШДО»</vt:lpstr>
      <vt:lpstr>Слайд 3</vt:lpstr>
      <vt:lpstr>Слайд 4</vt:lpstr>
      <vt:lpstr> </vt:lpstr>
      <vt:lpstr>Слайд 6</vt:lpstr>
      <vt:lpstr>Слайд 7</vt:lpstr>
      <vt:lpstr>Слайд 8</vt:lpstr>
      <vt:lpstr>Информационно-образовательная среда  ГБОУ «КОШДО»</vt:lpstr>
      <vt:lpstr>Слайд 10</vt:lpstr>
      <vt:lpstr>Слайд 11</vt:lpstr>
      <vt:lpstr>Слайд 12</vt:lpstr>
      <vt:lpstr>Сетевая форма реализации общеобразовательных программ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42</cp:revision>
  <dcterms:modified xsi:type="dcterms:W3CDTF">2022-09-28T07:09:20Z</dcterms:modified>
</cp:coreProperties>
</file>