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57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2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centr45.ru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23" y="353922"/>
            <a:ext cx="1193525" cy="119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06885" y="277456"/>
            <a:ext cx="81118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Департамент образования и науки </a:t>
            </a:r>
            <a:b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Курганской области </a:t>
            </a:r>
            <a:b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ГБУ «Центр помощи детям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85068" y="4797152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Фомина Л.И., заведующий ЦПМПК Курганской области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40296" y="2537901"/>
            <a:ext cx="85784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Arial" pitchFamily="34" charset="0"/>
                <a:cs typeface="Arial" pitchFamily="34" charset="0"/>
              </a:rPr>
              <a:t>Особенности комплексного обследования обучающихся дошкольного возраста с ТНР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03848" y="6381328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27 апреля 2022 г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46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87" y="116633"/>
            <a:ext cx="678390" cy="678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043608" y="260648"/>
            <a:ext cx="7632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Заключение ЦПМПК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87" y="1988840"/>
            <a:ext cx="4191321" cy="4140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883" y="1988840"/>
            <a:ext cx="4680698" cy="3283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7187" y="917668"/>
            <a:ext cx="4023144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Заключение ЦПМПК на обучающегося дошкольного возраста</a:t>
            </a:r>
          </a:p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 с тяжелыми нарушениями речи 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99992" y="908719"/>
            <a:ext cx="432048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Заключение ЦПМПК на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обучающегося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дошкольного возраста </a:t>
            </a:r>
          </a:p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с нарушениями речи 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4268508" y="908720"/>
            <a:ext cx="6156" cy="505404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472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87" y="116633"/>
            <a:ext cx="678390" cy="678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043608" y="260648"/>
            <a:ext cx="7632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Заключение ЦПМПК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11760" y="1124744"/>
            <a:ext cx="460851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Повторное комплексное обследование обучающихся дошкольного возраста </a:t>
            </a:r>
          </a:p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с нарушениями речи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577" y="2564904"/>
            <a:ext cx="324035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группы компенсирующей направленности</a:t>
            </a:r>
          </a:p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 (речевые группы)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92080" y="2546096"/>
            <a:ext cx="324035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логопедический пункт</a:t>
            </a:r>
          </a:p>
          <a:p>
            <a:pPr algn="ctr"/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5577" y="4077072"/>
            <a:ext cx="3240359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повторное обследование необходимо перед началом школьного обучения</a:t>
            </a:r>
          </a:p>
          <a:p>
            <a:pPr algn="ctr"/>
            <a:r>
              <a:rPr lang="ru-RU" dirty="0">
                <a:latin typeface="Arial" pitchFamily="34" charset="0"/>
                <a:cs typeface="Arial" pitchFamily="34" charset="0"/>
              </a:rPr>
              <a:t>по желанию родителей (законных представителей)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92080" y="4077072"/>
            <a:ext cx="3240359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повторное обследование по желанию родителей (законных представителей) в случае некомпенсированного дефекта речи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Прямая со стрелкой 11"/>
          <p:cNvCxnSpPr>
            <a:stCxn id="4" idx="2"/>
            <a:endCxn id="5" idx="0"/>
          </p:cNvCxnSpPr>
          <p:nvPr/>
        </p:nvCxnSpPr>
        <p:spPr>
          <a:xfrm flipH="1">
            <a:off x="2375757" y="2048074"/>
            <a:ext cx="2340259" cy="51683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4" idx="2"/>
            <a:endCxn id="6" idx="0"/>
          </p:cNvCxnSpPr>
          <p:nvPr/>
        </p:nvCxnSpPr>
        <p:spPr>
          <a:xfrm>
            <a:off x="4716016" y="2048074"/>
            <a:ext cx="2196244" cy="49802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5" idx="2"/>
            <a:endCxn id="7" idx="0"/>
          </p:cNvCxnSpPr>
          <p:nvPr/>
        </p:nvCxnSpPr>
        <p:spPr>
          <a:xfrm>
            <a:off x="2375757" y="3488234"/>
            <a:ext cx="0" cy="58883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6" idx="2"/>
            <a:endCxn id="8" idx="0"/>
          </p:cNvCxnSpPr>
          <p:nvPr/>
        </p:nvCxnSpPr>
        <p:spPr>
          <a:xfrm>
            <a:off x="6912260" y="3469426"/>
            <a:ext cx="0" cy="60764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20730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67744" y="4221088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Адрес нашего сайта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935596" y="4853916"/>
            <a:ext cx="74168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www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centr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45.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ru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907704" y="2348880"/>
            <a:ext cx="54726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СПАСИБО</a:t>
            </a:r>
          </a:p>
          <a:p>
            <a:pPr algn="ctr"/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ВНИМАНИЕ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5632" y="620688"/>
            <a:ext cx="1196752" cy="1196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100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260648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Статистическая информация ЦПМПК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742921"/>
            <a:ext cx="85689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6088" algn="just"/>
            <a:r>
              <a:rPr lang="ru-RU" dirty="0" smtClean="0">
                <a:latin typeface="Arial" pitchFamily="34" charset="0"/>
                <a:cs typeface="Arial" pitchFamily="34" charset="0"/>
              </a:rPr>
              <a:t>Данные мониторинга 2021 г. о количестве обучающихся дошкольного возраста, получающих логопедическую помощь в разных организационных формах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9244717"/>
              </p:ext>
            </p:extLst>
          </p:nvPr>
        </p:nvGraphicFramePr>
        <p:xfrm>
          <a:off x="611560" y="1666251"/>
          <a:ext cx="8064896" cy="1493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4176"/>
                <a:gridCol w="1944216"/>
                <a:gridCol w="3240360"/>
                <a:gridCol w="1296144"/>
              </a:tblGrid>
              <a:tr h="311556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Год 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Логопедический пункт 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Группа</a:t>
                      </a:r>
                      <a:r>
                        <a:rPr lang="ru-RU" sz="1600" b="1" baseline="0" dirty="0" smtClean="0">
                          <a:latin typeface="Arial" pitchFamily="34" charset="0"/>
                          <a:cs typeface="Arial" pitchFamily="34" charset="0"/>
                        </a:rPr>
                        <a:t> компенсирующей направленности (логопедическая группа)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Итого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6430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2020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1757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2061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3818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1706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2021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1683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1531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3214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2706" y="3429000"/>
            <a:ext cx="8352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Статистическая информация </a:t>
            </a:r>
          </a:p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об обучающихся дошкольного возраста с нарушениями речи, прошедших комплексное обследование в ЦПМПК за период 2020 г. – 2021 г.</a:t>
            </a:r>
          </a:p>
        </p:txBody>
      </p:sp>
      <p:pic>
        <p:nvPicPr>
          <p:cNvPr id="9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87" y="116633"/>
            <a:ext cx="678390" cy="678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0167532"/>
              </p:ext>
            </p:extLst>
          </p:nvPr>
        </p:nvGraphicFramePr>
        <p:xfrm>
          <a:off x="416382" y="4509120"/>
          <a:ext cx="8404090" cy="1493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9390"/>
                <a:gridCol w="1950949"/>
                <a:gridCol w="2701315"/>
                <a:gridCol w="2552436"/>
              </a:tblGrid>
              <a:tr h="311556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Год 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Всего детей с нарушением речи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Общеобразовательная программа дошкольного образования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АООП для детей дошкольного возраста с ТНР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6430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2020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409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232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177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1706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2021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517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243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274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4189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91541" y="3284984"/>
            <a:ext cx="3996444" cy="25202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ГБУ «Центр помощи детям» </a:t>
            </a:r>
          </a:p>
          <a:p>
            <a:pPr algn="ctr"/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Центральная психолого-медико-педагогическая комиссия</a:t>
            </a:r>
          </a:p>
          <a:p>
            <a:pPr algn="ctr"/>
            <a:endPara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адрес: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пр. Конституции 68, корпус 1 А</a:t>
            </a:r>
          </a:p>
          <a:p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телефон: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+7 (3522) 44 – 98 – 60</a:t>
            </a: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29 –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29</a:t>
            </a: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60 </a:t>
            </a:r>
          </a:p>
          <a:p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сайт:</a:t>
            </a: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2"/>
              </a:rPr>
              <a:t>www.centr45.ru</a:t>
            </a:r>
            <a:endParaRPr lang="en-US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Режим работы: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8.00 – 16.30</a:t>
            </a:r>
          </a:p>
          <a:p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обед: 12.00 – 12.30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91182" y="3284984"/>
            <a:ext cx="3967462" cy="25202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Курганский городской ИМЦ</a:t>
            </a:r>
          </a:p>
          <a:p>
            <a:pPr algn="ctr"/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Территориальная психолого-медико-педагогическая комиссия</a:t>
            </a:r>
          </a:p>
          <a:p>
            <a:pPr algn="ctr"/>
            <a:endPara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адрес: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ул. Гоголя 103 А, корпус 1</a:t>
            </a:r>
          </a:p>
          <a:p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телефон: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45 – 41 – 80 </a:t>
            </a:r>
          </a:p>
          <a:p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Режим работы: </a:t>
            </a:r>
            <a:r>
              <a:rPr lang="ru-RU" sz="1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пон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., вт., пят.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8.00 – 16.00</a:t>
            </a:r>
          </a:p>
          <a:p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   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ср., чет.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12.00 – 18.00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815239"/>
            <a:ext cx="827293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just" fontAlgn="base"/>
            <a:r>
              <a:rPr lang="ru-RU" dirty="0">
                <a:latin typeface="Arial" pitchFamily="34" charset="0"/>
                <a:cs typeface="Arial" pitchFamily="34" charset="0"/>
              </a:rPr>
              <a:t>Для прохождения комплексного обследования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лиц, имеющих </a:t>
            </a:r>
            <a:r>
              <a:rPr lang="ru-RU" dirty="0">
                <a:latin typeface="Arial" pitchFamily="34" charset="0"/>
                <a:cs typeface="Arial" pitchFamily="34" charset="0"/>
              </a:rPr>
              <a:t>недостатки физического и (или) психологического развития,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проживающих </a:t>
            </a:r>
            <a:r>
              <a:rPr lang="ru-RU" dirty="0">
                <a:latin typeface="Arial" pitchFamily="34" charset="0"/>
                <a:cs typeface="Arial" pitchFamily="34" charset="0"/>
              </a:rPr>
              <a:t>на территории Курганской области, кроме г. Кургана, необходимо обратиться в Центральную психолого-медико-педагогическую комиссию Курганской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области</a:t>
            </a:r>
            <a:endParaRPr lang="ru-RU" b="1" dirty="0">
              <a:latin typeface="Arial" pitchFamily="34" charset="0"/>
              <a:cs typeface="Arial" pitchFamily="34" charset="0"/>
            </a:endParaRPr>
          </a:p>
          <a:p>
            <a:pPr indent="450850" algn="just" fontAlgn="base"/>
            <a:r>
              <a:rPr lang="ru-RU" dirty="0">
                <a:latin typeface="Arial" pitchFamily="34" charset="0"/>
                <a:cs typeface="Arial" pitchFamily="34" charset="0"/>
              </a:rPr>
              <a:t>Для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лиц</a:t>
            </a:r>
            <a:r>
              <a:rPr lang="ru-RU" dirty="0">
                <a:latin typeface="Arial" pitchFamily="34" charset="0"/>
                <a:cs typeface="Arial" pitchFamily="34" charset="0"/>
              </a:rPr>
              <a:t>, проживающих на территории г. Кургана, для прохождения комплексного обследования необходимо обратиться в Территориальную психолого-медико-педагогическую комиссию г.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Кургана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5949280"/>
            <a:ext cx="86409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п. 3 Приказа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Министерства образования и науки РФ от 20 сентября 2013 г. № 1082 «Об утверждении Положения о психолого-медико-педагогической комиссии» </a:t>
            </a:r>
            <a:endParaRPr lang="ru-RU" sz="1600" dirty="0"/>
          </a:p>
        </p:txBody>
      </p:sp>
      <p:pic>
        <p:nvPicPr>
          <p:cNvPr id="7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87" y="116633"/>
            <a:ext cx="678390" cy="678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435535" y="255773"/>
            <a:ext cx="82729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ctr" fontAlgn="base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Прохождение комплексного обследования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043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222" y="116633"/>
            <a:ext cx="8229600" cy="418058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Документы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817242"/>
            <a:ext cx="875436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одители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(законные представители) предъявляют в комиссию документ, удостоверяющий их личность, документы, подтверждающие полномочия по представлению интересов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ребенка, и следующие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документы: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а) заявление о проведении или согласие на проведение обследования ребенка в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комиссии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б) копию паспорта или свидетельства о рождении ребенка (предоставляются с предъявлением оригинала или заверенной в установленном порядке копии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в) направление образовательной организации, организации, осуществляющей социальное обслуживание, медицинской организации, другой организации 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(при наличии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г) заключение (заключения)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психолого-педагогического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консилиума образовательной организации или специалиста (специалистов), осуществляющего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психолого-педагогическое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сопровождение обучающихся в образовательной организации (для обучающихся образовательных организаций) 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(при наличии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д) заключение (заключения) комиссии о результатах ранее проведенного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комплексного  обследования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ребенка 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(при наличии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е) подробную выписку из истории развития ребенка с заключениями врачей, наблюдающих ребенка в медицинской организации по месту жительства (регистрации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ж) характеристику обучающегося, выданную образовательной организацией (для обучающихся образовательных организаций)</a:t>
            </a:r>
          </a:p>
          <a:p>
            <a:pPr algn="just"/>
            <a:r>
              <a:rPr lang="ru-RU" sz="1600" dirty="0" smtClean="0"/>
              <a:t> 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Письмо Департамента образования и науки Курганской области 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от 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14 сентября 2020г.  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               № 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исх. 08-03978/20</a:t>
            </a:r>
            <a:r>
              <a:rPr lang="ru-RU" sz="1600" dirty="0" smtClean="0"/>
              <a:t> </a:t>
            </a:r>
          </a:p>
          <a:p>
            <a:pPr algn="just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) письменные работы по русскому (родному) языку,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математике (для обучающихся),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результаты самостоятельной продуктивной деятельности ребенка (рисунки, поделки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 – для воспитанников дошкольных образовательных организаций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87" y="116633"/>
            <a:ext cx="678390" cy="678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2427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6382" y="-37746"/>
            <a:ext cx="8229600" cy="778098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Документы</a:t>
            </a:r>
            <a:endParaRPr lang="ru-RU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1268760"/>
            <a:ext cx="885698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Arial" pitchFamily="34" charset="0"/>
                <a:cs typeface="Arial" panose="020B0604020202020204" pitchFamily="34" charset="0"/>
              </a:rPr>
              <a:t>п.15.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Приказа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Министерства образования и науки РФ от 20 сентября 2013 г. № 1082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«Об утверждении Положения о психолого-медико-педагогической комиссии» </a:t>
            </a:r>
            <a:endParaRPr lang="ru-RU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u="sng" dirty="0">
                <a:latin typeface="Arial" panose="020B0604020202020204" pitchFamily="34" charset="0"/>
                <a:cs typeface="Arial" panose="020B0604020202020204" pitchFamily="34" charset="0"/>
              </a:rPr>
              <a:t>При необходимости комиссия запрашивает у соответствующих органов и организаций или у родителей (законных представителей) дополнительную информацию о </a:t>
            </a:r>
            <a:r>
              <a:rPr lang="ru-RU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ребенке: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заключение психиатра (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Курган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, ул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Володарского, 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105, 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тел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8 (3522) 43-36-92;                        г. Шадринск,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  ул. Труда,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2, тел. 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8 (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35253) 7-54-28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копия ИПРА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инвалидов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постановление об опеке для замещающих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семей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заключение врачей-специалистов, наблюдающих ребенка в областных лечебно-профилактических учреждениях</a:t>
            </a:r>
          </a:p>
          <a:p>
            <a:pPr lvl="0" algn="just"/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87" y="116633"/>
            <a:ext cx="678390" cy="678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ua-bg.com/wp-content/uploads/2019/06/chelovechki_6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21" b="17350"/>
          <a:stretch/>
        </p:blipFill>
        <p:spPr bwMode="auto">
          <a:xfrm>
            <a:off x="3275856" y="4961905"/>
            <a:ext cx="2664296" cy="1815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939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508104" y="2189962"/>
            <a:ext cx="3384376" cy="206210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типичные и специфические особенности различных вариантов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дизонтогенеза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(отклонения внутриутробного развития ребенка) особенностей психомоторного, когнитивного и социально-эмоционального развития детей с ОВЗ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45095" y="92622"/>
            <a:ext cx="838842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Особенности организации комплексного обследования детей дошкольного возраста с тяжелыми нарушениями речи специалистами ПМПК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99084" y="1340768"/>
            <a:ext cx="6917332" cy="646331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При проведении комплексного обследования детей дошкольного возраста специалисты ПМПК должны </a:t>
            </a: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учитывать</a:t>
            </a:r>
            <a:endParaRPr 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2192222"/>
            <a:ext cx="2232248" cy="830997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just"/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объективные жалобы родителей (законных представителей)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483768" y="2192222"/>
            <a:ext cx="2952328" cy="1323439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проблемы (особенности) психофизического развития каждого конкретного ребенка, проходящего комплексное обследование</a:t>
            </a:r>
          </a:p>
        </p:txBody>
      </p:sp>
      <p:cxnSp>
        <p:nvCxnSpPr>
          <p:cNvPr id="8" name="Прямая со стрелкой 7"/>
          <p:cNvCxnSpPr>
            <a:stCxn id="4" idx="2"/>
            <a:endCxn id="5" idx="0"/>
          </p:cNvCxnSpPr>
          <p:nvPr/>
        </p:nvCxnSpPr>
        <p:spPr>
          <a:xfrm flipH="1">
            <a:off x="1295636" y="1987099"/>
            <a:ext cx="3562114" cy="20512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4" idx="2"/>
            <a:endCxn id="6" idx="0"/>
          </p:cNvCxnSpPr>
          <p:nvPr/>
        </p:nvCxnSpPr>
        <p:spPr>
          <a:xfrm flipH="1">
            <a:off x="3959932" y="1987099"/>
            <a:ext cx="897818" cy="20512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4" idx="2"/>
            <a:endCxn id="2" idx="0"/>
          </p:cNvCxnSpPr>
          <p:nvPr/>
        </p:nvCxnSpPr>
        <p:spPr>
          <a:xfrm>
            <a:off x="4857750" y="1987099"/>
            <a:ext cx="2342542" cy="20286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79512" y="4365104"/>
            <a:ext cx="87129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Основные диагностические моменты </a:t>
            </a:r>
          </a:p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при организации комплексного обследования ребенка дошкольного возраста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9512" y="5288434"/>
            <a:ext cx="87849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особенности внешнего вида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поведение ребенка до обследования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поведение во время обследования</a:t>
            </a:r>
          </a:p>
          <a:p>
            <a:pPr marL="285750" indent="-285750">
              <a:buFontTx/>
              <a:buChar char="-"/>
            </a:pP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взаимодействие с незнакомыми людьми (члены комиссии) и его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родителями (законными представителями)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87" y="116633"/>
            <a:ext cx="678390" cy="678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2822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87" y="116633"/>
            <a:ext cx="678390" cy="678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45095" y="33865"/>
            <a:ext cx="83884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Особенности комплексного обследования детей дошкольного возраста с тяжелыми нарушениями речи специалистами ПМПК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1560" y="1105552"/>
            <a:ext cx="29523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6088" algn="just"/>
            <a:r>
              <a:rPr lang="ru-RU" dirty="0" smtClean="0">
                <a:latin typeface="Arial" pitchFamily="34" charset="0"/>
                <a:cs typeface="Arial" pitchFamily="34" charset="0"/>
              </a:rPr>
              <a:t>Для правильного диагностического вывода специалистов ПМПК о психофизическом развитии обследуемого ребенка учитываются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58027" y="1188027"/>
            <a:ext cx="1635338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наблюдение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58026" y="2138302"/>
            <a:ext cx="2286181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опрос родителей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58026" y="1678797"/>
            <a:ext cx="4230397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анализ медицинской документации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58026" y="2565418"/>
            <a:ext cx="4806462" cy="120032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использование нормативных показателей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оценки психического развития ребенка дошкольного возраста (физиологическая норма)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Прямая со стрелкой 10"/>
          <p:cNvCxnSpPr>
            <a:stCxn id="4" idx="3"/>
            <a:endCxn id="5" idx="1"/>
          </p:cNvCxnSpPr>
          <p:nvPr/>
        </p:nvCxnSpPr>
        <p:spPr>
          <a:xfrm flipV="1">
            <a:off x="3223888" y="1372693"/>
            <a:ext cx="934139" cy="61002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4" idx="3"/>
            <a:endCxn id="7" idx="1"/>
          </p:cNvCxnSpPr>
          <p:nvPr/>
        </p:nvCxnSpPr>
        <p:spPr>
          <a:xfrm flipV="1">
            <a:off x="3223888" y="1863463"/>
            <a:ext cx="934138" cy="1192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4" idx="3"/>
            <a:endCxn id="6" idx="1"/>
          </p:cNvCxnSpPr>
          <p:nvPr/>
        </p:nvCxnSpPr>
        <p:spPr>
          <a:xfrm>
            <a:off x="3223888" y="1982715"/>
            <a:ext cx="934138" cy="34025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4" idx="3"/>
            <a:endCxn id="9" idx="1"/>
          </p:cNvCxnSpPr>
          <p:nvPr/>
        </p:nvCxnSpPr>
        <p:spPr>
          <a:xfrm>
            <a:off x="3223888" y="1982715"/>
            <a:ext cx="934138" cy="11828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79512" y="3765747"/>
            <a:ext cx="8784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Основанием для вывода комиссии о степени отставания </a:t>
            </a:r>
            <a:r>
              <a:rPr lang="ru-RU" smtClean="0">
                <a:latin typeface="Arial" pitchFamily="34" charset="0"/>
                <a:cs typeface="Arial" pitchFamily="34" charset="0"/>
              </a:rPr>
              <a:t>ребенка </a:t>
            </a:r>
            <a:r>
              <a:rPr lang="ru-RU" smtClean="0">
                <a:latin typeface="Arial" pitchFamily="34" charset="0"/>
                <a:cs typeface="Arial" pitchFamily="34" charset="0"/>
              </a:rPr>
              <a:t>раннего 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дошкольного возраста в психофизическом развитии являются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7187" y="4653136"/>
            <a:ext cx="2838629" cy="18774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характеристики предметной деятельности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орудийные и соотносящие действия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умение действовать по подражанию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моторика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адекватность ситуации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987824" y="4653136"/>
            <a:ext cx="3168352" cy="18774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сформированность познавательной деятельности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различение цвета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различение формы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работа с разрезанными картинками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ориентировка в схеме тела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умение сосредоточиться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290452" y="4653136"/>
            <a:ext cx="2763272" cy="18774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социально-эмоциональное развитие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привязанность к матери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дифференциация незнакомых людей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ориентировочные реакции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эмоциональное заражение</a:t>
            </a:r>
          </a:p>
          <a:p>
            <a:pPr marL="285750" indent="-285750">
              <a:buFontTx/>
              <a:buChar char="-"/>
            </a:pPr>
            <a:endParaRPr lang="ru-RU" sz="1400" dirty="0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Прямая со стрелкой 9"/>
          <p:cNvCxnSpPr>
            <a:stCxn id="23" idx="2"/>
            <a:endCxn id="24" idx="0"/>
          </p:cNvCxnSpPr>
          <p:nvPr/>
        </p:nvCxnSpPr>
        <p:spPr>
          <a:xfrm flipH="1">
            <a:off x="1496502" y="4412078"/>
            <a:ext cx="3075498" cy="24105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23" idx="2"/>
            <a:endCxn id="25" idx="0"/>
          </p:cNvCxnSpPr>
          <p:nvPr/>
        </p:nvCxnSpPr>
        <p:spPr>
          <a:xfrm>
            <a:off x="4572000" y="4412078"/>
            <a:ext cx="0" cy="24105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23" idx="2"/>
            <a:endCxn id="62" idx="0"/>
          </p:cNvCxnSpPr>
          <p:nvPr/>
        </p:nvCxnSpPr>
        <p:spPr>
          <a:xfrm>
            <a:off x="4572000" y="4412078"/>
            <a:ext cx="3100088" cy="24105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9391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5095" y="188640"/>
            <a:ext cx="83884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Особенности комплексного обследования детей дошкольного возраста с тяжелыми нарушениями речи специалистами ПМПК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87" y="116633"/>
            <a:ext cx="678390" cy="678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кругленный прямоугольник 4"/>
          <p:cNvSpPr/>
          <p:nvPr/>
        </p:nvSpPr>
        <p:spPr>
          <a:xfrm>
            <a:off x="539552" y="1196752"/>
            <a:ext cx="8352928" cy="86409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Критерии оценивания ребенка дошкольного возраста на определение уровня развития 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5095" y="2276872"/>
            <a:ext cx="785935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соответствие знаний, умений, навыков и представлений об окружающем физиологической норме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сформированность элементарных математических представлений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уровень развития конструктивной деятельности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уровень развития мыслительной деятельности: группировка предметов по определенному признаку, обобщение, сравнение, доступность простейших причинно-следственных связей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готовность к школьному обучению (6-7 лет): графический диктант, звуковой анализ, ответы на вопросы, понимание текстов со скрытым смыслом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068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87" y="116633"/>
            <a:ext cx="678390" cy="678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16382" y="2020188"/>
            <a:ext cx="847609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6088" algn="just"/>
            <a:r>
              <a:rPr lang="ru-RU" dirty="0" smtClean="0">
                <a:latin typeface="Arial" pitchFamily="34" charset="0"/>
                <a:cs typeface="Arial" pitchFamily="34" charset="0"/>
              </a:rPr>
              <a:t>Диагностика ряда форм речевой патологии (дизартрия,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ринолалия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афазия, сенсорная алалия) специалистами ПМПК невозможна без наличия медицинского заключения, поэтому в соответствии с п. 15 приказа Министерства образования и науки РФ от 23 октября 2013 г. № 1082 «Об утверждении Положения о психолого-медико-педагогической комиссии» при их отсутствии ПМПК отправляет детей дошкольного возраста на дообследование у соответствующих профильных врачей.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7" y="116633"/>
            <a:ext cx="83884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Особенности комплексного обследования детей дошкольного возраста с тяжелыми нарушениями речи специалистами ПМПК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69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1033</Words>
  <Application>Microsoft Office PowerPoint</Application>
  <PresentationFormat>Экран (4:3)</PresentationFormat>
  <Paragraphs>135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Документы</vt:lpstr>
      <vt:lpstr>Документы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user2</dc:creator>
  <cp:lastModifiedBy>user2</cp:lastModifiedBy>
  <cp:revision>22</cp:revision>
  <cp:lastPrinted>2022-04-06T09:10:10Z</cp:lastPrinted>
  <dcterms:created xsi:type="dcterms:W3CDTF">2022-04-05T08:39:10Z</dcterms:created>
  <dcterms:modified xsi:type="dcterms:W3CDTF">2022-04-26T09:23:14Z</dcterms:modified>
</cp:coreProperties>
</file>