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4" r:id="rId2"/>
    <p:sldId id="316" r:id="rId3"/>
    <p:sldId id="345" r:id="rId4"/>
    <p:sldId id="343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24" r:id="rId14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4398" autoAdjust="0"/>
  </p:normalViewPr>
  <p:slideViewPr>
    <p:cSldViewPr>
      <p:cViewPr>
        <p:scale>
          <a:sx n="70" d="100"/>
          <a:sy n="70" d="100"/>
        </p:scale>
        <p:origin x="-189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7E5F2-8044-42F9-BF5B-D4BF0A4FA470}" type="datetimeFigureOut">
              <a:rPr lang="ru-RU" smtClean="0"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82C6C-A5B0-4FD8-92C6-67B5C587B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47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B417E-2D8F-435C-9774-48409F7ADD90}" type="datetime1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A163A-A6E9-41A0-894C-9D539BC1C591}" type="datetime1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70DFD-EFFB-4A97-94F6-16D6BCB1A63B}" type="datetime1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063B2-1FC1-47EC-9471-4262196519E6}" type="datetime1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F4648-0A16-46ED-B433-E2E8F46B30E6}" type="datetime1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383-C468-4407-B42D-6B45D5125CEE}" type="datetime1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52EA-BF66-47CB-BB20-48CAD4293980}" type="datetime1">
              <a:rPr lang="ru-RU" smtClean="0"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82C3-F30F-413A-90C0-D00967C83867}" type="datetime1">
              <a:rPr lang="ru-RU" smtClean="0"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F2C12-DFAE-458D-B6D4-6E6177D462E6}" type="datetime1">
              <a:rPr lang="ru-RU" smtClean="0"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0B0BB-E977-41A0-AF0D-38960703884B}" type="datetime1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3718D-711D-4E06-B17C-7B5D6B26F173}" type="datetime1">
              <a:rPr lang="ru-RU" smtClean="0"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84897-7121-46DB-BA55-DC32F6708FD8}" type="datetime1">
              <a:rPr lang="ru-RU" smtClean="0"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45.ru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389" y="1039092"/>
            <a:ext cx="1193525" cy="119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6885" y="277456"/>
            <a:ext cx="81118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науки Курганской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области 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5162" y="5661248"/>
            <a:ext cx="4272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Кулина З.Ф.,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учитель-дефектолог ЦПМПК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4440" y="2564904"/>
            <a:ext cx="857841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организации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 проведения итогового собеседования и итогового сочинения (изложения) для участников ГИА с ОВЗ и (или) инвалидностью, осваивающих образовательный процесс основного или среднего общего образования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4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4117" y="1268760"/>
            <a:ext cx="856895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 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115" y="218641"/>
            <a:ext cx="84416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Основания для прохождения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итогового сочинения (изложения)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117" y="1268760"/>
            <a:ext cx="856895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1. Заявление участника ГИА 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бучающиеся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XI (XII)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классов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подают заявления  в образовательные организации, в которых обучающиеся осваивают образовательные программы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среднего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общего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образования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экстерны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в образовательные организации по выбору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экстерна.</a:t>
            </a: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Заявления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подаются не позднее, чем за две недели до начала проведения итогового сочинения (изложения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2. Заключение ПМПК с рекомендациями по определению специальных условий при проведении ГИА и итогового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сочинения (изложения) (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с ОВЗ, экстерны с ОВЗ, дети-инвалиды с ОВЗ, инвалиды с ОВЗ, обучающиеся на дому)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3. 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опия </a:t>
            </a:r>
            <a:r>
              <a:rPr lang="ru-RU" dirty="0">
                <a:latin typeface="Arial" pitchFamily="34" charset="0"/>
                <a:cs typeface="Arial" pitchFamily="34" charset="0"/>
              </a:rPr>
              <a:t>справки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МСЭ (дети-инвалиды, инвалиды)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4. Справка ВК + заключение ПМПК (обучающиеся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дому по состоянию здоровья, в медицинских организациях, в т.ч. санаторно-курортных, в которых проводятся необходимые лечебные, реабилитационные и оздоровительные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мероприятия)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4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622" y="1071801"/>
            <a:ext cx="864096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участников итогового сочинения (изложения) с ОВЗ, детей-инвалидов и инвалидов продолжительность написания итогового сочинения (изложения) увеличивается на 1, 5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часа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продолжительности итогового сочинения (изложения) четыре и более часа организуется питание участников итогового сочинения (изложения) и перерывы для проведения необходимых лечебных и профилактических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мероприятий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участников итогового сочинения (изложения) с ОВЗ, детей-инвалидов и инвалидов, а также лиц, обучающихся по состоянию здоровья на дому,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органы исполнительной власти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организуют проведение итогового сочинения (изложения) в условиях, учитывающих состояние их здоровья, особенности психофизического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развития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проведении итогового сочинения (изложения) при необходимости присутствуют ассистенты, оказывающие участникам с ОВЗ, детям-инвалидам и инвалидам необходимую техническую помощь с учетом состояния их здоровья, особенностей психофизического развития и индивидуальных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особенностей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участники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сочинения (изложения) с ОВЗ, дети-инвалиды и инвалиды с учетом их индивидуальных возможностей пользуются в процессе написания сочинения (изложения) необходимыми им специальными техническими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средствами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115" y="149731"/>
            <a:ext cx="84416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Специальные условия при проведении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итогового сочинения (изложения)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291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58215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Для слабослышащих участников итогового сочинения (изложения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учебные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кабинеты для проведения итогового сочинения (изложения) оборудуются звукоусиливающей аппаратурой как коллективного, так и индивидуального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пользования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Для глухих участников итогового сочинения (изложения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привлечение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при необходимости ассистента-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сурдопереводчика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Для участников с нарушением опорно-двигательного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аппарата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необходимости сочинение (изложение) может выполняться на компьютере со специализированным программным обеспечением</a:t>
            </a: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Для слепых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участников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темы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итогового сочинения (тексты изложения) оформляются рельефно-точечным шрифтом Брайля или в виде электронного документа, доступного с помощью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компьютера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слабовидящих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темы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итогового сочинения (тексты изложения), бланки сочинения копируются в увеличенном размере, индивидуальное равномерное освещение не менее 300 люкс.</a:t>
            </a: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Д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ля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участников итогового изложения с РАС, с НОДА, слепых, слабовидящих, глухих, позднооглохших и слабослышащих участников итогового изложения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текст для итогового изложения выдается для чтения и проведения подготовительной работы на 40 минут. В это время участники могут работать с листами бумаги для черновиков, выписывая ключевые слова, составляя план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изложения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latin typeface="Arial" pitchFamily="34" charset="0"/>
                <a:cs typeface="Arial" pitchFamily="34" charset="0"/>
              </a:rPr>
              <a:t>Для глухих, позднооглохших и слабослышащих участников итогового изложения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при необходимости (вместо выдачи текста для итогового изложения на 40 минут) может быть осуществлен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сурдоперевод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текста для итогового изложения (о необходимости обеспечения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сурдоперевода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текста для итогового изложения сообщается во время заявления на участие в итоговом изложении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115" y="40471"/>
            <a:ext cx="84416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Специальные условия при проведении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итогового сочинения (изложения)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43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2474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74" y="792460"/>
            <a:ext cx="8650306" cy="541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0173" y="18864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НАШ САЙТ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48308" y="6261663"/>
            <a:ext cx="46966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сайта: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centr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45.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7544" y="3392996"/>
            <a:ext cx="720080" cy="2160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70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801" y="239949"/>
            <a:ext cx="844167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Итоговое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собеседование по русскому языку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9511" y="1340768"/>
            <a:ext cx="85856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4988" algn="just">
              <a:lnSpc>
                <a:spcPct val="15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Итоговое собеседование по русскому языку как условие допуска к ГИА проводится для обучающихся 9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(10) классов.</a:t>
            </a:r>
          </a:p>
          <a:p>
            <a:pPr indent="534988" algn="just">
              <a:lnSpc>
                <a:spcPct val="150000"/>
              </a:lnSpc>
            </a:pPr>
            <a:r>
              <a:rPr lang="ru-RU" dirty="0">
                <a:latin typeface="Arial" pitchFamily="34" charset="0"/>
                <a:cs typeface="Arial" pitchFamily="34" charset="0"/>
              </a:rPr>
              <a:t> Итоговое собеседование по русскому языку проводится для обучающихся, экстернов во вторую среду февраля по текстам, темам и заданиям, сформированным по часовым поясам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Рособрнадзором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  <a:p>
            <a:pPr indent="534988" algn="just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Итоговое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собеседование по русскому языку проводится в образовательных организациях и (или) в местах, определенных органами исполнительной власти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01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4117" y="1268760"/>
            <a:ext cx="856895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itchFamily="34" charset="0"/>
              </a:rPr>
              <a:t> 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115" y="218641"/>
            <a:ext cx="84416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Основания для прохождения итогового собеседования по русскому языку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4117" y="1268760"/>
            <a:ext cx="856895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1. Заявление участника ГИА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обучающиеся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подают заявления  в образовательные организации, в которых обучающиеся осваивают образовательные программы основного общего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образования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экстерны </a:t>
            </a:r>
            <a:r>
              <a:rPr lang="ru-RU" dirty="0">
                <a:latin typeface="Arial" pitchFamily="34" charset="0"/>
                <a:cs typeface="Arial" pitchFamily="34" charset="0"/>
              </a:rPr>
              <a:t>– в образовательные организации по выбору экстерна. Заявления подаются не позднее, чем за две недели до начала проведения итогового собеседования по русскому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языку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2. Заключение ПМПК с рекомендациями по определению специальных условий при проведении ГИА и итогового собеседования (обучающиеся с ОВЗ, экстерны с ОВЗ, дети-инвалиды с ОВЗ, инвалиды с ОВЗ, обучающиеся на дому)</a:t>
            </a: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3. 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опия </a:t>
            </a:r>
            <a:r>
              <a:rPr lang="ru-RU" dirty="0">
                <a:latin typeface="Arial" pitchFamily="34" charset="0"/>
                <a:cs typeface="Arial" pitchFamily="34" charset="0"/>
              </a:rPr>
              <a:t>справки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МСЭ (дети-инвалиды, инвалиды)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4. Справка ВК + заключение ПМПК (обучающиеся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дому по состоянию здоровья, в медицинских организациях, в т.ч. санаторно-курортных, в которых проводятся необходимые лечебные, реабилитационные и оздоровительные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мероприятия)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43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7" y="1844824"/>
            <a:ext cx="848225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000" dirty="0">
                <a:latin typeface="Arial" pitchFamily="34" charset="0"/>
                <a:cs typeface="Arial" pitchFamily="34" charset="0"/>
              </a:rPr>
              <a:t>В случае если особенности психофизического развития не позволяют участникам итогового собеседования с ОВЗ, участникам итогового собеседования – детям-инвалидам и инвалидам выполнить все задания итогового собеседования, а экспертам по проверке итогового собеседования провести оценивание итогового собеседования в соответствии с критериями оценивания итогового собеседования,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 исполнительной власти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определяет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минимальное количество баллов за выполнение всей работы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необходимое для получения «зачета» для данной категории участников итогового собеседования.</a:t>
            </a:r>
          </a:p>
          <a:p>
            <a:pPr indent="534988"/>
            <a:r>
              <a:rPr lang="ru-RU" sz="2000" dirty="0">
                <a:latin typeface="Arial" pitchFamily="34" charset="0"/>
                <a:cs typeface="Arial" pitchFamily="34" charset="0"/>
              </a:rPr>
              <a:t>Основанием для изменения минимального количества баллов за выполнение всей работы для данной категории участников итогового собеседования являются соответствующие рекомендации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ПМПК.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4115" y="218641"/>
            <a:ext cx="844167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Минимальное количество баллов итогового собеседования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81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Категории участников итогового собеседования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ОВЗ, инвалидностью, особенности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психофизического развития которых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позволяют выполнить им все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задания*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062929"/>
              </p:ext>
            </p:extLst>
          </p:nvPr>
        </p:nvGraphicFramePr>
        <p:xfrm>
          <a:off x="323528" y="1988839"/>
          <a:ext cx="8712968" cy="47440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09366"/>
                <a:gridCol w="6603602"/>
              </a:tblGrid>
              <a:tr h="250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Глухие, обучающиеся по АООП для глухих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нуждаются в специальных критериях оценивания итогового собеседования по русскому языку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</a:tr>
              <a:tr h="4086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Слепые, обучающиеся по АООП для слепых 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86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 с РАС, (АООП для РАС)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534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Слабослышащие (инвалиды по слуху,  обучающиеся по АООП для слабослышащих) (II отделение)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собственная устная речь не нарушена/ владеет специфической разборчивой устной речью/ устная речь не разборчива/ устная речь грубо нарушена/не владеет устной речью/ владеет жестовой речью;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темпо-ритмическая сторона речи: не нарушена/запинки/ легкая степень заикания/тяжелая степень заикания/не владеет устной речью;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прочтение текста вслух: без особенностей/значительно затруднено/недоступно;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понимание прочитанного: доступно/ значительно затруднено/недоступно;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пересказ текста вслух: доступен/значительно затруднен/невозможен;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устное монологическое высказывание: доступно в полном объеме/ значительно затруднено/недоступно;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диалог: доступен в полном объеме/ значительно затруднен/недоступен;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грамматические, орфоэпические, речевые ошибки: отсутствуют/присутствуют единичные ошибки/ множественные ошибки/не владеет устной речью;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искажение слов: отсутствуют/значительное/не владеет устной речью;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речевое высказывание, словарь, синтаксические конструкции (богатство, точность, разнообразие): достаточны/значительно ограничены/недоступны.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</a:tr>
              <a:tr h="12258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 с ТНР (АООП для ТНР) с выраженными формами речевой патологии: заиканием, афазией, </a:t>
                      </a:r>
                      <a:r>
                        <a:rPr lang="ru-RU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ринолалией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20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 с НОДА (АООП для НОДА) с выраженными формами речевой патологии: тяжёлой формой дизартрии, </a:t>
                      </a:r>
                      <a:r>
                        <a:rPr lang="ru-RU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анартрией</a:t>
                      </a:r>
                      <a:r>
                        <a:rPr lang="ru-RU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афазией</a:t>
                      </a:r>
                      <a:endParaRPr lang="ru-RU" sz="11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2167" marR="4216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948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183026"/>
              </p:ext>
            </p:extLst>
          </p:nvPr>
        </p:nvGraphicFramePr>
        <p:xfrm>
          <a:off x="251520" y="332656"/>
          <a:ext cx="8640960" cy="46085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145118"/>
                <a:gridCol w="6495842"/>
              </a:tblGrid>
              <a:tr h="24482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 с инвалидностью, страдающие тяжелыми психиатрическими заболеваниями с выраженными нарушениями коммуникативной функции речи (например, с элективным </a:t>
                      </a:r>
                      <a:r>
                        <a:rPr lang="ru-RU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мутизмом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не вступающие в контакт)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контактен/ контакт формальный/избирательный/опосредованный/визуальный контакт/контакту недоступен/отказывается от обследования;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охотно отвечает на вопросы/односложно отвечает на вопросы/не отвечает на вопросы/неадекватно реагирует на вопросы;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ru-RU" sz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спокоен/доброжелателен/тревожен/замкнут/равнодушен/агрессивен/подавлен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 раздражителен/плаксив/</a:t>
                      </a:r>
                      <a:r>
                        <a:rPr lang="ru-RU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эйфоричен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/инфантилен/дурашлив/демонстративен;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адекватен/неадекватен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266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Обучающиеся с ЗПР (АООП для ЗПР)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чтение вслух: темп чтения соответствует коммуникативной задаче/не соответствует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пересказ текста: все основные </a:t>
                      </a:r>
                      <a:r>
                        <a:rPr lang="ru-RU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микротемы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исходного текста сохранены/упущена или добавлена одна </a:t>
                      </a:r>
                      <a:r>
                        <a:rPr lang="ru-RU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микротема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/фактических ошибок, связанных с пониманием текста нет/допущены ошибки, приведенное высказывание включено в текст во время пересказа уместно, логично/неуместно, нелогично;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 монологическое высказывание: справился с коммуникативной задачей/не справился, условия речевой ситуации учтены/</a:t>
                      </a:r>
                      <a:r>
                        <a:rPr lang="ru-RU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неучтены</a:t>
                      </a:r>
                      <a:r>
                        <a:rPr lang="ru-RU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высказывание характеризуется смысловой целью, речевой связностью и последовательностью изложения/высказывание нелогично, изложение непоследовательно.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5335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Слабовидящие обучающиеся</a:t>
                      </a:r>
                      <a:r>
                        <a:rPr lang="ru-RU" sz="1200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(АООП для слабовидящих обучающихся)</a:t>
                      </a:r>
                      <a:endParaRPr lang="ru-RU" sz="12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520" y="56612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itchFamily="34" charset="0"/>
                <a:cs typeface="Arial" pitchFamily="34" charset="0"/>
              </a:rPr>
              <a:t>*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Рекомендации по организации и проведению итогового собеседования по русскому языку в 2022 г. (приложение к письму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Рособрнадзора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от 30 ноября 2021 г. № 04-454) 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7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56792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 algn="just"/>
            <a:r>
              <a:rPr lang="ru-RU" sz="2400" dirty="0">
                <a:latin typeface="Arial" pitchFamily="34" charset="0"/>
                <a:cs typeface="Arial" pitchFamily="34" charset="0"/>
              </a:rPr>
              <a:t>Участники итогового собеседования, особенности психофизического развития которых не позволяют им выполнять задания КИМ итогового собеседования в устной форме, могут выполнить задания КИМ итогового собеседования в письменной форме при наличии соответствующих рекомендаций ПМПК. При проведении итогового собеседования в письменной форме допускается использование черновиков.</a:t>
            </a:r>
          </a:p>
        </p:txBody>
      </p:sp>
    </p:spTree>
    <p:extLst>
      <p:ext uri="{BB962C8B-B14F-4D97-AF65-F5344CB8AC3E}">
        <p14:creationId xmlns:p14="http://schemas.microsoft.com/office/powerpoint/2010/main" val="892128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7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Итоговое сочинение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изложение)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94684" y="1412776"/>
            <a:ext cx="8568952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итоговое </a:t>
            </a:r>
            <a:r>
              <a:rPr lang="ru-RU" dirty="0">
                <a:latin typeface="Arial" pitchFamily="34" charset="0"/>
                <a:cs typeface="Arial" pitchFamily="34" charset="0"/>
              </a:rPr>
              <a:t>сочинение (изложение) как условие допуска </a:t>
            </a:r>
            <a:r>
              <a:rPr lang="ru-RU">
                <a:latin typeface="Arial" pitchFamily="34" charset="0"/>
                <a:cs typeface="Arial" pitchFamily="34" charset="0"/>
              </a:rPr>
              <a:t>к </a:t>
            </a:r>
            <a:r>
              <a:rPr lang="ru-RU" smtClean="0">
                <a:latin typeface="Arial" pitchFamily="34" charset="0"/>
                <a:cs typeface="Arial" pitchFamily="34" charset="0"/>
              </a:rPr>
              <a:t>ГИА проводится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обучающихся XI(XII) классов, экстернов в первую среду декабря последнего года обучения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проводится по </a:t>
            </a:r>
            <a:r>
              <a:rPr lang="ru-RU" dirty="0">
                <a:latin typeface="Arial" pitchFamily="34" charset="0"/>
                <a:cs typeface="Arial" pitchFamily="34" charset="0"/>
              </a:rPr>
              <a:t>темам (текстам), сформированным по часовым поясам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Рособрнадзором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результатом </a:t>
            </a:r>
            <a:r>
              <a:rPr lang="ru-RU" dirty="0">
                <a:latin typeface="Arial" pitchFamily="34" charset="0"/>
                <a:cs typeface="Arial" pitchFamily="34" charset="0"/>
              </a:rPr>
              <a:t>итогового сочинения (изложения) является «зачет» или «незачет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927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755" y="116632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Категория лиц, которые вправе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писать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итоговое изложение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124744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- обучающиеся XI(XII) классов, экстерны с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ОВЗ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- участники – дети-инвалиды 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инвалиды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 - обучающиеся по образовательным программам среднего общего образования в специальных учебно-воспитательных учреждениях закрытого типа, а также в учреждениях, исполняющих наказание в виде лишения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свободы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- обучающиеся на дому, в образовательных организациях, в том числе санаторно-курортных, в которых проводятся необходимые лечебные, реабилитационные и оздоровительные мероприятия для нуждающихся в длительном лечении на основании заключения медицинской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организации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- участники ЕГЭ вправе писать итоговое сочинение (изложение) по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желанию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104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2994</TotalTime>
  <Words>1550</Words>
  <Application>Microsoft Office PowerPoint</Application>
  <PresentationFormat>Экран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192</cp:revision>
  <cp:lastPrinted>2022-11-24T06:02:20Z</cp:lastPrinted>
  <dcterms:created xsi:type="dcterms:W3CDTF">2018-04-11T07:36:06Z</dcterms:created>
  <dcterms:modified xsi:type="dcterms:W3CDTF">2022-11-24T06:02:48Z</dcterms:modified>
</cp:coreProperties>
</file>