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0" r:id="rId2"/>
    <p:sldId id="256" r:id="rId3"/>
    <p:sldId id="272" r:id="rId4"/>
    <p:sldId id="273" r:id="rId5"/>
    <p:sldId id="277" r:id="rId6"/>
    <p:sldId id="274" r:id="rId7"/>
    <p:sldId id="275" r:id="rId8"/>
    <p:sldId id="276" r:id="rId9"/>
    <p:sldId id="262" r:id="rId10"/>
    <p:sldId id="257" r:id="rId11"/>
    <p:sldId id="259" r:id="rId12"/>
    <p:sldId id="263" r:id="rId13"/>
    <p:sldId id="267" r:id="rId14"/>
    <p:sldId id="264" r:id="rId15"/>
    <p:sldId id="266" r:id="rId16"/>
    <p:sldId id="260" r:id="rId17"/>
    <p:sldId id="268" r:id="rId18"/>
    <p:sldId id="271" r:id="rId19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9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28845-C9EE-45C4-806A-C0FF613F2BCE}" type="datetimeFigureOut">
              <a:rPr lang="ru-RU" smtClean="0"/>
              <a:t>03.05.2023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5452DD-536E-45FC-8724-4C17A54101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349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975B6-8559-41FD-9A5C-7649F9A0DCCA}" type="datetime1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AF38D-E838-449E-A669-9D6ACB112F16}" type="datetime1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CF5C5-487B-4B63-A910-C441CCE5844B}" type="datetime1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E27BB-54FD-4614-8EFD-3D03A1BD63A9}" type="datetime1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2603-6121-4CD2-AFA0-403A489D65DE}" type="datetime1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35232-3935-4DE1-A630-84AF8A9C4121}" type="datetime1">
              <a:rPr lang="ru-RU" smtClean="0"/>
              <a:t>03.05.2023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9BC11-92A1-42D2-8976-42C72491A41C}" type="datetime1">
              <a:rPr lang="ru-RU" smtClean="0"/>
              <a:t>03.05.2023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3405-5881-41E1-9071-3F391A51BE69}" type="datetime1">
              <a:rPr lang="ru-RU" smtClean="0"/>
              <a:t>03.05.2023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E0F81-7CB4-46BA-9ED9-89AFDEC4DDE1}" type="datetime1">
              <a:rPr lang="ru-RU" smtClean="0"/>
              <a:t>03.05.2023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63C3-9DCC-4C2D-8328-C62744A5045D}" type="datetime1">
              <a:rPr lang="ru-RU" smtClean="0"/>
              <a:t>03.05.2023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3A6F7-31A0-4613-8A78-D112AB8B59BA}" type="datetime1">
              <a:rPr lang="ru-RU" smtClean="0"/>
              <a:t>03.05.2023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1E6DB-61FF-4F70-A472-D2DF71380E5B}" type="datetime1">
              <a:rPr lang="ru-RU" smtClean="0"/>
              <a:t>03.05.2023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260648"/>
            <a:ext cx="80023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Курганской области </a:t>
            </a:r>
            <a:b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детям»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53471" y="5229200"/>
            <a:ext cx="4248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Ефимова Инна Владимировна, 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учитель-дефектолог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ЦПМПК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Курганской области</a:t>
            </a:r>
            <a:endParaRPr lang="ru-RU" sz="2000" dirty="0"/>
          </a:p>
          <a:p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878" y="946664"/>
            <a:ext cx="1141705" cy="1141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2492896"/>
            <a:ext cx="86504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Arial" pitchFamily="34" charset="0"/>
                <a:cs typeface="Arial" pitchFamily="34" charset="0"/>
              </a:rPr>
              <a:t>Особенности примерной адаптированной основной образовательной программы дошкольного образования для детей с тяжёлыми и множественными нарушениями развития и учебно-методического комплекса 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71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420888"/>
            <a:ext cx="8424936" cy="4247317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indent="450850"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 разделе </a:t>
            </a:r>
            <a:r>
              <a:rPr lang="ru-RU" dirty="0">
                <a:latin typeface="Arial" pitchFamily="34" charset="0"/>
                <a:cs typeface="Arial" pitchFamily="34" charset="0"/>
              </a:rPr>
              <a:t>изложена система условий реализации образовательной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деятельности: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психолого-педагогические условия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организация развивающей предметно-пространственной среды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кадровые и финансовые условия реализации программы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материально-техническое обеспечение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режим дня и распорядок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‒"/>
            </a:pPr>
            <a:r>
              <a:rPr lang="ru-RU" dirty="0">
                <a:latin typeface="Arial" pitchFamily="34" charset="0"/>
                <a:cs typeface="Arial" pitchFamily="34" charset="0"/>
              </a:rPr>
              <a:t>планирование образовательно деятельности</a:t>
            </a:r>
          </a:p>
          <a:p>
            <a:pPr>
              <a:lnSpc>
                <a:spcPct val="150000"/>
              </a:lnSpc>
            </a:pP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9004" y="177840"/>
            <a:ext cx="79928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Примерная адаптированная </a:t>
            </a:r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основная образовательная программа (АООП</a:t>
            </a:r>
            <a:r>
              <a:rPr lang="ru-RU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) дошкольного образования для детей с ТМНР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1772816"/>
            <a:ext cx="2297617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Организационный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347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8752" y="1484784"/>
            <a:ext cx="884208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/>
            <a:r>
              <a:rPr lang="ru-RU" dirty="0" smtClean="0">
                <a:latin typeface="Arial" pitchFamily="34" charset="0"/>
                <a:cs typeface="Arial" pitchFamily="34" charset="0"/>
              </a:rPr>
              <a:t>При </a:t>
            </a:r>
            <a:r>
              <a:rPr lang="ru-RU" dirty="0">
                <a:latin typeface="Arial" pitchFamily="34" charset="0"/>
                <a:cs typeface="Arial" pitchFamily="34" charset="0"/>
              </a:rPr>
              <a:t>реализации образовательной деятельности по АООП дошкольного образования для обучающихся с ТМНР необходимо соблюдать следующие условия:</a:t>
            </a:r>
          </a:p>
          <a:p>
            <a:pPr marL="285750" indent="-285750" algn="just"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выбор </a:t>
            </a:r>
            <a:r>
              <a:rPr lang="ru-RU" dirty="0">
                <a:latin typeface="Arial" pitchFamily="34" charset="0"/>
                <a:cs typeface="Arial" pitchFamily="34" charset="0"/>
              </a:rPr>
              <a:t>способов передачи ребенку учебной информации в соответствии с уровнем его психического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развития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разнообразие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методов и приемов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коррекционно-педагогического воздействия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‒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организация предметно-развивающей среды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260648"/>
            <a:ext cx="8784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Психолого-педагогические условия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1495" y="4258355"/>
            <a:ext cx="1960800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диагностика 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психического развития ребенка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555775" y="4381467"/>
            <a:ext cx="2202067" cy="58477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проводится в начале и конце года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076056" y="4005064"/>
            <a:ext cx="3816424" cy="156966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Цель: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определение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данных </a:t>
            </a: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эффективности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обучения ребенка </a:t>
            </a:r>
            <a:endParaRPr lang="ru-RU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определение </a:t>
            </a:r>
            <a:r>
              <a:rPr lang="ru-RU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содержания обучения ребенка с ТМНР на следующем возрастном этапе</a:t>
            </a:r>
            <a:endParaRPr lang="ru-RU" dirty="0"/>
          </a:p>
        </p:txBody>
      </p:sp>
      <p:sp>
        <p:nvSpPr>
          <p:cNvPr id="14" name="Стрелка вправо 13"/>
          <p:cNvSpPr/>
          <p:nvPr/>
        </p:nvSpPr>
        <p:spPr>
          <a:xfrm>
            <a:off x="2196427" y="4529838"/>
            <a:ext cx="360040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4757842" y="4645878"/>
            <a:ext cx="318213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704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3467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Организация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развивающей предметно-пространственной среды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2126" y="2924944"/>
            <a:ext cx="82117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450850" algn="just"/>
            <a:r>
              <a:rPr lang="ru-RU" dirty="0" smtClean="0">
                <a:latin typeface="Arial" pitchFamily="34" charset="0"/>
                <a:cs typeface="Arial" pitchFamily="34" charset="0"/>
              </a:rPr>
              <a:t>Максимально высокий эффект будет при соблюдении: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  <a:tabLst>
                <a:tab pos="450850" algn="l"/>
              </a:tabLs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возрастных</a:t>
            </a:r>
            <a:r>
              <a:rPr lang="ru-RU" dirty="0">
                <a:latin typeface="Arial" pitchFamily="34" charset="0"/>
                <a:cs typeface="Arial" pitchFamily="34" charset="0"/>
              </a:rPr>
              <a:t>, физиологических, психологических и индивидуальных особенностей детей 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ТМНР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  <a:tabLst>
                <a:tab pos="450850" algn="l"/>
              </a:tabLs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условий </a:t>
            </a:r>
            <a:r>
              <a:rPr lang="ru-RU" dirty="0">
                <a:latin typeface="Arial" pitchFamily="34" charset="0"/>
                <a:cs typeface="Arial" pitchFamily="34" charset="0"/>
              </a:rPr>
              <a:t>эстетического благополучия и гармоничного цветового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решения</a:t>
            </a:r>
          </a:p>
          <a:p>
            <a:pPr marL="285750" indent="-285750" algn="just">
              <a:buFontTx/>
              <a:buChar char="-"/>
              <a:tabLst>
                <a:tab pos="450850" algn="l"/>
              </a:tabLst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условий </a:t>
            </a:r>
            <a:r>
              <a:rPr lang="ru-RU" dirty="0">
                <a:latin typeface="Arial" pitchFamily="34" charset="0"/>
                <a:cs typeface="Arial" pitchFamily="34" charset="0"/>
              </a:rPr>
              <a:t>разнообразия и многофункциональности игрового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материала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9532" y="1628800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/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Предметно развивающая среда должна выполнять стимулирующую, развивающую и организационную функции.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799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96752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В рамках работы с педагогическим коллективом рекомендуется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предусмотреть: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повышение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информированности педагогов о детях 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ТМНР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формирование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педагогической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позиции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профилактику </a:t>
            </a:r>
            <a:r>
              <a:rPr lang="ru-RU" dirty="0">
                <a:latin typeface="Arial" pitchFamily="34" charset="0"/>
                <a:cs typeface="Arial" pitchFamily="34" charset="0"/>
              </a:rPr>
              <a:t>синдрома профессионального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выгорания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обучение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педагогов специальным методам и приемам коррекционной через постоянную систему консультирования и специальных курсов повышения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квалификации</a:t>
            </a:r>
          </a:p>
          <a:p>
            <a:pPr marL="285750" indent="-285750" algn="just">
              <a:buFontTx/>
              <a:buChar char="-"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dirty="0">
                <a:latin typeface="Arial" pitchFamily="34" charset="0"/>
                <a:cs typeface="Arial" pitchFamily="34" charset="0"/>
              </a:rPr>
              <a:t>	Адаптированная основная образовательная программа дошкольного образования детей с ТМНР предоставляет право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ДОО самостоятельно определять: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потребность </a:t>
            </a:r>
            <a:r>
              <a:rPr lang="ru-RU" dirty="0">
                <a:latin typeface="Arial" pitchFamily="34" charset="0"/>
                <a:cs typeface="Arial" pitchFamily="34" charset="0"/>
              </a:rPr>
              <a:t>в педагогических работниках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формировать </a:t>
            </a:r>
            <a:r>
              <a:rPr lang="ru-RU" dirty="0">
                <a:latin typeface="Arial" pitchFamily="34" charset="0"/>
                <a:cs typeface="Arial" pitchFamily="34" charset="0"/>
              </a:rPr>
              <a:t>штатное расписание по своему усмотрению, исходя из особенностей реализуемых образовательных программ дошкольного образования, контекста их реализации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потребностей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16632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Кадровые условия реализации программы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0292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60648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Материально – техническое обеспечение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980728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850" algn="just"/>
            <a:r>
              <a:rPr lang="ru-RU" dirty="0">
                <a:latin typeface="Arial" pitchFamily="34" charset="0"/>
                <a:cs typeface="Arial" pitchFamily="34" charset="0"/>
              </a:rPr>
              <a:t>Дети с ТМНР должны быть обеспечены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индивидуальными </a:t>
            </a:r>
            <a:r>
              <a:rPr lang="ru-RU" dirty="0">
                <a:latin typeface="Arial" pitchFamily="34" charset="0"/>
                <a:cs typeface="Arial" pitchFamily="34" charset="0"/>
              </a:rPr>
              <a:t>техническими средствами коррекции в соответствии с индивидуальными показателями и рекомендациями ИПР, при точном соблюдении правил их использования и контроля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indent="450850" algn="just"/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средства передвижения</a:t>
            </a:r>
          </a:p>
          <a:p>
            <a:pPr marL="285750" indent="-285750" algn="just">
              <a:buFontTx/>
              <a:buChar char="-"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средства </a:t>
            </a:r>
            <a:r>
              <a:rPr lang="ru-RU" dirty="0">
                <a:latin typeface="Arial" pitchFamily="34" charset="0"/>
                <a:cs typeface="Arial" pitchFamily="34" charset="0"/>
              </a:rPr>
              <a:t>коррекции сенсорных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функций</a:t>
            </a:r>
          </a:p>
          <a:p>
            <a:pPr marL="285750" indent="-285750" algn="just">
              <a:buFontTx/>
              <a:buChar char="-"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средства </a:t>
            </a:r>
            <a:r>
              <a:rPr lang="ru-RU" dirty="0">
                <a:latin typeface="Arial" pitchFamily="34" charset="0"/>
                <a:cs typeface="Arial" pitchFamily="34" charset="0"/>
              </a:rPr>
              <a:t>для приема пищи и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самообслуживания</a:t>
            </a:r>
          </a:p>
          <a:p>
            <a:pPr marL="285750" indent="-285750" algn="just">
              <a:buFontTx/>
              <a:buChar char="-"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ортопедическая </a:t>
            </a:r>
            <a:r>
              <a:rPr lang="ru-RU" dirty="0">
                <a:latin typeface="Arial" pitchFamily="34" charset="0"/>
                <a:cs typeface="Arial" pitchFamily="34" charset="0"/>
              </a:rPr>
              <a:t>обувь и ортопедические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приспособления</a:t>
            </a:r>
          </a:p>
          <a:p>
            <a:pPr marL="285750" indent="-285750" algn="just">
              <a:buFontTx/>
              <a:buChar char="-"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специальная мебель</a:t>
            </a:r>
          </a:p>
          <a:p>
            <a:pPr marL="285750" indent="-285750" algn="just">
              <a:buFontTx/>
              <a:buChar char="-"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специальные </a:t>
            </a:r>
            <a:r>
              <a:rPr lang="ru-RU" dirty="0">
                <a:latin typeface="Arial" pitchFamily="34" charset="0"/>
                <a:cs typeface="Arial" pitchFamily="34" charset="0"/>
              </a:rPr>
              <a:t>приборы для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обучения</a:t>
            </a:r>
          </a:p>
          <a:p>
            <a:pPr marL="285750" indent="-285750" algn="just">
              <a:buFontTx/>
              <a:buChar char="-"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специальные </a:t>
            </a:r>
            <a:r>
              <a:rPr lang="ru-RU" dirty="0">
                <a:latin typeface="Arial" pitchFamily="34" charset="0"/>
                <a:cs typeface="Arial" pitchFamily="34" charset="0"/>
              </a:rPr>
              <a:t>игровые и дидактические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пособия</a:t>
            </a:r>
          </a:p>
          <a:p>
            <a:pPr marL="285750" indent="-285750" algn="just">
              <a:buFontTx/>
              <a:buChar char="-"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технические </a:t>
            </a:r>
            <a:r>
              <a:rPr lang="ru-RU" dirty="0">
                <a:latin typeface="Arial" pitchFamily="34" charset="0"/>
                <a:cs typeface="Arial" pitchFamily="34" charset="0"/>
              </a:rPr>
              <a:t>средства для развития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речи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1616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1491" y="1412776"/>
            <a:ext cx="878497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/>
            <a:r>
              <a:rPr lang="ru-RU" dirty="0">
                <a:latin typeface="Arial" pitchFamily="34" charset="0"/>
                <a:cs typeface="Arial" pitchFamily="34" charset="0"/>
              </a:rPr>
              <a:t>Дети со значительным снижением слуха должны быть обеспечены звукоусиливающей аппаратурой коллективного и индивидуального пользования (слуховыми аппаратами, кохлеарными имплантами).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450850"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450850" algn="just"/>
            <a:r>
              <a:rPr lang="ru-RU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dirty="0">
                <a:latin typeface="Arial" pitchFamily="34" charset="0"/>
                <a:cs typeface="Arial" pitchFamily="34" charset="0"/>
              </a:rPr>
              <a:t>детей со снижением или отсутствием зрения должны быть доступны лупы с различным увеличением (ручные, опорные, стационарные); проекционные увеличивающие аппараты; трости;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брайлеровские</a:t>
            </a:r>
            <a:r>
              <a:rPr lang="ru-RU" dirty="0">
                <a:latin typeface="Arial" pitchFamily="34" charset="0"/>
                <a:cs typeface="Arial" pitchFamily="34" charset="0"/>
              </a:rPr>
              <a:t> колодки, приборы для рельефного рисования, грифели и прибор для ручного письма; «говорящие книги», специальные устройства для их прослушивания и др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450850"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450850" algn="just"/>
            <a:r>
              <a:rPr lang="ru-RU" dirty="0">
                <a:latin typeface="Arial" pitchFamily="34" charset="0"/>
                <a:cs typeface="Arial" pitchFamily="34" charset="0"/>
              </a:rPr>
              <a:t>Для детей с ограничением движений должны быть специальные технические средства (коляски, </a:t>
            </a:r>
            <a:r>
              <a:rPr lang="ru-RU" dirty="0" err="1">
                <a:latin typeface="Arial" pitchFamily="34" charset="0"/>
                <a:cs typeface="Arial" pitchFamily="34" charset="0"/>
              </a:rPr>
              <a:t>вертикализаторы</a:t>
            </a:r>
            <a:r>
              <a:rPr lang="ru-RU" dirty="0">
                <a:latin typeface="Arial" pitchFamily="34" charset="0"/>
                <a:cs typeface="Arial" pitchFamily="34" charset="0"/>
              </a:rPr>
              <a:t>), помощники (ассистенты) , в соответствии с медицинскими рекомендациями и ортопедическим режимом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450850" algn="just"/>
            <a:endParaRPr lang="ru-RU" dirty="0">
              <a:latin typeface="Arial" pitchFamily="34" charset="0"/>
              <a:cs typeface="Arial" pitchFamily="34" charset="0"/>
            </a:endParaRPr>
          </a:p>
          <a:p>
            <a:pPr indent="450850" algn="just"/>
            <a:r>
              <a:rPr lang="ru-RU" dirty="0">
                <a:latin typeface="Arial" pitchFamily="34" charset="0"/>
                <a:cs typeface="Arial" pitchFamily="34" charset="0"/>
              </a:rPr>
              <a:t>Дети с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эмоционально-коммуникативными </a:t>
            </a:r>
            <a:r>
              <a:rPr lang="ru-RU" dirty="0">
                <a:latin typeface="Arial" pitchFamily="34" charset="0"/>
                <a:cs typeface="Arial" pitchFamily="34" charset="0"/>
              </a:rPr>
              <a:t>трудностями должна быть четкая и упорядоченная организация образовательной среды, направленная на отработку навыков коммуникации и форм социального поведения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536" y="116632"/>
            <a:ext cx="84249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Технические средства обучения детей с ТМНР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763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9533" y="58011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Режим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дня и распорядок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9523" y="900967"/>
            <a:ext cx="823692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Arial" pitchFamily="34" charset="0"/>
                <a:cs typeface="Arial" pitchFamily="34" charset="0"/>
              </a:rPr>
              <a:t>Развивающие занятия с детьми с ТМНР проводятся в следующих режимах: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- щадящий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- средний</a:t>
            </a:r>
          </a:p>
          <a:p>
            <a:r>
              <a:rPr lang="ru-RU" sz="1600" dirty="0">
                <a:latin typeface="Arial" pitchFamily="34" charset="0"/>
                <a:cs typeface="Arial" pitchFamily="34" charset="0"/>
              </a:rPr>
              <a:t>-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нормальный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9911" y="2008963"/>
            <a:ext cx="21209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itchFamily="34" charset="0"/>
                <a:cs typeface="Arial" pitchFamily="34" charset="0"/>
              </a:rPr>
              <a:t>Щадящий режим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12" y="2378295"/>
            <a:ext cx="88569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361950" algn="just">
              <a:buFontTx/>
              <a:buChar char="-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дети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с ТМНР, имеющие выраженные тенденции ухудшения психофизического развития</a:t>
            </a:r>
          </a:p>
          <a:p>
            <a:pPr indent="361950" algn="just">
              <a:buFontTx/>
              <a:buChar char="-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продолжительность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коррекционного занятия составляет 5-15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минут</a:t>
            </a:r>
          </a:p>
          <a:p>
            <a:pPr indent="361950" algn="just">
              <a:buFontTx/>
              <a:buChar char="-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детей раннего возраста индивидуальные коррекционные занятия проводятся только в утреннее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время. В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дошкольном возрасте допускается организация занятий во второй половине дня, не позднее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17.00</a:t>
            </a:r>
          </a:p>
          <a:p>
            <a:pPr indent="361950" algn="just">
              <a:buFontTx/>
              <a:buChar char="-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взаимодействие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педагога и родителей (близких для ребенка взрослых) или ухаживающих за ним взрослых, должно осуществляться регулярно и длиться 15-30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минут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71815" y="4440398"/>
            <a:ext cx="19960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Arial" pitchFamily="34" charset="0"/>
                <a:cs typeface="Arial" pitchFamily="34" charset="0"/>
              </a:rPr>
              <a:t>Средний режим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5401" y="4809730"/>
            <a:ext cx="88710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дети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с ТМНР, с минимальным и медленным темпом развития </a:t>
            </a:r>
            <a:endParaRPr lang="ru-RU" sz="1600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продолжительностью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педагогического воздействия  в раннем возрасте 10-20 минут, в дошкольном 30 минут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занятия проводятся как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в первой, так и во второй половине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дня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latin typeface="Arial" pitchFamily="34" charset="0"/>
                <a:cs typeface="Arial" pitchFamily="34" charset="0"/>
              </a:rPr>
              <a:t>длительность 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общения педагога и родителей не должно превышать 40 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минут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5400" y="6160948"/>
            <a:ext cx="8871093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Arial" pitchFamily="34" charset="0"/>
                <a:cs typeface="Arial" pitchFamily="34" charset="0"/>
              </a:rPr>
              <a:t>Обязательным условием является соблюдение рекомендаций педиатра, невролога, офтальмолога, </a:t>
            </a:r>
            <a:r>
              <a:rPr lang="ru-RU" sz="1600" dirty="0" err="1">
                <a:latin typeface="Arial" pitchFamily="34" charset="0"/>
                <a:cs typeface="Arial" pitchFamily="34" charset="0"/>
              </a:rPr>
              <a:t>сурдолога</a:t>
            </a:r>
            <a:r>
              <a:rPr lang="ru-RU" sz="1600" dirty="0">
                <a:latin typeface="Arial" pitchFamily="34" charset="0"/>
                <a:cs typeface="Arial" pitchFamily="34" charset="0"/>
              </a:rPr>
              <a:t>, а также врача ортопеда и инструктора ЛФК.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80459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8820" y="1268760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/>
            <a:r>
              <a:rPr lang="ru-RU" dirty="0">
                <a:latin typeface="Arial" pitchFamily="34" charset="0"/>
                <a:cs typeface="Arial" pitchFamily="34" charset="0"/>
              </a:rPr>
              <a:t>АООП дошкольного образования для детей с ТМНР не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предусматривает: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жесткого </a:t>
            </a:r>
            <a:r>
              <a:rPr lang="ru-RU" dirty="0">
                <a:latin typeface="Arial" pitchFamily="34" charset="0"/>
                <a:cs typeface="Arial" pitchFamily="34" charset="0"/>
              </a:rPr>
              <a:t>регламентирования образовательного процесса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календарного </a:t>
            </a:r>
            <a:r>
              <a:rPr lang="ru-RU" dirty="0">
                <a:latin typeface="Arial" pitchFamily="34" charset="0"/>
                <a:cs typeface="Arial" pitchFamily="34" charset="0"/>
              </a:rPr>
              <a:t>планирования образовательной деятельности, оставляя педагогам ОО пространства для гибкого планирования их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деятельности </a:t>
            </a:r>
          </a:p>
          <a:p>
            <a:pPr marL="285750" indent="-285750" algn="just">
              <a:buFontTx/>
              <a:buChar char="-"/>
            </a:pPr>
            <a:endParaRPr lang="ru-RU" dirty="0">
              <a:latin typeface="Arial" pitchFamily="34" charset="0"/>
              <a:cs typeface="Arial" pitchFamily="34" charset="0"/>
            </a:endParaRPr>
          </a:p>
          <a:p>
            <a:pPr indent="450850" algn="just"/>
            <a:r>
              <a:rPr lang="ru-RU" dirty="0" smtClean="0">
                <a:latin typeface="Arial" pitchFamily="34" charset="0"/>
                <a:cs typeface="Arial" pitchFamily="34" charset="0"/>
              </a:rPr>
              <a:t>Недопустимо </a:t>
            </a:r>
            <a:r>
              <a:rPr lang="ru-RU" dirty="0">
                <a:latin typeface="Arial" pitchFamily="34" charset="0"/>
                <a:cs typeface="Arial" pitchFamily="34" charset="0"/>
              </a:rPr>
              <a:t>требовать от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ДОО: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календарных </a:t>
            </a:r>
            <a:r>
              <a:rPr lang="ru-RU" dirty="0">
                <a:latin typeface="Arial" pitchFamily="34" charset="0"/>
                <a:cs typeface="Arial" pitchFamily="34" charset="0"/>
              </a:rPr>
              <a:t>учебных графиков, жестко привязанных к годовому и другому типу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планирования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рабочих программ, привязанных к календарю </a:t>
            </a:r>
            <a:r>
              <a:rPr lang="ru-RU" dirty="0">
                <a:latin typeface="Arial" pitchFamily="34" charset="0"/>
                <a:cs typeface="Arial" pitchFamily="34" charset="0"/>
              </a:rPr>
              <a:t>по реализации содержательных компонентов программы.</a:t>
            </a:r>
          </a:p>
          <a:p>
            <a:pPr indent="450850"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450850" algn="just"/>
            <a:r>
              <a:rPr lang="ru-RU" dirty="0" smtClean="0">
                <a:latin typeface="Arial" pitchFamily="34" charset="0"/>
                <a:cs typeface="Arial" pitchFamily="34" charset="0"/>
              </a:rPr>
              <a:t>Планирование </a:t>
            </a:r>
            <a:r>
              <a:rPr lang="ru-RU" dirty="0">
                <a:latin typeface="Arial" pitchFamily="34" charset="0"/>
                <a:cs typeface="Arial" pitchFamily="34" charset="0"/>
              </a:rPr>
              <a:t>деятельности педагогов опирается на результаты педагогической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диагностики </a:t>
            </a:r>
            <a:r>
              <a:rPr lang="ru-RU" dirty="0">
                <a:latin typeface="Arial" pitchFamily="34" charset="0"/>
                <a:cs typeface="Arial" pitchFamily="34" charset="0"/>
              </a:rPr>
              <a:t>индивидуального развитии детей и должно быть направлено, в первую очередь, на создание психолого-педагогических условий для развития каждого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ребенка</a:t>
            </a:r>
            <a:r>
              <a:rPr lang="ru-RU" dirty="0">
                <a:latin typeface="Arial" pitchFamily="34" charset="0"/>
                <a:cs typeface="Arial" pitchFamily="34" charset="0"/>
              </a:rPr>
              <a:t>.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450850"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2856" y="116631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Планирование образовательной деятельности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090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79712" y="3923764"/>
            <a:ext cx="475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Адрес нашего сайта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91580" y="4293095"/>
            <a:ext cx="74168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www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centr</a:t>
            </a:r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45.</a:t>
            </a:r>
            <a:r>
              <a:rPr lang="en-US" sz="4800" dirty="0" err="1"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C:\Работа\СТИМУЛИРУЮЩИЕ\1 квартал 2016\обл.мероприятия, семинары\Семинар 2.02.16\эмблема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197" y="343539"/>
            <a:ext cx="1769590" cy="1769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59632" y="2232178"/>
            <a:ext cx="648072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СПАСИБО </a:t>
            </a:r>
            <a:endParaRPr lang="ru-RU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4400" b="1" dirty="0">
                <a:latin typeface="Arial" panose="020B0604020202020204" pitchFamily="34" charset="0"/>
                <a:cs typeface="Arial" panose="020B0604020202020204" pitchFamily="34" charset="0"/>
              </a:rPr>
              <a:t>ВНИМАНИЕ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56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5272" y="3334792"/>
            <a:ext cx="4089588" cy="1200329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Arial" pitchFamily="34" charset="0"/>
                <a:cs typeface="Arial" pitchFamily="34" charset="0"/>
              </a:rPr>
              <a:t>нуждаются </a:t>
            </a:r>
            <a:r>
              <a:rPr lang="ru-RU" dirty="0">
                <a:latin typeface="Arial" pitchFamily="34" charset="0"/>
                <a:cs typeface="Arial" pitchFamily="34" charset="0"/>
              </a:rPr>
              <a:t>в применении комплекса специальных методов и технологий обучения взаимодействию с людьми и предметным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миром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123728" y="260648"/>
            <a:ext cx="52565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Категории </a:t>
            </a:r>
            <a:r>
              <a:rPr lang="ru-RU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обучающихся раннего и дошкольного возраста с ТМНР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5272" y="1468429"/>
            <a:ext cx="4431880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дети в возрасте до 8 лет, имеющие вариативные сочетания нескольких первичных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нарушений различной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степени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тяжести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843289" y="1606929"/>
            <a:ext cx="3074045" cy="92333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‒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интеллектуальных</a:t>
            </a:r>
          </a:p>
          <a:p>
            <a:pPr marL="285750" indent="-285750">
              <a:buFont typeface="Arial" pitchFamily="34" charset="0"/>
              <a:buChar char="‒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сенсорных</a:t>
            </a:r>
          </a:p>
          <a:p>
            <a:pPr marL="285750" indent="-285750">
              <a:buFont typeface="Arial" pitchFamily="34" charset="0"/>
              <a:buChar char="‒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двигательных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857152" y="3334792"/>
            <a:ext cx="3747296" cy="1754326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0" algn="just"/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нуждаются в индивидуально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дозированном, поэтапном и планомерном расширении жизненного опыта и социальных контактов каждого в максимально возможном объёме</a:t>
            </a:r>
          </a:p>
        </p:txBody>
      </p:sp>
      <p:sp>
        <p:nvSpPr>
          <p:cNvPr id="12" name="Стрелка вправо 11"/>
          <p:cNvSpPr/>
          <p:nvPr/>
        </p:nvSpPr>
        <p:spPr>
          <a:xfrm>
            <a:off x="5076056" y="1916832"/>
            <a:ext cx="504056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2641212" y="2668758"/>
            <a:ext cx="0" cy="6660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4" idx="2"/>
            <a:endCxn id="10" idx="0"/>
          </p:cNvCxnSpPr>
          <p:nvPr/>
        </p:nvCxnSpPr>
        <p:spPr>
          <a:xfrm>
            <a:off x="2641212" y="2668758"/>
            <a:ext cx="4089588" cy="66603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126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6632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Примерная адаптированная основная образовательная программа (АООП) дошкольного образования для детей с ТМНР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2204864"/>
            <a:ext cx="864096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850" algn="just"/>
            <a:r>
              <a:rPr lang="ru-RU" dirty="0" smtClean="0">
                <a:latin typeface="Arial" pitchFamily="34" charset="0"/>
                <a:cs typeface="Arial" pitchFamily="34" charset="0"/>
              </a:rPr>
              <a:t>Программа </a:t>
            </a:r>
            <a:r>
              <a:rPr lang="ru-RU" dirty="0">
                <a:latin typeface="Arial" pitchFamily="34" charset="0"/>
                <a:cs typeface="Arial" pitchFamily="34" charset="0"/>
              </a:rPr>
              <a:t>соответствует требованиям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Федерального государственного образовательного стандарта дошкольного образования, утвержденного приказом </a:t>
            </a:r>
            <a:r>
              <a:rPr lang="ru-RU" dirty="0" err="1" smtClean="0">
                <a:latin typeface="Arial" pitchFamily="34" charset="0"/>
                <a:cs typeface="Arial" pitchFamily="34" charset="0"/>
              </a:rPr>
              <a:t>Минобрнауки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РФ от 17 октября 2013 г. №1155. </a:t>
            </a:r>
          </a:p>
          <a:p>
            <a:pPr indent="450850"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indent="450850" algn="just"/>
            <a:r>
              <a:rPr lang="ru-RU" dirty="0" smtClean="0">
                <a:latin typeface="Arial" pitchFamily="34" charset="0"/>
                <a:cs typeface="Arial" pitchFamily="34" charset="0"/>
              </a:rPr>
              <a:t>Ее </a:t>
            </a:r>
            <a:r>
              <a:rPr lang="ru-RU" dirty="0">
                <a:latin typeface="Arial" pitchFamily="34" charset="0"/>
                <a:cs typeface="Arial" pitchFamily="34" charset="0"/>
              </a:rPr>
              <a:t>структура раскрывает содержание основных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образовательных областей </a:t>
            </a:r>
            <a:r>
              <a:rPr lang="ru-RU" dirty="0">
                <a:latin typeface="Arial" pitchFamily="34" charset="0"/>
                <a:cs typeface="Arial" pitchFamily="34" charset="0"/>
              </a:rPr>
              <a:t>для четырех периодов обучения детей от 2-х месяцев до 7-8 лет.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Периоды формирования </a:t>
            </a:r>
          </a:p>
          <a:p>
            <a:pPr algn="ctr"/>
            <a:endParaRPr lang="ru-RU" dirty="0"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ориентировочно-поисковой активности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предметных действий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предметной деятельности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познавательной деятельности</a:t>
            </a:r>
            <a:endParaRPr lang="ru-RU" dirty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7524" y="1311150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разработана на основе примерной основной образовательной программы дошкольного образования 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311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12824" y="5079501"/>
            <a:ext cx="84356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4988" algn="just"/>
            <a:r>
              <a:rPr lang="ru-RU" dirty="0" smtClean="0">
                <a:latin typeface="Arial" pitchFamily="34" charset="0"/>
                <a:cs typeface="Arial" pitchFamily="34" charset="0"/>
              </a:rPr>
              <a:t>Программа </a:t>
            </a:r>
            <a:r>
              <a:rPr lang="ru-RU" dirty="0">
                <a:latin typeface="Arial" pitchFamily="34" charset="0"/>
                <a:cs typeface="Arial" pitchFamily="34" charset="0"/>
              </a:rPr>
              <a:t>имеет модульную структуру, что позволяет конструировать АООП ДО с учетом конкретных индивидуальных особенностей каждого ребенка с ТМНР.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16632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Примерная адаптированная основная образовательная программа (АООП) дошкольного образования для детей с ТМНР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65250" y="1819573"/>
            <a:ext cx="2286000" cy="120032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организация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диагностических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процедур для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определения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76056" y="1839968"/>
            <a:ext cx="3726141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зоны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«актуальных достижений»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076056" y="2601876"/>
            <a:ext cx="3692562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зоны «ближайшего развития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»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71674" y="3621770"/>
            <a:ext cx="8496944" cy="120032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indent="534988" algn="just"/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Программа является документом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с учетом которого организации, осуществляющие образовательную деятельность на уровне дошкольного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образования самостоятельно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разрабатывают и утверждают АООП дошкольного образования для детей с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ТМНР</a:t>
            </a:r>
            <a:endParaRPr lang="ru-RU" dirty="0"/>
          </a:p>
        </p:txBody>
      </p:sp>
      <p:cxnSp>
        <p:nvCxnSpPr>
          <p:cNvPr id="11" name="Прямая со стрелкой 10"/>
          <p:cNvCxnSpPr>
            <a:stCxn id="4" idx="3"/>
            <a:endCxn id="5" idx="1"/>
          </p:cNvCxnSpPr>
          <p:nvPr/>
        </p:nvCxnSpPr>
        <p:spPr>
          <a:xfrm flipV="1">
            <a:off x="3651250" y="2024634"/>
            <a:ext cx="1424806" cy="395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4" idx="3"/>
            <a:endCxn id="6" idx="1"/>
          </p:cNvCxnSpPr>
          <p:nvPr/>
        </p:nvCxnSpPr>
        <p:spPr>
          <a:xfrm>
            <a:off x="3651250" y="2419738"/>
            <a:ext cx="1424806" cy="3668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20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1196752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850" algn="just"/>
            <a:r>
              <a:rPr lang="ru-RU" dirty="0">
                <a:latin typeface="Arial" pitchFamily="34" charset="0"/>
                <a:cs typeface="Arial" pitchFamily="34" charset="0"/>
              </a:rPr>
              <a:t>АООП дошкольного образования может использоваться в учреждениях различной ведомственной принадлежности при реализации дошкольного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образования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16632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Формы реализации дошкольного образования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86872" y="5517232"/>
            <a:ext cx="4672406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реабилитационных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центрах 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3516529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Формы реализации дошкольного образования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77612" y="2416896"/>
            <a:ext cx="4680520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группы кратковременного пребывания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777612" y="3003776"/>
            <a:ext cx="468052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группы дневного или круглосуточного пребывания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778758" y="3839694"/>
            <a:ext cx="4678228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 семейной форме получения дошкольного образования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778758" y="4653136"/>
            <a:ext cx="468052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 психолого-педагогических и медико-социальных центрах</a:t>
            </a:r>
            <a:endParaRPr lang="ru-RU" dirty="0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275856" y="2601562"/>
            <a:ext cx="0" cy="31003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275856" y="2601562"/>
            <a:ext cx="43204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3275856" y="3326941"/>
            <a:ext cx="43204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3275856" y="4221088"/>
            <a:ext cx="43204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3275856" y="4976301"/>
            <a:ext cx="43204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3275856" y="5701898"/>
            <a:ext cx="43204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251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92531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Примерная адаптированная основная образовательная программа (АООП) дошкольного образования для детей с ТМНР</a:t>
            </a:r>
            <a:endParaRPr 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43608" y="2348880"/>
            <a:ext cx="3259675" cy="13388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 Целевой Раздел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2. Содержательный раздел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3. Организационный раздел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01404" y="1780272"/>
            <a:ext cx="346918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Структура программы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5" y="3738496"/>
            <a:ext cx="5760641" cy="3016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6449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1370" y="2276872"/>
            <a:ext cx="846111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>
              <a:lnSpc>
                <a:spcPct val="150000"/>
              </a:lnSpc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Включает </a:t>
            </a: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пояснительную записку, раскрывает цели и задачи Программы, планируемые результаты её освоения в виде целевых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ориентиров: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‒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на период формирования ориентировочно-поисковой активности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‒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период формирования предметных действий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‒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период формирования предметной деятельности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‒"/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период формирования познавательной деятельности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31370" y="1556792"/>
            <a:ext cx="1854630" cy="369332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ru-RU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Целевой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92531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Примерная адаптированная основная образовательная программа (АООП) дошкольного образования для детей с ТМНР</a:t>
            </a:r>
            <a:endParaRPr lang="ru-RU" sz="24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88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0836" y="2708920"/>
            <a:ext cx="8397627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850" algn="just">
              <a:lnSpc>
                <a:spcPct val="150000"/>
              </a:lnSpc>
            </a:pP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В разделе описаны требования к организации деятельности с ребенком по пяти образовательным областям:</a:t>
            </a:r>
          </a:p>
          <a:p>
            <a:pPr lvl="0">
              <a:lnSpc>
                <a:spcPct val="150000"/>
              </a:lnSpc>
            </a:pP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«Социально-коммуникативное развитие»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«Физическое развитие»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«Познавательное развитие»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«Речевое развитие»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>
              <a:lnSpc>
                <a:spcPct val="150000"/>
              </a:lnSpc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- «Художественно-эстетическое развитие»</a:t>
            </a: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0837" y="1905506"/>
            <a:ext cx="2206053" cy="369332"/>
          </a:xfrm>
          <a:prstGeom prst="rect">
            <a:avLst/>
          </a:prstGeom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Содержательный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84748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Примерная адаптированная основная образовательная программа (АООП) дошкольного образования для детей с ТМНР</a:t>
            </a:r>
            <a:endParaRPr lang="ru-RU" sz="24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05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924944"/>
            <a:ext cx="8407012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700" dirty="0" smtClean="0">
                <a:latin typeface="Arial" pitchFamily="34" charset="0"/>
                <a:cs typeface="Arial" pitchFamily="34" charset="0"/>
              </a:rPr>
              <a:t>Проводятся </a:t>
            </a:r>
            <a:r>
              <a:rPr lang="ru-RU" sz="1700" b="1" dirty="0" smtClean="0">
                <a:latin typeface="Arial" pitchFamily="34" charset="0"/>
                <a:cs typeface="Arial" pitchFamily="34" charset="0"/>
              </a:rPr>
              <a:t>обучающие </a:t>
            </a:r>
            <a:r>
              <a:rPr lang="ru-RU" sz="1700" b="1" dirty="0" smtClean="0">
                <a:latin typeface="Arial" pitchFamily="34" charset="0"/>
                <a:cs typeface="Arial" pitchFamily="34" charset="0"/>
              </a:rPr>
              <a:t>встречи 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разъяснение </a:t>
            </a:r>
            <a:r>
              <a:rPr lang="ru-RU" sz="1700" dirty="0">
                <a:latin typeface="Arial" pitchFamily="34" charset="0"/>
                <a:cs typeface="Arial" pitchFamily="34" charset="0"/>
              </a:rPr>
              <a:t>важности 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эффективного включения родителей в образовательный 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процесс 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и активизации ресурсов семьи и </a:t>
            </a:r>
            <a:r>
              <a:rPr lang="ru-RU" sz="1700" dirty="0">
                <a:latin typeface="Arial" pitchFamily="34" charset="0"/>
                <a:cs typeface="Arial" pitchFamily="34" charset="0"/>
              </a:rPr>
              <a:t>оказание 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родителям </a:t>
            </a:r>
            <a:r>
              <a:rPr lang="ru-RU" sz="1700" dirty="0">
                <a:latin typeface="Arial" pitchFamily="34" charset="0"/>
                <a:cs typeface="Arial" pitchFamily="34" charset="0"/>
              </a:rPr>
              <a:t>практической помощи по созданию в семье условий </a:t>
            </a:r>
            <a:r>
              <a:rPr lang="ru-RU" sz="1700" dirty="0" smtClean="0">
                <a:latin typeface="Arial" pitchFamily="34" charset="0"/>
                <a:cs typeface="Arial" pitchFamily="34" charset="0"/>
              </a:rPr>
              <a:t>способствующих развитию физических и двигательных возможностей ребенка, овладению навыков познания окружающей среды.</a:t>
            </a:r>
            <a:endParaRPr lang="ru-RU" sz="1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116632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Взаимодействие педагогического коллектива с семьями обучающихся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5751" y="1700808"/>
            <a:ext cx="878450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700" dirty="0">
                <a:latin typeface="Arial" pitchFamily="34" charset="0"/>
                <a:cs typeface="Arial" pitchFamily="34" charset="0"/>
              </a:rPr>
              <a:t>Для успешной реализации образовательной деятельности и последовательной социализации детей с ТМНР важно соблюдать единство развивающей среды и содержательного общения взрослых с ребенком.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211960" y="2577971"/>
            <a:ext cx="396044" cy="3469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34662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1169</Words>
  <Application>Microsoft Office PowerPoint</Application>
  <PresentationFormat>Экран (4:3)</PresentationFormat>
  <Paragraphs>172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user2</dc:creator>
  <cp:lastModifiedBy>user2</cp:lastModifiedBy>
  <cp:revision>36</cp:revision>
  <cp:lastPrinted>2023-05-03T03:29:10Z</cp:lastPrinted>
  <dcterms:created xsi:type="dcterms:W3CDTF">2023-04-19T08:27:14Z</dcterms:created>
  <dcterms:modified xsi:type="dcterms:W3CDTF">2023-05-03T03:30:03Z</dcterms:modified>
</cp:coreProperties>
</file>