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56" r:id="rId3"/>
    <p:sldId id="272" r:id="rId4"/>
    <p:sldId id="273" r:id="rId5"/>
    <p:sldId id="277" r:id="rId6"/>
    <p:sldId id="274" r:id="rId7"/>
    <p:sldId id="275" r:id="rId8"/>
    <p:sldId id="276" r:id="rId9"/>
    <p:sldId id="262" r:id="rId10"/>
    <p:sldId id="257" r:id="rId11"/>
    <p:sldId id="259" r:id="rId12"/>
    <p:sldId id="263" r:id="rId13"/>
    <p:sldId id="267" r:id="rId14"/>
    <p:sldId id="264" r:id="rId15"/>
    <p:sldId id="266" r:id="rId16"/>
    <p:sldId id="260" r:id="rId17"/>
    <p:sldId id="268" r:id="rId18"/>
    <p:sldId id="271" r:id="rId19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28845-C9EE-45C4-806A-C0FF613F2BC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52DD-536E-45FC-8724-4C17A5410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75B6-8559-41FD-9A5C-7649F9A0DCCA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F38D-E838-449E-A669-9D6ACB112F16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F5C5-487B-4B63-A910-C441CCE5844B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27BB-54FD-4614-8EFD-3D03A1BD63A9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2603-6121-4CD2-AFA0-403A489D65DE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5232-3935-4DE1-A630-84AF8A9C4121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C11-92A1-42D2-8976-42C72491A41C}" type="datetime1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3405-5881-41E1-9071-3F391A51BE69}" type="datetime1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0F81-7CB4-46BA-9ED9-89AFDEC4DDE1}" type="datetime1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63C3-9DCC-4C2D-8328-C62744A5045D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6F7-31A0-4613-8A78-D112AB8B59BA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E6DB-61FF-4F70-A472-D2DF71380E5B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3471" y="522920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Ефимова Инна Владимировна,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учитель-дефектолог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78" y="946664"/>
            <a:ext cx="1141705" cy="11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492896"/>
            <a:ext cx="86504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Особенности примерной адаптированной основной образовательной программы дошкольного образования для детей с тяжёлыми и множественными нарушениями развития и учебно-методического комплекса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20888"/>
            <a:ext cx="8424936" cy="424731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indent="450850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разделе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изложена система условий реализации образовательной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деятельности: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психолого-педагогические условия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развивающей предметно-пространственной среды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кадровые и финансовые условия реализации программы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материально-техническое обеспечение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режим дня и распорядок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>
                <a:latin typeface="Arial" pitchFamily="34" charset="0"/>
                <a:cs typeface="Arial" pitchFamily="34" charset="0"/>
              </a:rPr>
              <a:t>планирование образовательно деятельности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004" y="177840"/>
            <a:ext cx="79928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основная образовательная программа (АООП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дошкольного образования для детей с ТМНР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72816"/>
            <a:ext cx="229761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Организационный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4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752" y="1484784"/>
            <a:ext cx="88420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реализации образовательной деятельности по АООП дошкольного образования для обучающихся с ТМНР необходимо соблюдать следующие условия:</a:t>
            </a:r>
          </a:p>
          <a:p>
            <a:pPr marL="285750" indent="-285750"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способов передачи ребенку учебной информации в соответствии с уровнем его психического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разнообразие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методов и приемов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коррекционно-педагогического воздействия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предметно-развивающей среды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878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Психолого-педагогические условия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95" y="4258355"/>
            <a:ext cx="19608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диагностика 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психического развития ребенка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55775" y="4381467"/>
            <a:ext cx="2202067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проводится в начале и конце года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4005064"/>
            <a:ext cx="3816424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данных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эффективности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обучения ребенка 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содержания обучения ребенка с ТМНР на следующем возрастном этапе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196427" y="452983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57842" y="4645878"/>
            <a:ext cx="31821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0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3467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развивающей предметно-пространственной среды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126" y="2924944"/>
            <a:ext cx="82117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Максимально высокий эффект будет при соблюдении: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  <a:tabLst>
                <a:tab pos="450850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возрастных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, физиологических, психологических и индивидуальных особенностей детей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ТМНР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  <a:tabLst>
                <a:tab pos="450850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условий </a:t>
            </a:r>
            <a:r>
              <a:rPr lang="ru-RU" dirty="0">
                <a:latin typeface="Arial" pitchFamily="34" charset="0"/>
                <a:cs typeface="Arial" pitchFamily="34" charset="0"/>
              </a:rPr>
              <a:t>эстетического благополучия и гармоничного цветового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решения</a:t>
            </a:r>
          </a:p>
          <a:p>
            <a:pPr marL="285750" indent="-285750" algn="just">
              <a:buFontTx/>
              <a:buChar char="-"/>
              <a:tabLst>
                <a:tab pos="450850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условий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разнообразия и многофункциональности игрового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материала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162880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Предметно развивающая среда должна выполнять стимулирующую, развивающую и организационную функции.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99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рамках работы с педагогическим коллективом рекомендуется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предусмотреть: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информированности педагогов о детях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ТМНР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позиции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профилактику </a:t>
            </a:r>
            <a:r>
              <a:rPr lang="ru-RU" dirty="0">
                <a:latin typeface="Arial" pitchFamily="34" charset="0"/>
                <a:cs typeface="Arial" pitchFamily="34" charset="0"/>
              </a:rPr>
              <a:t>синдрома профессионального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выгорания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педагогов специальным методам и приемам коррекционной через постоянную систему консультирования и специальных курсов повышения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квалификации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	Адаптированная основная образовательная программа дошкольного образования детей с ТМНР предоставляет право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ДОО самостоятельно определять: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потребность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педагогических работниках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штатное расписание по своему усмотрению, исходя из особенностей реализуемых образовательных программ дошкольного образования, контекста их реализации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потребностей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663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Кадровые условия реализации программы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2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Материально – техническое обеспечение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Дети с ТМНР должны быть обеспечены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техническими средствами коррекции в соответствии с индивидуальными показателями и рекомендациями ИПР, при точном соблюдении правил их использования и контроля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450850"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средства передвижения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средства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коррекции сенсорных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функций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средства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приема пищи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самообслуживания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ортопедическая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обувь и ортопедические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приспособления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специальная мебель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приборы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игровые и дидактические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пособия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технические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средства для развития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6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91" y="1412776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Дети со значительным снижением слуха должны быть обеспечены звукоусиливающей аппаратурой коллективного и индивидуального пользования (слуховыми аппаратами, кохлеарными имплантами).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детей со снижением или отсутствием зрения должны быть доступны лупы с различным увеличением (ручные, опорные, стационарные); проекционные увеличивающие аппараты; трости;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брайлеровские</a:t>
            </a:r>
            <a:r>
              <a:rPr lang="ru-RU" dirty="0">
                <a:latin typeface="Arial" pitchFamily="34" charset="0"/>
                <a:cs typeface="Arial" pitchFamily="34" charset="0"/>
              </a:rPr>
              <a:t> колодки, приборы для рельефного рисования, грифели и прибор для ручного письма; «говорящие книги», специальные устройства для их прослушивания и др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5085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Для детей с ограничением движений должны быть специальные технические средства (коляски,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вертикализаторы</a:t>
            </a:r>
            <a:r>
              <a:rPr lang="ru-RU" dirty="0">
                <a:latin typeface="Arial" pitchFamily="34" charset="0"/>
                <a:cs typeface="Arial" pitchFamily="34" charset="0"/>
              </a:rPr>
              <a:t>), помощники (ассистенты) , в соответствии с медицинскими рекомендациями и ортопедическим режимом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50850"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Дети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эмоционально-коммуникативными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трудностями должна быть четкая и упорядоченная организация образовательной среды, направленная на отработку навыков коммуникации и форм социального поведения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Технические средства обучения детей с ТМНР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63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533" y="58011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Режим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дня и распорядок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9523" y="900967"/>
            <a:ext cx="82369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Развивающие занятия с детьми с ТМНР проводятся в следующих режимах: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- щадящий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- средний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нормальный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1" y="2008963"/>
            <a:ext cx="2120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Щадящий режим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378295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 ТМНР, имеющие выраженные тенденции ухудшения психофизического развития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коррекционного занятия составляет 5-15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минут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детей раннего возраста индивидуальные коррекционные занятия проводятся только в утреннее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время.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дошкольном возрасте допускается организация занятий во второй половине дня, не позднее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17.00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взаимодействие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педагога и родителей (близких для ребенка взрослых) или ухаживающих за ним взрослых, должно осуществляться регулярно и длиться 15-30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минут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1815" y="4440398"/>
            <a:ext cx="1996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Средний режим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401" y="4809730"/>
            <a:ext cx="88710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 ТМНР, с минимальным и медленным темпом развития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продолжительностью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педагогического воздействия  в раннем возрасте 10-20 минут, в дошкольном 30 минут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занятия проводятся как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первой, так и во второй половине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дня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длительность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общения педагога и родителей не должно превышать 40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минут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400" y="6160948"/>
            <a:ext cx="887109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Обязательным условием является соблюдение рекомендаций педиатра, невролога, офтальмолога,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сурдолога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а также врача ортопеда и инструктора ЛФК.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45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820" y="126876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АООП дошкольного образования для детей с ТМНР 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предусматривает: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жесткого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регламентирования образовательного процесса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календарного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планирования образовательной деятельности, оставляя педагогам ОО пространства для гибкого планирования 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деятельности 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Недопустимо </a:t>
            </a:r>
            <a:r>
              <a:rPr lang="ru-RU" dirty="0">
                <a:latin typeface="Arial" pitchFamily="34" charset="0"/>
                <a:cs typeface="Arial" pitchFamily="34" charset="0"/>
              </a:rPr>
              <a:t>требовать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ДОО: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календарных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учебных графиков, жестко привязанных к годовому и другому типу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планирования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рабочих программ, привязанных к календарю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реализации содержательных компонентов программы.</a:t>
            </a:r>
          </a:p>
          <a:p>
            <a:pPr indent="45085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Планирование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деятельности педагогов опирается на результаты 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диагностики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индивидуального развитии детей и должно быть направлено, в первую очередь, на создание психолого-педагогических условий для развития каждого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856" y="116631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Планирование образовательной деятельности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9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93095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7" y="343539"/>
            <a:ext cx="1769590" cy="17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23217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272" y="3334792"/>
            <a:ext cx="4089588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нуждаются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применении комплекса специальных методов и технологий обучения взаимодействию с людьми и предметным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миром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60648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Категории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обучающихся раннего и дошкольного возраста с ТМНР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5272" y="1468429"/>
            <a:ext cx="443188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дети в возрасте до 8 лет, имеющие вариативные сочетания нескольких первичных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нарушений различной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степени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тяжести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43289" y="1606929"/>
            <a:ext cx="3074045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интеллектуальных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сенсорных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двигательных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152" y="3334792"/>
            <a:ext cx="3747296" cy="175432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нуждаются в индивидуально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дозированном, поэтапном и планомерном расширении жизненного опыта и социальных контактов каждого в максимально возможном объёме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076056" y="191683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641212" y="2668758"/>
            <a:ext cx="0" cy="6660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10" idx="0"/>
          </p:cNvCxnSpPr>
          <p:nvPr/>
        </p:nvCxnSpPr>
        <p:spPr>
          <a:xfrm>
            <a:off x="2641212" y="2668758"/>
            <a:ext cx="4089588" cy="6660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2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(АООП) дошкольного образования для детей с ТМНР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204864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соответствует требованиям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Федерального государственного образовательного стандарта дошкольного образования, утвержденного приказом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РФ от 17 октября 2013 г. №1155. </a:t>
            </a:r>
          </a:p>
          <a:p>
            <a:pPr indent="45085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Ее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структура раскрывает содержание основных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образовательных областей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четырех периодов обучения детей от 2-х месяцев до 7-8 лет.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Периоды формирования 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ориентировочно-поисковой активности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предметных действий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предметной деятельности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познавательной деятельности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131115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разработана на основе примерной основной образовательной программы дошкольного образования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1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824" y="5079501"/>
            <a:ext cx="8435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имеет модульную структуру, что позволяет конструировать АООП ДО с учетом конкретных индивидуальных особенностей каждого ребенка с ТМНР.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66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(АООП) дошкольного образования для детей с ТМНР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5250" y="1819573"/>
            <a:ext cx="2286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диагностических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процедур для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определения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839968"/>
            <a:ext cx="372614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зоны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«актуальных достижений»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2601876"/>
            <a:ext cx="369256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зоны «ближайшего развития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674" y="3621770"/>
            <a:ext cx="8496944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534988" algn="just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является документом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с учетом которого организации, осуществляющие образовательную деятельность на уровне дошкольного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образования самостоятельно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разрабатывают и утверждают АООП дошкольного образования для детей с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ТМНР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3"/>
            <a:endCxn id="5" idx="1"/>
          </p:cNvCxnSpPr>
          <p:nvPr/>
        </p:nvCxnSpPr>
        <p:spPr>
          <a:xfrm flipV="1">
            <a:off x="3651250" y="2024634"/>
            <a:ext cx="1424806" cy="395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  <a:endCxn id="6" idx="1"/>
          </p:cNvCxnSpPr>
          <p:nvPr/>
        </p:nvCxnSpPr>
        <p:spPr>
          <a:xfrm>
            <a:off x="3651250" y="2419738"/>
            <a:ext cx="1424806" cy="366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АООП дошкольного образования может использоваться в учреждениях различной ведомственной принадлежности при реализации дошкольного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Формы реализации дошкольного образования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872" y="5517232"/>
            <a:ext cx="46724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реабилитационных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центрах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51652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Формы реализации дошкольного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7612" y="2416896"/>
            <a:ext cx="468052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группы кратковременного пребывания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7612" y="3003776"/>
            <a:ext cx="468052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группы дневного или круглосуточного пребывания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78758" y="3839694"/>
            <a:ext cx="46782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семейной форме получения дошкольного образования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8758" y="4653136"/>
            <a:ext cx="468052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психолого-педагогических и медико-социальных центрах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75856" y="2601562"/>
            <a:ext cx="0" cy="3100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75856" y="2601562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75856" y="3326941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75856" y="4221088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75856" y="4976301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75856" y="5701898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5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2531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(АООП) дошкольного образования для детей с ТМНР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348880"/>
            <a:ext cx="3259675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Целевой Раздел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Содержательный раздел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Организационный раздел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1404" y="1780272"/>
            <a:ext cx="3469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Структура программы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5" y="3738496"/>
            <a:ext cx="5760641" cy="301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44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70" y="2276872"/>
            <a:ext cx="846111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Включает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пояснительную записку, раскрывает цели и задачи Программы, планируемые результаты её освоения в виде целевых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ориентиров: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период формирования ориентировочно-поисковой активности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период формирования предметных действий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период формирования предметной деятельности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период формирования познавательной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370" y="1556792"/>
            <a:ext cx="1854630" cy="3693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Целевой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2531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(АООП) дошкольного образования для детей с ТМНР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836" y="2708920"/>
            <a:ext cx="839762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разделе описаны требования к организации деятельности с ребенком по пяти образовательным областям: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«Социально-коммуникативное развитие»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«Физическое развитие»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«Познавательное развитие»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«Речевое развитие»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«Художественно-эстетическое развитие»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837" y="1905506"/>
            <a:ext cx="2206053" cy="3693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Содержательный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847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образовательная программа (АООП) дошкольного образования для детей с ТМНР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24944"/>
            <a:ext cx="840701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Проводятся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обучающие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встречи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разъяснение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важности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эффективного включения родителей в образовательный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процесс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и активизации ресурсов семьи и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оказание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родителям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практической помощи по созданию в семье условий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способствующих развитию физических и двигательных возможностей ребенка, овладению навыков познания окружающей среды.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Взаимодействие педагогического коллектива с семьями обучающихся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51" y="1700808"/>
            <a:ext cx="878450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latin typeface="Arial" pitchFamily="34" charset="0"/>
                <a:cs typeface="Arial" pitchFamily="34" charset="0"/>
              </a:rPr>
              <a:t>Для успешной реализации образовательной деятельности и последовательной социализации детей с ТМНР важно соблюдать единство развивающей среды и содержательного общения взрослых с ребенком.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1960" y="2577971"/>
            <a:ext cx="396044" cy="346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66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1169</Words>
  <Application>Microsoft Office PowerPoint</Application>
  <PresentationFormat>Экран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36</cp:revision>
  <cp:lastPrinted>2023-05-03T03:29:10Z</cp:lastPrinted>
  <dcterms:created xsi:type="dcterms:W3CDTF">2023-04-19T08:27:14Z</dcterms:created>
  <dcterms:modified xsi:type="dcterms:W3CDTF">2023-05-03T03:30:03Z</dcterms:modified>
</cp:coreProperties>
</file>