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58" r:id="rId4"/>
    <p:sldId id="259" r:id="rId5"/>
    <p:sldId id="260" r:id="rId6"/>
    <p:sldId id="261" r:id="rId7"/>
    <p:sldId id="257" r:id="rId8"/>
    <p:sldId id="262" r:id="rId9"/>
    <p:sldId id="263" r:id="rId10"/>
    <p:sldId id="264" r:id="rId11"/>
    <p:sldId id="265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68" r:id="rId20"/>
    <p:sldId id="275" r:id="rId21"/>
    <p:sldId id="276" r:id="rId22"/>
    <p:sldId id="280" r:id="rId2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9" autoAdjust="0"/>
  </p:normalViewPr>
  <p:slideViewPr>
    <p:cSldViewPr>
      <p:cViewPr>
        <p:scale>
          <a:sx n="70" d="100"/>
          <a:sy n="70" d="100"/>
        </p:scale>
        <p:origin x="-1884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AC6830-9D0C-4935-88F2-6258110BC6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2B5C28D-D886-44D2-9D26-5F0C8E6D5E61}">
      <dgm:prSet phldrT="[Текст]" custT="1"/>
      <dgm:spPr/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Организовать комплексное обследование обучающихся специалистами ПМПК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D5090123-4D7F-4F26-8968-E210486E7C12}" type="parTrans" cxnId="{9C9E0861-329C-4BB3-B3CF-189F9616BE5E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D0B4F67E-58E4-4108-B44C-3FF790117DD6}" type="sibTrans" cxnId="{9C9E0861-329C-4BB3-B3CF-189F9616BE5E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FF545225-9D04-4107-BDC7-8D1CD64E8CFD}">
      <dgm:prSet phldrT="[Текст]" custT="1"/>
      <dgm:spPr/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   Выявить у них особые образовательные потребности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C0F88CC8-E4DC-47CC-A439-879C8C71BB76}" type="parTrans" cxnId="{F9D0E2F3-B89D-4606-B68D-67C387E1ACBA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98647900-8F47-4755-A693-3E3FD089194D}" type="sibTrans" cxnId="{F9D0E2F3-B89D-4606-B68D-67C387E1ACBA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DD2E82CA-666E-477F-935A-16861FE858B2}">
      <dgm:prSet phldrT="[Текст]" custT="1"/>
      <dgm:spPr/>
      <dgm:t>
        <a:bodyPr/>
        <a:lstStyle/>
        <a:p>
          <a:pPr marL="82550" indent="-82550"/>
          <a:r>
            <a:rPr lang="ru-RU" sz="1600" b="1" dirty="0" smtClean="0">
              <a:latin typeface="Arial" pitchFamily="34" charset="0"/>
              <a:cs typeface="Arial" pitchFamily="34" charset="0"/>
            </a:rPr>
            <a:t>Определить образовательный маршрут: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AFDFF7BD-DBFC-4F7C-BF4F-2E00C33B6D43}" type="parTrans" cxnId="{D0ED7FE1-4E2D-4271-82D6-0B91B4042072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8C35752C-7D6D-4881-9E90-1C8882339033}" type="sibTrans" cxnId="{D0ED7FE1-4E2D-4271-82D6-0B91B4042072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F8CB84D0-A56B-4883-B670-FFB5032FBB34}">
      <dgm:prSet phldrT="[Текст]" custT="1"/>
      <dgm:spPr/>
      <dgm:t>
        <a:bodyPr/>
        <a:lstStyle/>
        <a:p>
          <a:pPr marL="171450" indent="0"/>
          <a:r>
            <a:rPr lang="ru-RU" sz="1600" dirty="0" smtClean="0">
              <a:latin typeface="Arial" pitchFamily="34" charset="0"/>
              <a:cs typeface="Arial" pitchFamily="34" charset="0"/>
            </a:rPr>
            <a:t>Специальную образовательную программу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6B5366B5-E443-4262-B191-F57835938E35}" type="parTrans" cxnId="{CAA44360-638D-4080-9741-C3AA090AD83F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6B1643BC-0A66-487A-8C25-4B2B5D34970B}" type="sibTrans" cxnId="{CAA44360-638D-4080-9741-C3AA090AD83F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3A1CA819-126E-4B59-A9FF-46D168AFBCC7}">
      <dgm:prSet phldrT="[Текст]" custT="1"/>
      <dgm:spPr/>
      <dgm:t>
        <a:bodyPr/>
        <a:lstStyle/>
        <a:p>
          <a:pPr marL="171450" indent="0"/>
          <a:r>
            <a:rPr lang="ru-RU" sz="1600" dirty="0" smtClean="0">
              <a:latin typeface="Arial" pitchFamily="34" charset="0"/>
              <a:cs typeface="Arial" pitchFamily="34" charset="0"/>
            </a:rPr>
            <a:t>Специальные условия, необходимые для освоения специальной образовательной программы в соответствии со ст. 79 Закона РФ        от 29 декабря 2012 г. № 273-ФЗ «Об образовании в Российской Федерации»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521E5C0D-B815-4D9D-B8A2-D8B45FC9822C}" type="parTrans" cxnId="{C76E6EFD-C623-4325-8CA6-A0C5EC2182DA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015E68CF-4FEB-483B-9937-62C2E486C2F7}" type="sibTrans" cxnId="{C76E6EFD-C623-4325-8CA6-A0C5EC2182DA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9113E8EB-2279-454F-9C64-11B8F1A1BE1B}" type="pres">
      <dgm:prSet presAssocID="{46AC6830-9D0C-4935-88F2-6258110BC6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46B5CF5-456D-4160-843F-9F06C80191C3}" type="pres">
      <dgm:prSet presAssocID="{46AC6830-9D0C-4935-88F2-6258110BC612}" presName="Name1" presStyleCnt="0"/>
      <dgm:spPr/>
    </dgm:pt>
    <dgm:pt modelId="{6EFBE18B-61DD-4765-97F7-4AB628376B9D}" type="pres">
      <dgm:prSet presAssocID="{46AC6830-9D0C-4935-88F2-6258110BC612}" presName="cycle" presStyleCnt="0"/>
      <dgm:spPr/>
    </dgm:pt>
    <dgm:pt modelId="{F0E24BF1-61DD-41B3-9A6D-C56DAE6017D1}" type="pres">
      <dgm:prSet presAssocID="{46AC6830-9D0C-4935-88F2-6258110BC612}" presName="srcNode" presStyleLbl="node1" presStyleIdx="0" presStyleCnt="3"/>
      <dgm:spPr/>
    </dgm:pt>
    <dgm:pt modelId="{5FD0A374-212F-4BC7-BA5B-D90E9DBC09A8}" type="pres">
      <dgm:prSet presAssocID="{46AC6830-9D0C-4935-88F2-6258110BC612}" presName="conn" presStyleLbl="parChTrans1D2" presStyleIdx="0" presStyleCnt="1"/>
      <dgm:spPr/>
      <dgm:t>
        <a:bodyPr/>
        <a:lstStyle/>
        <a:p>
          <a:endParaRPr lang="ru-RU"/>
        </a:p>
      </dgm:t>
    </dgm:pt>
    <dgm:pt modelId="{0F23E895-7D55-435C-9050-7F971415AEC4}" type="pres">
      <dgm:prSet presAssocID="{46AC6830-9D0C-4935-88F2-6258110BC612}" presName="extraNode" presStyleLbl="node1" presStyleIdx="0" presStyleCnt="3"/>
      <dgm:spPr/>
    </dgm:pt>
    <dgm:pt modelId="{0E7E4F12-6C5A-430F-B366-89EBC6817702}" type="pres">
      <dgm:prSet presAssocID="{46AC6830-9D0C-4935-88F2-6258110BC612}" presName="dstNode" presStyleLbl="node1" presStyleIdx="0" presStyleCnt="3"/>
      <dgm:spPr/>
    </dgm:pt>
    <dgm:pt modelId="{4565A740-511B-4D0B-AEF2-B6EB653D8087}" type="pres">
      <dgm:prSet presAssocID="{E2B5C28D-D886-44D2-9D26-5F0C8E6D5E6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86F64-A460-4445-863D-8F1CA9F1F01A}" type="pres">
      <dgm:prSet presAssocID="{E2B5C28D-D886-44D2-9D26-5F0C8E6D5E61}" presName="accent_1" presStyleCnt="0"/>
      <dgm:spPr/>
    </dgm:pt>
    <dgm:pt modelId="{AECCD0D6-BB1E-4B8D-9D50-747F84F740F4}" type="pres">
      <dgm:prSet presAssocID="{E2B5C28D-D886-44D2-9D26-5F0C8E6D5E61}" presName="accentRepeatNode" presStyleLbl="solidFgAcc1" presStyleIdx="0" presStyleCnt="3" custScaleX="83933" custScaleY="79719"/>
      <dgm:spPr>
        <a:solidFill>
          <a:schemeClr val="accent3">
            <a:lumMod val="20000"/>
            <a:lumOff val="80000"/>
          </a:schemeClr>
        </a:solidFill>
      </dgm:spPr>
    </dgm:pt>
    <dgm:pt modelId="{BF954958-9EC1-42CA-92B0-A9C819187C67}" type="pres">
      <dgm:prSet presAssocID="{FF545225-9D04-4107-BDC7-8D1CD64E8CFD}" presName="text_2" presStyleLbl="node1" presStyleIdx="1" presStyleCnt="3" custLinFactNeighborX="-660" custLinFactNeighborY="-11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6AE58-2269-4EB4-9881-79E2ACA35B95}" type="pres">
      <dgm:prSet presAssocID="{FF545225-9D04-4107-BDC7-8D1CD64E8CFD}" presName="accent_2" presStyleCnt="0"/>
      <dgm:spPr/>
    </dgm:pt>
    <dgm:pt modelId="{8F75DB6D-C773-4C15-8257-A74F7DC1F5EE}" type="pres">
      <dgm:prSet presAssocID="{FF545225-9D04-4107-BDC7-8D1CD64E8CFD}" presName="accentRepeatNode" presStyleLbl="solidFgAcc1" presStyleIdx="1" presStyleCnt="3" custScaleX="104060" custScaleY="98742" custLinFactNeighborX="6105" custLinFactNeighborY="-5873"/>
      <dgm:spPr>
        <a:solidFill>
          <a:schemeClr val="accent3">
            <a:lumMod val="40000"/>
            <a:lumOff val="60000"/>
          </a:schemeClr>
        </a:solidFill>
      </dgm:spPr>
    </dgm:pt>
    <dgm:pt modelId="{636BC942-528A-4E54-B7DC-DC967FBAFD11}" type="pres">
      <dgm:prSet presAssocID="{DD2E82CA-666E-477F-935A-16861FE858B2}" presName="text_3" presStyleLbl="node1" presStyleIdx="2" presStyleCnt="3" custScaleY="156900" custLinFactNeighborX="-130" custLinFactNeighborY="21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5AD9B8-2B09-457F-A98C-E0EE9CEAC9FF}" type="pres">
      <dgm:prSet presAssocID="{DD2E82CA-666E-477F-935A-16861FE858B2}" presName="accent_3" presStyleCnt="0"/>
      <dgm:spPr/>
    </dgm:pt>
    <dgm:pt modelId="{03438C40-A86A-4D11-80CA-2563B360DE6A}" type="pres">
      <dgm:prSet presAssocID="{DD2E82CA-666E-477F-935A-16861FE858B2}" presName="accentRepeatNode" presStyleLbl="solidFgAcc1" presStyleIdx="2" presStyleCnt="3" custScaleX="138072" custScaleY="141258" custLinFactNeighborX="-1344" custLinFactNeighborY="12308"/>
      <dgm:spPr>
        <a:solidFill>
          <a:schemeClr val="accent3">
            <a:lumMod val="60000"/>
            <a:lumOff val="40000"/>
          </a:schemeClr>
        </a:solidFill>
      </dgm:spPr>
    </dgm:pt>
  </dgm:ptLst>
  <dgm:cxnLst>
    <dgm:cxn modelId="{06102B4A-A97C-40A0-97B8-43E91FE27129}" type="presOf" srcId="{DD2E82CA-666E-477F-935A-16861FE858B2}" destId="{636BC942-528A-4E54-B7DC-DC967FBAFD11}" srcOrd="0" destOrd="0" presId="urn:microsoft.com/office/officeart/2008/layout/VerticalCurvedList"/>
    <dgm:cxn modelId="{C76E6EFD-C623-4325-8CA6-A0C5EC2182DA}" srcId="{DD2E82CA-666E-477F-935A-16861FE858B2}" destId="{3A1CA819-126E-4B59-A9FF-46D168AFBCC7}" srcOrd="1" destOrd="0" parTransId="{521E5C0D-B815-4D9D-B8A2-D8B45FC9822C}" sibTransId="{015E68CF-4FEB-483B-9937-62C2E486C2F7}"/>
    <dgm:cxn modelId="{7B2ECFC5-CAE0-4A49-98AC-2C91FB0AE3EC}" type="presOf" srcId="{FF545225-9D04-4107-BDC7-8D1CD64E8CFD}" destId="{BF954958-9EC1-42CA-92B0-A9C819187C67}" srcOrd="0" destOrd="0" presId="urn:microsoft.com/office/officeart/2008/layout/VerticalCurvedList"/>
    <dgm:cxn modelId="{F9D0E2F3-B89D-4606-B68D-67C387E1ACBA}" srcId="{46AC6830-9D0C-4935-88F2-6258110BC612}" destId="{FF545225-9D04-4107-BDC7-8D1CD64E8CFD}" srcOrd="1" destOrd="0" parTransId="{C0F88CC8-E4DC-47CC-A439-879C8C71BB76}" sibTransId="{98647900-8F47-4755-A693-3E3FD089194D}"/>
    <dgm:cxn modelId="{9C9E0861-329C-4BB3-B3CF-189F9616BE5E}" srcId="{46AC6830-9D0C-4935-88F2-6258110BC612}" destId="{E2B5C28D-D886-44D2-9D26-5F0C8E6D5E61}" srcOrd="0" destOrd="0" parTransId="{D5090123-4D7F-4F26-8968-E210486E7C12}" sibTransId="{D0B4F67E-58E4-4108-B44C-3FF790117DD6}"/>
    <dgm:cxn modelId="{A8B7C24E-0C22-4665-A8B5-92DDA19379BC}" type="presOf" srcId="{46AC6830-9D0C-4935-88F2-6258110BC612}" destId="{9113E8EB-2279-454F-9C64-11B8F1A1BE1B}" srcOrd="0" destOrd="0" presId="urn:microsoft.com/office/officeart/2008/layout/VerticalCurvedList"/>
    <dgm:cxn modelId="{F25BF380-FA3F-43A9-96D7-4707D09ECCE9}" type="presOf" srcId="{E2B5C28D-D886-44D2-9D26-5F0C8E6D5E61}" destId="{4565A740-511B-4D0B-AEF2-B6EB653D8087}" srcOrd="0" destOrd="0" presId="urn:microsoft.com/office/officeart/2008/layout/VerticalCurvedList"/>
    <dgm:cxn modelId="{4372CAE1-F0D1-4956-AB5E-A30DD53C6F1E}" type="presOf" srcId="{F8CB84D0-A56B-4883-B670-FFB5032FBB34}" destId="{636BC942-528A-4E54-B7DC-DC967FBAFD11}" srcOrd="0" destOrd="1" presId="urn:microsoft.com/office/officeart/2008/layout/VerticalCurvedList"/>
    <dgm:cxn modelId="{CAA44360-638D-4080-9741-C3AA090AD83F}" srcId="{DD2E82CA-666E-477F-935A-16861FE858B2}" destId="{F8CB84D0-A56B-4883-B670-FFB5032FBB34}" srcOrd="0" destOrd="0" parTransId="{6B5366B5-E443-4262-B191-F57835938E35}" sibTransId="{6B1643BC-0A66-487A-8C25-4B2B5D34970B}"/>
    <dgm:cxn modelId="{EE8C42F1-5C20-4939-9148-12BBD7188C7A}" type="presOf" srcId="{3A1CA819-126E-4B59-A9FF-46D168AFBCC7}" destId="{636BC942-528A-4E54-B7DC-DC967FBAFD11}" srcOrd="0" destOrd="2" presId="urn:microsoft.com/office/officeart/2008/layout/VerticalCurvedList"/>
    <dgm:cxn modelId="{8EC9207A-9DEB-42DD-95C7-7FF1F0B088A4}" type="presOf" srcId="{D0B4F67E-58E4-4108-B44C-3FF790117DD6}" destId="{5FD0A374-212F-4BC7-BA5B-D90E9DBC09A8}" srcOrd="0" destOrd="0" presId="urn:microsoft.com/office/officeart/2008/layout/VerticalCurvedList"/>
    <dgm:cxn modelId="{D0ED7FE1-4E2D-4271-82D6-0B91B4042072}" srcId="{46AC6830-9D0C-4935-88F2-6258110BC612}" destId="{DD2E82CA-666E-477F-935A-16861FE858B2}" srcOrd="2" destOrd="0" parTransId="{AFDFF7BD-DBFC-4F7C-BF4F-2E00C33B6D43}" sibTransId="{8C35752C-7D6D-4881-9E90-1C8882339033}"/>
    <dgm:cxn modelId="{D1988BB4-83E9-46E3-A036-DCA351956ED2}" type="presParOf" srcId="{9113E8EB-2279-454F-9C64-11B8F1A1BE1B}" destId="{B46B5CF5-456D-4160-843F-9F06C80191C3}" srcOrd="0" destOrd="0" presId="urn:microsoft.com/office/officeart/2008/layout/VerticalCurvedList"/>
    <dgm:cxn modelId="{5B0DC54C-7133-4D0E-A530-25C2138043DC}" type="presParOf" srcId="{B46B5CF5-456D-4160-843F-9F06C80191C3}" destId="{6EFBE18B-61DD-4765-97F7-4AB628376B9D}" srcOrd="0" destOrd="0" presId="urn:microsoft.com/office/officeart/2008/layout/VerticalCurvedList"/>
    <dgm:cxn modelId="{2B6016FE-1637-4C9E-84D5-3B605B9B0848}" type="presParOf" srcId="{6EFBE18B-61DD-4765-97F7-4AB628376B9D}" destId="{F0E24BF1-61DD-41B3-9A6D-C56DAE6017D1}" srcOrd="0" destOrd="0" presId="urn:microsoft.com/office/officeart/2008/layout/VerticalCurvedList"/>
    <dgm:cxn modelId="{C4E30BE7-1ECE-404A-A75C-A6E0B8AE9C23}" type="presParOf" srcId="{6EFBE18B-61DD-4765-97F7-4AB628376B9D}" destId="{5FD0A374-212F-4BC7-BA5B-D90E9DBC09A8}" srcOrd="1" destOrd="0" presId="urn:microsoft.com/office/officeart/2008/layout/VerticalCurvedList"/>
    <dgm:cxn modelId="{13B1BCF4-AE06-4795-82EA-9200496548EE}" type="presParOf" srcId="{6EFBE18B-61DD-4765-97F7-4AB628376B9D}" destId="{0F23E895-7D55-435C-9050-7F971415AEC4}" srcOrd="2" destOrd="0" presId="urn:microsoft.com/office/officeart/2008/layout/VerticalCurvedList"/>
    <dgm:cxn modelId="{877433A2-9365-403C-9311-FAE5CE8C2476}" type="presParOf" srcId="{6EFBE18B-61DD-4765-97F7-4AB628376B9D}" destId="{0E7E4F12-6C5A-430F-B366-89EBC6817702}" srcOrd="3" destOrd="0" presId="urn:microsoft.com/office/officeart/2008/layout/VerticalCurvedList"/>
    <dgm:cxn modelId="{BC2A068F-94F4-449F-A5EE-24A3245D5CB6}" type="presParOf" srcId="{B46B5CF5-456D-4160-843F-9F06C80191C3}" destId="{4565A740-511B-4D0B-AEF2-B6EB653D8087}" srcOrd="1" destOrd="0" presId="urn:microsoft.com/office/officeart/2008/layout/VerticalCurvedList"/>
    <dgm:cxn modelId="{501604D6-1B01-4B8B-B696-44257966F808}" type="presParOf" srcId="{B46B5CF5-456D-4160-843F-9F06C80191C3}" destId="{EE486F64-A460-4445-863D-8F1CA9F1F01A}" srcOrd="2" destOrd="0" presId="urn:microsoft.com/office/officeart/2008/layout/VerticalCurvedList"/>
    <dgm:cxn modelId="{1E942FF8-B96B-488C-A010-A086B78F35F5}" type="presParOf" srcId="{EE486F64-A460-4445-863D-8F1CA9F1F01A}" destId="{AECCD0D6-BB1E-4B8D-9D50-747F84F740F4}" srcOrd="0" destOrd="0" presId="urn:microsoft.com/office/officeart/2008/layout/VerticalCurvedList"/>
    <dgm:cxn modelId="{6E5F7051-CB94-4FD6-8E0D-0AE0FBC0A816}" type="presParOf" srcId="{B46B5CF5-456D-4160-843F-9F06C80191C3}" destId="{BF954958-9EC1-42CA-92B0-A9C819187C67}" srcOrd="3" destOrd="0" presId="urn:microsoft.com/office/officeart/2008/layout/VerticalCurvedList"/>
    <dgm:cxn modelId="{4180CC56-0F3E-4270-AD2C-AACB0AEC4B0E}" type="presParOf" srcId="{B46B5CF5-456D-4160-843F-9F06C80191C3}" destId="{39F6AE58-2269-4EB4-9881-79E2ACA35B95}" srcOrd="4" destOrd="0" presId="urn:microsoft.com/office/officeart/2008/layout/VerticalCurvedList"/>
    <dgm:cxn modelId="{5016C9B3-A137-4B1B-9430-723EF53B1D1D}" type="presParOf" srcId="{39F6AE58-2269-4EB4-9881-79E2ACA35B95}" destId="{8F75DB6D-C773-4C15-8257-A74F7DC1F5EE}" srcOrd="0" destOrd="0" presId="urn:microsoft.com/office/officeart/2008/layout/VerticalCurvedList"/>
    <dgm:cxn modelId="{1FE5CA8D-F357-490B-8A0B-57A4E3BB98C0}" type="presParOf" srcId="{B46B5CF5-456D-4160-843F-9F06C80191C3}" destId="{636BC942-528A-4E54-B7DC-DC967FBAFD11}" srcOrd="5" destOrd="0" presId="urn:microsoft.com/office/officeart/2008/layout/VerticalCurvedList"/>
    <dgm:cxn modelId="{42BDD0E3-51CD-4CCB-A344-484A5114BFA2}" type="presParOf" srcId="{B46B5CF5-456D-4160-843F-9F06C80191C3}" destId="{205AD9B8-2B09-457F-A98C-E0EE9CEAC9FF}" srcOrd="6" destOrd="0" presId="urn:microsoft.com/office/officeart/2008/layout/VerticalCurvedList"/>
    <dgm:cxn modelId="{4050C9FF-2EB4-4D4F-879C-70BCC3D0C056}" type="presParOf" srcId="{205AD9B8-2B09-457F-A98C-E0EE9CEAC9FF}" destId="{03438C40-A86A-4D11-80CA-2563B360DE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0A374-212F-4BC7-BA5B-D90E9DBC09A8}">
      <dsp:nvSpPr>
        <dsp:cNvPr id="0" name=""/>
        <dsp:cNvSpPr/>
      </dsp:nvSpPr>
      <dsp:spPr>
        <a:xfrm>
          <a:off x="-5180149" y="-810449"/>
          <a:ext cx="6301418" cy="6301418"/>
        </a:xfrm>
        <a:prstGeom prst="blockArc">
          <a:avLst>
            <a:gd name="adj1" fmla="val 18900000"/>
            <a:gd name="adj2" fmla="val 2700000"/>
            <a:gd name="adj3" fmla="val 343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65A740-511B-4D0B-AEF2-B6EB653D8087}">
      <dsp:nvSpPr>
        <dsp:cNvPr id="0" name=""/>
        <dsp:cNvSpPr/>
      </dsp:nvSpPr>
      <dsp:spPr>
        <a:xfrm>
          <a:off x="761029" y="468052"/>
          <a:ext cx="7686394" cy="936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303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Организовать комплексное обследование обучающихся специалистами ПМПК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</dsp:txBody>
      <dsp:txXfrm>
        <a:off x="761029" y="468052"/>
        <a:ext cx="7686394" cy="936104"/>
      </dsp:txXfrm>
    </dsp:sp>
    <dsp:sp modelId="{AECCD0D6-BB1E-4B8D-9D50-747F84F740F4}">
      <dsp:nvSpPr>
        <dsp:cNvPr id="0" name=""/>
        <dsp:cNvSpPr/>
      </dsp:nvSpPr>
      <dsp:spPr>
        <a:xfrm>
          <a:off x="269966" y="469696"/>
          <a:ext cx="982125" cy="932815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54958-9EC1-42CA-92B0-A9C819187C67}">
      <dsp:nvSpPr>
        <dsp:cNvPr id="0" name=""/>
        <dsp:cNvSpPr/>
      </dsp:nvSpPr>
      <dsp:spPr>
        <a:xfrm>
          <a:off x="1052818" y="1765838"/>
          <a:ext cx="7346120" cy="936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303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  Выявить у них особые образовательные потребности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</dsp:txBody>
      <dsp:txXfrm>
        <a:off x="1052818" y="1765838"/>
        <a:ext cx="7346120" cy="936104"/>
      </dsp:txXfrm>
    </dsp:sp>
    <dsp:sp modelId="{8F75DB6D-C773-4C15-8257-A74F7DC1F5EE}">
      <dsp:nvSpPr>
        <dsp:cNvPr id="0" name=""/>
        <dsp:cNvSpPr/>
      </dsp:nvSpPr>
      <dsp:spPr>
        <a:xfrm>
          <a:off x="563920" y="1693833"/>
          <a:ext cx="1217637" cy="1155409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6BC942-528A-4E54-B7DC-DC967FBAFD11}">
      <dsp:nvSpPr>
        <dsp:cNvPr id="0" name=""/>
        <dsp:cNvSpPr/>
      </dsp:nvSpPr>
      <dsp:spPr>
        <a:xfrm>
          <a:off x="751036" y="3211772"/>
          <a:ext cx="7686394" cy="1468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3033" tIns="40640" rIns="40640" bIns="40640" numCol="1" spcCol="1270" anchor="t" anchorCtr="0">
          <a:noAutofit/>
        </a:bodyPr>
        <a:lstStyle/>
        <a:p>
          <a:pPr marL="82550" lvl="0" indent="-8255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Определить образовательный маршрут: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Специальную образовательную программу</a:t>
          </a:r>
          <a:endParaRPr lang="ru-RU" sz="1600" kern="1200" dirty="0">
            <a:latin typeface="Arial" pitchFamily="34" charset="0"/>
            <a:cs typeface="Arial" pitchFamily="34" charset="0"/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Специальные условия, необходимые для освоения специальной образовательной программы в соответствии со ст. 79 Закона РФ        от 29 декабря 2012 г. № 273-ФЗ «Об образовании в Российской Федерации»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751036" y="3211772"/>
        <a:ext cx="7686394" cy="1468747"/>
      </dsp:txXfrm>
    </dsp:sp>
    <dsp:sp modelId="{03438C40-A86A-4D11-80CA-2563B360DE6A}">
      <dsp:nvSpPr>
        <dsp:cNvPr id="0" name=""/>
        <dsp:cNvSpPr/>
      </dsp:nvSpPr>
      <dsp:spPr>
        <a:xfrm>
          <a:off x="-46781" y="3027617"/>
          <a:ext cx="1615621" cy="1652902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entr45.ru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3" y="353922"/>
            <a:ext cx="1193525" cy="119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06885" y="277456"/>
            <a:ext cx="8111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65441" y="515719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Фомина Л.И., заведующий ЦПМПК Курганской области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0296" y="2060848"/>
            <a:ext cx="85784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Особенности проведения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комплексного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обследования обучающихся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умственной отсталостью (интеллектуальными нарушениями)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условиях ПМПК</a:t>
            </a:r>
          </a:p>
        </p:txBody>
      </p:sp>
    </p:spTree>
    <p:extLst>
      <p:ext uri="{BB962C8B-B14F-4D97-AF65-F5344CB8AC3E}">
        <p14:creationId xmlns:p14="http://schemas.microsoft.com/office/powerpoint/2010/main" val="53258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16632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Специфические образовательные потребности умственно отсталых (интеллектуальными нарушениями) обучающихся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50836"/>
            <a:ext cx="89289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4013" algn="just"/>
            <a:r>
              <a:rPr lang="ru-RU" dirty="0" smtClean="0">
                <a:latin typeface="Arial" pitchFamily="34" charset="0"/>
                <a:cs typeface="Arial" pitchFamily="34" charset="0"/>
              </a:rPr>
              <a:t>Недоразвитие познавательной, эмоционально-волевой и личностной сфер обучающихся с умственной отсталостью (интеллектуальными нарушениями) проявляется не только в качественных и количественных отклонениях от нормы, но и в глубоком своеобразии их социализации.</a:t>
            </a:r>
          </a:p>
          <a:p>
            <a:pPr indent="354013" algn="just"/>
            <a:r>
              <a:rPr lang="ru-RU" dirty="0" smtClean="0">
                <a:latin typeface="Arial" pitchFamily="34" charset="0"/>
                <a:cs typeface="Arial" pitchFamily="34" charset="0"/>
              </a:rPr>
              <a:t>Для обучающихся с легкой умственной отсталостью характерны следующие специфические образовательные потребности:</a:t>
            </a:r>
          </a:p>
          <a:p>
            <a:pPr indent="354013" algn="just"/>
            <a:r>
              <a:rPr lang="ru-RU" dirty="0" smtClean="0">
                <a:latin typeface="Arial" pitchFamily="34" charset="0"/>
                <a:cs typeface="Arial" pitchFamily="34" charset="0"/>
              </a:rPr>
              <a:t>1. Раннее получение специальной помощи средствами образования: </a:t>
            </a:r>
          </a:p>
          <a:p>
            <a:pPr indent="354013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Непрерывность коррекционно-развивающего процесса</a:t>
            </a:r>
          </a:p>
          <a:p>
            <a:pPr indent="354013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Научность, практико-ориентированность содержания образования</a:t>
            </a:r>
          </a:p>
          <a:p>
            <a:pPr indent="354013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Доступность содержания образования</a:t>
            </a:r>
          </a:p>
          <a:p>
            <a:pPr indent="354013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Систематическая актуализация сформированных знаний, умений</a:t>
            </a:r>
          </a:p>
          <a:p>
            <a:pPr indent="354013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Специальное обучение обучающихся «переносу» знаний из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ЗУНов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другие учебные условия, учебные ситуации</a:t>
            </a:r>
          </a:p>
          <a:p>
            <a:pPr indent="354013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Использование позитивной педагогической стимуляции деятельности и поведения обучающегося</a:t>
            </a:r>
          </a:p>
          <a:p>
            <a:pPr indent="354013" algn="just"/>
            <a:r>
              <a:rPr lang="ru-RU" dirty="0" smtClean="0">
                <a:latin typeface="Arial" pitchFamily="34" charset="0"/>
                <a:cs typeface="Arial" pitchFamily="34" charset="0"/>
              </a:rPr>
              <a:t>2. Развитие учебной мотивации и интереса к познанию окружающего мира с учетом индивидуальных и типологических особенностей умственно отсталого ребенка</a:t>
            </a:r>
          </a:p>
          <a:p>
            <a:pPr indent="354013" algn="just"/>
            <a:r>
              <a:rPr lang="ru-RU" dirty="0" smtClean="0">
                <a:latin typeface="Arial" pitchFamily="34" charset="0"/>
                <a:cs typeface="Arial" pitchFamily="34" charset="0"/>
              </a:rPr>
              <a:t>3. Специальное обучение детей с умственной отсталостью способам усвоения общественного опыта (умения совместной деятельности со взрослыми по показу, инструкции, по подражанию)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262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4320480" cy="552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вал 2"/>
          <p:cNvSpPr/>
          <p:nvPr/>
        </p:nvSpPr>
        <p:spPr>
          <a:xfrm>
            <a:off x="3883458" y="1481010"/>
            <a:ext cx="53536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79712" y="3573016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49414" y="364684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23"/>
          <a:stretch/>
        </p:blipFill>
        <p:spPr bwMode="auto">
          <a:xfrm>
            <a:off x="4494764" y="1124744"/>
            <a:ext cx="4504290" cy="5452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Овал 15"/>
          <p:cNvSpPr/>
          <p:nvPr/>
        </p:nvSpPr>
        <p:spPr>
          <a:xfrm>
            <a:off x="8463694" y="1481010"/>
            <a:ext cx="53536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724128" y="3886994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634438" y="5157192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12160" y="5085184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1520" y="764794"/>
            <a:ext cx="417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Обучающиеся с умственной отсталостью приступившие к обучению с 1 сентября 2016 г.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65513" y="764794"/>
            <a:ext cx="417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Обучающиеся с умственной отсталостью приступившие к обучению до 1 сентября 2016 г.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882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9414" y="364684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39" y="5013176"/>
            <a:ext cx="87454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п. 16, ст. 2 Федерального закона РФ от 29 декабря 2012 г. № 273-ФЗ «Об образовании в РФ»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19 декабря 2014 г. №1599 «Об утверждении ФГОС образования обучающихся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с умственной отсталостью (интеллектуальными нарушениями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)»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Письмо Министерства просвещения РФ от 31 мая 2019 г. № ТС-1371/07 «О внедрении АИС ПМПК»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31160" y="3068960"/>
            <a:ext cx="8686199" cy="16999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Предоставление специальных условий образования обучающемуся с ограниченными возможностями здоровья</a:t>
            </a: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Образовательная программа: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Адаптированная основная общеобразовательная программа для обучающихся с умственной отсталостью (интеллектуальными нарушениями)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588224" y="639817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0453" y="921529"/>
            <a:ext cx="85415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По результатам комплексного обследования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обучающегося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с умственной отсталостью (интеллектуальными нарушениями) ПМПК рекомендует организовать его обучение по адаптированной основной образовательной программе 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обучающихся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с умственной отсталостью (интеллектуальными нарушениями) с указанием ее варианта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 или 2, </a:t>
            </a:r>
            <a:r>
              <a:rPr lang="ru-RU" dirty="0">
                <a:latin typeface="Arial" pitchFamily="34" charset="0"/>
                <a:cs typeface="Arial" pitchFamily="34" charset="0"/>
              </a:rPr>
              <a:t>основой определения которого является клиническая сущность имеющегося у него ограничения в здоровье. </a:t>
            </a: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83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76512" y="1196752"/>
            <a:ext cx="7433971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Уровень образования: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общий (для обучающихся начавших обучение до 2016 года)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срок реализации программы: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9.1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9.2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1190" y="330511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76722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9021" y="3861048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Выбор вариантов сроков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обучения в рамках ФГОС О УО (приказ Министерства образования и науки РФ от 19 декабря 2014 № 1599») 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образовательная организация осуществляет самостоятельно с учетом особенностей психофизического развития обучающихся, сформированности их готовности к школьному обучению и имеющихся особых образовательных потребностей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6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75400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980728"/>
            <a:ext cx="8640960" cy="3970318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indent="35560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Реализация образовательной программы с применением электронного обучения и дистанционных образовательных технологий:</a:t>
            </a:r>
            <a:r>
              <a:rPr lang="ru-RU" dirty="0">
                <a:latin typeface="Arial" pitchFamily="34" charset="0"/>
                <a:cs typeface="Arial" pitchFamily="34" charset="0"/>
              </a:rPr>
              <a:t> при отсутствии медицинских противопоказаний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методы обучения:</a:t>
            </a:r>
            <a:r>
              <a:rPr lang="ru-RU" dirty="0">
                <a:latin typeface="Arial" pitchFamily="34" charset="0"/>
                <a:cs typeface="Arial" pitchFamily="34" charset="0"/>
              </a:rPr>
              <a:t> в соответствии с программой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Специальные учебники:</a:t>
            </a:r>
            <a:r>
              <a:rPr lang="ru-RU" dirty="0">
                <a:latin typeface="Arial" pitchFamily="34" charset="0"/>
                <a:cs typeface="Arial" pitchFamily="34" charset="0"/>
              </a:rPr>
              <a:t>  в соответствии с программой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55600" algn="just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учебные пособия:</a:t>
            </a:r>
            <a:r>
              <a:rPr lang="ru-RU" dirty="0">
                <a:latin typeface="Arial" pitchFamily="34" charset="0"/>
                <a:cs typeface="Arial" pitchFamily="34" charset="0"/>
              </a:rPr>
              <a:t> специальные рабочие тетради, специальные дидактические материалы, специальные дидактические приложения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55600" algn="just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технические средства обучения:</a:t>
            </a:r>
            <a:r>
              <a:rPr lang="ru-RU" dirty="0">
                <a:latin typeface="Arial" pitchFamily="34" charset="0"/>
                <a:cs typeface="Arial" pitchFamily="34" charset="0"/>
              </a:rPr>
              <a:t> специальные компьютерные инструменты обучения / простые технические средства / вспомогательные средства и технологии с учетом степени и диапазона имеющихся нарушений / приборы для альтернативной и дополнительной коммуникации </a:t>
            </a:r>
          </a:p>
          <a:p>
            <a:pPr indent="355600" algn="just">
              <a:buFont typeface="Arial" pitchFamily="34" charset="0"/>
              <a:buChar char="•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51723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Министерства образования и науки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РФ от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9 ноября 2015 г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№ 1309 «Об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помощи»</a:t>
            </a: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6817" y="262164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778" y="1988840"/>
            <a:ext cx="806489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 smtClean="0">
                <a:latin typeface="Arial" pitchFamily="34" charset="0"/>
                <a:cs typeface="Arial" pitchFamily="34" charset="0"/>
              </a:rPr>
              <a:t>Ассистент </a:t>
            </a:r>
            <a:r>
              <a:rPr lang="ru-RU" dirty="0">
                <a:latin typeface="Arial" pitchFamily="34" charset="0"/>
                <a:cs typeface="Arial" pitchFamily="34" charset="0"/>
              </a:rPr>
              <a:t>(помощник) – это работник, который осуществляет помощь в уходе, передвижении, питании и других необходимых действиях с учетом индивидуальных особенностей ребенка с ОВЗ или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ребенка-инвалида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Методические рекомендации Министерства просвещения РФ для специалистов ПМПК по формированию заключений, включающих рекомендации по сопровождению ассистентом (помощником) и (или) тьютором 2020 год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536575" algn="just"/>
            <a:r>
              <a:rPr lang="ru-RU" sz="1600" i="1" dirty="0">
                <a:latin typeface="Arial" pitchFamily="34" charset="0"/>
                <a:cs typeface="Arial" pitchFamily="34" charset="0"/>
              </a:rPr>
              <a:t>В соответствии с разделом 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III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письма Министерства просвещения Российской Федерации от 20 февраля 2019 г. № ТС-551/07 «О сопровождении образования обучающихся с ОВЗ и инвалидностью» рекомендации о необходимости, периоде предоставлении услуг по сопровождению ассистента (помощника) по оказанию технической помощи обучающихся указывается в заключении ПМПК.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В случае отсутствия в заключении ПМПК такой рекомендации при необходимости психолого-педагогический консилиум образовательной организации может принять решение о предоставлении услуг ассистента (помощника) обучающемуся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умственной отсталостью самостоятельно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778" y="1213008"/>
            <a:ext cx="8362694" cy="369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Предоставление услуг ассистента (помощника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):</a:t>
            </a: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2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88640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303" y="1746484"/>
            <a:ext cx="835292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 err="1" smtClean="0">
                <a:latin typeface="Arial" pitchFamily="34" charset="0"/>
                <a:cs typeface="Arial" pitchFamily="34" charset="0"/>
              </a:rPr>
              <a:t>Тьютор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является педагогическим работником, который обеспечивает индивидуализацию учебного процесса для обучающегося с ОВЗ и (или) инвалидностью, участвует в реализации АОП, анализирует достижение  подтверждение обучающимся с ОВЗ и (или) инвалидностью уровней образования (образовательных цензов), осуществляет взаимодействие с участниками образовательного процесса, в который включен ребенок с ОВЗ и (или) инвалидностью.</a:t>
            </a:r>
          </a:p>
          <a:p>
            <a:pPr indent="536575" algn="just"/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Приказом Минтруда России от 10 января 2017 г. № 10н утвержден профессиональный стандарт «Специалист в области воспитания»,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одной из трудовых функций которого является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тьюторское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сопровождение обучающегося с инвалидностью и (или) ОВЗ.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7850" y="1058110"/>
            <a:ext cx="8394326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Тьюторское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сопровождение:</a:t>
            </a:r>
            <a:r>
              <a:rPr lang="ru-RU" dirty="0">
                <a:latin typeface="Arial" pitchFamily="34" charset="0"/>
                <a:cs typeface="Arial" pitchFamily="34" charset="0"/>
              </a:rPr>
              <a:t> осуществление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тьюторского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сопровождения реализации АООП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0122" y="5200169"/>
            <a:ext cx="8754366" cy="15411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5600" algn="just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консилиума образовательной организации могут дополнить рекомендации ПМПК по предоставлению услуг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тьютора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 случае необходимости. </a:t>
            </a:r>
          </a:p>
          <a:p>
            <a:pPr indent="355600" algn="just"/>
            <a:r>
              <a:rPr lang="ru-RU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5.1 Распоряжения Министерства просвещения РФ от 9 сентября 2019 г</a:t>
            </a:r>
            <a:r>
              <a:rPr lang="ru-RU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№ </a:t>
            </a:r>
            <a:r>
              <a:rPr lang="ru-RU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Р-93 «Об утверждении примерного положения о ППк образовательной организации» </a:t>
            </a: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69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925" y="3789040"/>
            <a:ext cx="861035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заключении ПМПК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предусмотрены, </a:t>
            </a:r>
            <a:r>
              <a:rPr lang="ru-RU" dirty="0">
                <a:latin typeface="Arial" pitchFamily="34" charset="0"/>
                <a:cs typeface="Arial" pitchFamily="34" charset="0"/>
              </a:rPr>
              <a:t>в случае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необходимости, </a:t>
            </a:r>
            <a:r>
              <a:rPr lang="ru-RU" dirty="0">
                <a:latin typeface="Arial" pitchFamily="34" charset="0"/>
                <a:cs typeface="Arial" pitchFamily="34" charset="0"/>
              </a:rPr>
              <a:t>и другие специальные условия, необходимые для усвоения рекомендованной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ребенком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умственной отсталостью: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- необходимость медицинского контроля за состоянием ребенка;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- соблюдение охранительного режима;</a:t>
            </a:r>
          </a:p>
          <a:p>
            <a:pPr indent="536575" algn="just"/>
            <a:r>
              <a:rPr lang="ru-RU" dirty="0" smtClean="0">
                <a:latin typeface="Arial" pitchFamily="34" charset="0"/>
                <a:cs typeface="Arial" pitchFamily="34" charset="0"/>
              </a:rPr>
              <a:t>- организация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технического обеспечения и организация условий, рекомендованных лечащим врачом ребенка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умственной отсталостью </a:t>
            </a:r>
            <a:r>
              <a:rPr lang="ru-RU" dirty="0">
                <a:latin typeface="Arial" pitchFamily="34" charset="0"/>
                <a:cs typeface="Arial" pitchFamily="34" charset="0"/>
              </a:rPr>
              <a:t>и врачебной комиссией лечебно-профилактического учреждения, в котором обследован ребенок с </a:t>
            </a:r>
            <a:r>
              <a:rPr lang="ru-RU" smtClean="0">
                <a:latin typeface="Arial" pitchFamily="34" charset="0"/>
                <a:cs typeface="Arial" pitchFamily="34" charset="0"/>
              </a:rPr>
              <a:t>умственной отсталостью лечится, </a:t>
            </a:r>
            <a:r>
              <a:rPr lang="ru-RU" dirty="0">
                <a:latin typeface="Arial" pitchFamily="34" charset="0"/>
                <a:cs typeface="Arial" pitchFamily="34" charset="0"/>
              </a:rPr>
              <a:t>или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диспансерно</a:t>
            </a:r>
            <a:r>
              <a:rPr lang="ru-RU" dirty="0">
                <a:latin typeface="Arial" pitchFamily="34" charset="0"/>
                <a:cs typeface="Arial" pitchFamily="34" charset="0"/>
              </a:rPr>
              <a:t> наблюдается.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14997" y="188640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0122" y="1412776"/>
            <a:ext cx="8754366" cy="1944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Организация пространства: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в соответствии с ФГОС УО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Другие условия: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в соответствии с индивидуальной программой реабилитации (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абилитации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инвалида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Дополнительные и иные рекомендации ПМПК: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организации медицинского сопровождения: 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диспансерное наблюдение психиатра, невролога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Иные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ПМПК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83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8213" y="123024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8883" y="660758"/>
            <a:ext cx="7992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Срок проведения обследования с целью подтверждения ранее данных комиссией рекомендаций: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772800"/>
              </p:ext>
            </p:extLst>
          </p:nvPr>
        </p:nvGraphicFramePr>
        <p:xfrm>
          <a:off x="416381" y="1556792"/>
          <a:ext cx="8476098" cy="33843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83411"/>
                <a:gridCol w="3600400"/>
                <a:gridCol w="2592287"/>
              </a:tblGrid>
              <a:tr h="126447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Обучающиеся с умственной отсталостью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9.1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(Обучающиеся легкой умственной отсталостью)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После всего срока обучения или по желанию родителей (законных представителей)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119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9.2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(Обучающиеся с тяжелыми множественными нарушениями развития и обучающиеся с умеренной, тяжелой, глубокой умственной отсталостью)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s://catherineasquithgallery.com/uploads/posts/2021-02/1613545942_44-p-belii-chelovechek-dlya-prezentatsii-prozra-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0" y="4989650"/>
            <a:ext cx="1631716" cy="1631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70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16364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Организация итоговой аттестации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для обучающихся с умственной отсталостью (интеллектуальными нарушениями)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270783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 образования обучающихся с умственной отсталостью (интеллектуальными нарушениями) определяется адаптированной образовательной программой (ст. 79 ФЗ от 29 декабря 2012 г. № 273-ФЗ «Об образовании в Российской Федерации»)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2511915"/>
            <a:ext cx="604867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АОП для обучающихся с умственной отсталостью (интеллектуальными нарушениями)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6318" y="3316153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1 - 6 класс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005064"/>
            <a:ext cx="396044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ФГОС образования обучающихся с умственной отсталостью (интеллектуальными нарушениями)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(утв. приказом Министерства образования и науки РФ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19 декабря 2014 г.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1599)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16776" y="3343337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7 - 11 класс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1274" y="4005064"/>
            <a:ext cx="435120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10 апреля 2002 г. №29/2065-п «Об утверждении учебных планов специальных (коррекционных) образовательных учреждений для обучающихся, воспитанников с отклонениями в развитии»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3195" y="5877272"/>
            <a:ext cx="72728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Письмо Министерства просвещения РФ от 3 июня 2021 г. № АК-491/07 «О проведении итоговой аттестации»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>
            <a:stCxn id="4" idx="2"/>
            <a:endCxn id="5" idx="0"/>
          </p:cNvCxnSpPr>
          <p:nvPr/>
        </p:nvCxnSpPr>
        <p:spPr>
          <a:xfrm flipH="1">
            <a:off x="2216418" y="3158246"/>
            <a:ext cx="2499598" cy="1579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  <a:endCxn id="7" idx="0"/>
          </p:cNvCxnSpPr>
          <p:nvPr/>
        </p:nvCxnSpPr>
        <p:spPr>
          <a:xfrm>
            <a:off x="4716016" y="3158246"/>
            <a:ext cx="2000860" cy="18509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  <a:endCxn id="8" idx="0"/>
          </p:cNvCxnSpPr>
          <p:nvPr/>
        </p:nvCxnSpPr>
        <p:spPr>
          <a:xfrm>
            <a:off x="6716876" y="3712669"/>
            <a:ext cx="1" cy="2923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  <a:endCxn id="6" idx="0"/>
          </p:cNvCxnSpPr>
          <p:nvPr/>
        </p:nvCxnSpPr>
        <p:spPr>
          <a:xfrm>
            <a:off x="2216418" y="3685485"/>
            <a:ext cx="15322" cy="31957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8" idx="2"/>
          </p:cNvCxnSpPr>
          <p:nvPr/>
        </p:nvCxnSpPr>
        <p:spPr>
          <a:xfrm>
            <a:off x="6716877" y="5574724"/>
            <a:ext cx="0" cy="3025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6" idx="2"/>
          </p:cNvCxnSpPr>
          <p:nvPr/>
        </p:nvCxnSpPr>
        <p:spPr>
          <a:xfrm>
            <a:off x="2231740" y="5574724"/>
            <a:ext cx="0" cy="3025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35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606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Статистическая информация ЦПМПК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742921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6088" algn="just"/>
            <a:r>
              <a:rPr lang="ru-RU" dirty="0" smtClean="0">
                <a:latin typeface="Arial" pitchFamily="34" charset="0"/>
                <a:cs typeface="Arial" pitchFamily="34" charset="0"/>
              </a:rPr>
              <a:t>Статистика комплексного обследования обучающихся с умственной отсталостью (интеллектуальными нарушениями)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913054"/>
              </p:ext>
            </p:extLst>
          </p:nvPr>
        </p:nvGraphicFramePr>
        <p:xfrm>
          <a:off x="1691680" y="1412142"/>
          <a:ext cx="6096000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788368"/>
                <a:gridCol w="1584176"/>
                <a:gridCol w="1199456"/>
              </a:tblGrid>
              <a:tr h="31155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Год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Дошкольники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Школьники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43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345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360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70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371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384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4182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Итого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716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744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285293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Статистическая информация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 детях с умственной отсталостью (интеллектуальными нарушениями), обучающимися в режиме инклюзии и в специальных (коррекционных) образовательных организациях на 1 ноября 2021 года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401242"/>
              </p:ext>
            </p:extLst>
          </p:nvPr>
        </p:nvGraphicFramePr>
        <p:xfrm>
          <a:off x="435556" y="4053265"/>
          <a:ext cx="8424936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8352"/>
                <a:gridCol w="2880320"/>
                <a:gridCol w="2376264"/>
              </a:tblGrid>
              <a:tr h="74388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Количество инклюзивных образовательных организаций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Обучающихся с ОВЗ, в т.ч. с умственной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отсталостью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Обучающихся с умственной отсталостью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0895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374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5304 чел.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692 чел.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3508" y="5301208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4013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В 10 специальных (коррекционных образовательных организациях обучается 921 обучающийся с умственной отсталостью (интеллектуальными нарушениями), в ГБОУ «КОШДО» – 16 чел, в ГПБОУ «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Варгашинский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образовательный центр» – 73 чел. Всего в специальных (коррекционных) образовательных организациях обучается 1010 чел. с умственной отсталостью (интеллектуальными нарушениями).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471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atherineasquithgallery.com/uploads/posts/2021-03/1614558468_105-p-chelovechki-na-belom-fone-1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80" y="3984094"/>
            <a:ext cx="1307306" cy="16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27685"/>
            <a:ext cx="8332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Итоговая аттестация обучающихся с легкой умственной отсталостью (интеллектуальными нарушениями) (вариант 9.1)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267" y="908720"/>
            <a:ext cx="381268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ФГОС О УО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 1 сентября 2016 г.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Срок обучения  9-13 лет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908720"/>
            <a:ext cx="449555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Базовые учебные планы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до 1 сентября 2016 г.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Срок обучения 9-11 лет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1162" y="1916832"/>
            <a:ext cx="381268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Итоговая аттестация в форме 2-х испытаний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1916832"/>
            <a:ext cx="449555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Норма ФГОС О У/О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проведении итоговой аттестации не распространяется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852936"/>
            <a:ext cx="216024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Комплексная оценка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предметных результатов усвоения обучающимися русского языка, чтения (литературного чтения), математики и основ социальной жизни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9772" y="2852936"/>
            <a:ext cx="158417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Оценка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знаний и умений по выбранному профилю труда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27984" y="2636912"/>
            <a:ext cx="449555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Прохождение итоговой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аттестации в целях получения свидетельства об обучении не требуется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01431" y="3573016"/>
            <a:ext cx="4495550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Минобразования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РФ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от 14 марта 2001 г. N 29/1448-6 "О рекомендациях о порядке проведения экзаменов по трудовому обучению выпускников специальных (коррекционных) образовательных учреждений VIII вида" действует в части, не противоречащей Закону об образовании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6021288"/>
            <a:ext cx="874523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Свидетельство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 обучении в соответствии с частью 13 статьи 60 Закона об образовании и приказом Минобразования РФ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dirty="0">
                <a:latin typeface="Arial" pitchFamily="34" charset="0"/>
                <a:cs typeface="Arial" pitchFamily="34" charset="0"/>
              </a:rPr>
              <a:t>14 октября 2013 г. N 1145</a:t>
            </a: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110686" y="1324218"/>
            <a:ext cx="361162" cy="8696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8624925" y="1308829"/>
            <a:ext cx="391094" cy="885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8752906" y="2257310"/>
            <a:ext cx="391094" cy="885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8777325" y="3329989"/>
            <a:ext cx="391094" cy="885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899592" y="2501607"/>
            <a:ext cx="288032" cy="351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3047670" y="2501607"/>
            <a:ext cx="288032" cy="351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>
            <a:stCxn id="10" idx="2"/>
            <a:endCxn id="11" idx="0"/>
          </p:cNvCxnSpPr>
          <p:nvPr/>
        </p:nvCxnSpPr>
        <p:spPr>
          <a:xfrm flipH="1">
            <a:off x="4552127" y="5635119"/>
            <a:ext cx="2097079" cy="386169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  <a:endCxn id="11" idx="0"/>
          </p:cNvCxnSpPr>
          <p:nvPr/>
        </p:nvCxnSpPr>
        <p:spPr>
          <a:xfrm>
            <a:off x="1259632" y="4884261"/>
            <a:ext cx="3292495" cy="11370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2"/>
            <a:endCxn id="11" idx="0"/>
          </p:cNvCxnSpPr>
          <p:nvPr/>
        </p:nvCxnSpPr>
        <p:spPr>
          <a:xfrm>
            <a:off x="3311860" y="3807043"/>
            <a:ext cx="1240267" cy="221424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536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145675"/>
            <a:ext cx="863327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умеренной</a:t>
            </a:r>
            <a:r>
              <a:rPr lang="ru-RU" dirty="0">
                <a:latin typeface="Arial" pitchFamily="34" charset="0"/>
                <a:cs typeface="Arial" pitchFamily="34" charset="0"/>
              </a:rPr>
              <a:t>, тяжелой,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глубокой умственной отсталостью, с тяжелыми </a:t>
            </a:r>
            <a:r>
              <a:rPr lang="ru-RU" dirty="0">
                <a:latin typeface="Arial" pitchFamily="34" charset="0"/>
                <a:cs typeface="Arial" pitchFamily="34" charset="0"/>
              </a:rPr>
              <a:t>и множественными нарушениями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развития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7" y="5927554"/>
            <a:ext cx="862357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Свидетельство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 обучении в соответствии с частью 13 статьи 60 Закона об образовании и приказом Минобразования РФ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dirty="0">
                <a:latin typeface="Arial" pitchFamily="34" charset="0"/>
                <a:cs typeface="Arial" pitchFamily="34" charset="0"/>
              </a:rPr>
              <a:t>14 октября 2013 г. N 1145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7" y="4180886"/>
            <a:ext cx="8633275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Документ по итогам обучения по СИПР – характеристика за последний год обучения: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обучающийся знает и умеет на конец учебного периода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из полученных знаний может применять на практике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Адекватность и самостоятельность их применения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7" y="2988714"/>
            <a:ext cx="862357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Предметом итоговой оценки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является достижение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обучающимися результатов освоения СИПР последнего года обучения и развитие их жизненной компетенции.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7685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Итоговая аттестация обучающихся с легкой умственной отсталостью (интеллектуальными нарушениями) (вариант 9.2)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8" y="2060848"/>
            <a:ext cx="8623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Срок обучения 9 - 13 лет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 момента начала обучения по АООП (вариант 9.2) на основе СИПР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527302" y="1792006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538022" y="2695949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538022" y="3912044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538022" y="5658214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528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1777" y="39237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293096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353921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1484784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97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9576" y="116633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Организация обучения детей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 умственной отсталостью (интеллектуальными нарушениями) в образовательной организации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067820"/>
            <a:ext cx="8404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Для организации образовательного процесса обучающихся с умственной отсталостью (интеллектуальными нарушениями)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НЕОБХОДИМО: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34815531"/>
              </p:ext>
            </p:extLst>
          </p:nvPr>
        </p:nvGraphicFramePr>
        <p:xfrm>
          <a:off x="319004" y="2060848"/>
          <a:ext cx="840064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416382" y="1916832"/>
            <a:ext cx="1944216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57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1541" y="3284984"/>
            <a:ext cx="3996444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ГБУ «Центр помощи детям» 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Центральная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пр. Конституции 68, корпус 1 А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+7 (3522) 44 – 98 – 60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29 –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сайт: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www.centr45.ru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16.30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обед: 12.00 – 12.30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1182" y="3284984"/>
            <a:ext cx="3967462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Курганский городской ИМЦ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Территориальная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ул. Гоголя 103 А, корпус 1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45 – 41 – 80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</a:t>
            </a:r>
            <a:r>
              <a:rPr lang="ru-RU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., вт., пят.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16.00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ср., чет.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12.00 – 18.00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15239"/>
            <a:ext cx="82729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fontAlgn="base"/>
            <a:r>
              <a:rPr lang="ru-RU" dirty="0">
                <a:latin typeface="Arial" pitchFamily="34" charset="0"/>
                <a:cs typeface="Arial" pitchFamily="34" charset="0"/>
              </a:rPr>
              <a:t>Для прохождения комплексного обследования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лиц, имеющих </a:t>
            </a:r>
            <a:r>
              <a:rPr lang="ru-RU" dirty="0">
                <a:latin typeface="Arial" pitchFamily="34" charset="0"/>
                <a:cs typeface="Arial" pitchFamily="34" charset="0"/>
              </a:rPr>
              <a:t>недостатки физического и (или) психологического развития,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проживающих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территории Курганской области, кроме г. Кургана, необходимо обратиться в Центральную психолого-медико-педагогическую комиссию Курганской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области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indent="450850" algn="just" fontAlgn="base"/>
            <a:r>
              <a:rPr lang="ru-RU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лиц</a:t>
            </a:r>
            <a:r>
              <a:rPr lang="ru-RU" dirty="0">
                <a:latin typeface="Arial" pitchFamily="34" charset="0"/>
                <a:cs typeface="Arial" pitchFamily="34" charset="0"/>
              </a:rPr>
              <a:t>, проживающих на территории г. Кургана, для прохождения комплексного обследования необходимо обратиться в Территориальную психолого-медико-педагогическую комиссию г.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Кургана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94928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п. 3 Приказа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«Об утверждении Положения о психолого-медико-педагогической комиссии» </a:t>
            </a:r>
            <a:endParaRPr lang="ru-RU" sz="1600" dirty="0"/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35535" y="255773"/>
            <a:ext cx="82729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 fontAlgn="base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Прохождение комплексного обследования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18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222" y="116633"/>
            <a:ext cx="8229600" cy="41805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817242"/>
            <a:ext cx="875436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одители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(законные представители) предъявляют в комиссию документ, удостоверяющий их личность, документы, подтверждающие полномочия по представлению интересов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ребенка, и следующие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документы: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а) заявление о проведении или согласие на проведение обследования ребенка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б) копию паспорта или свидетельства о рождении ребенка (предоставляются с предъявлением оригинала или заверенной в установленном порядке копии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в) направление образовательной организации, организации, осуществляющей социальное обслуживание, медицинской организации, другой организации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г) заключение (заключения)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психолого-педагогического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консилиума образовательной организации или специалиста (специалистов), осуществляющего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сопровождение обучающихся в образовательной организации (для обучающихся образовательных организаций)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д) заключение (заключения) комиссии о результатах ранее проведенного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комплексного  обследования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ребенка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е) подробную выписку из истории развития ребенка с заключениями врачей, наблюдающих ребенка в медицинской организации по месту жительства (регистрации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ж) характеристику обучающегося, выданную образовательной организацией (для обучающихся образовательных организаций)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Письмо Департамента образования и науки Курганской области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14 сентября 2020г. 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             №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исх. 08-03978/20</a:t>
            </a:r>
            <a:r>
              <a:rPr lang="ru-RU" sz="1600" dirty="0" smtClean="0"/>
              <a:t> 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письменные работы по русскому (родному) языку,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математике (для обучающихся),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 самостоятельной продуктивной деятельности ребенка (рисунки, поделки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– для воспитанников дошкольных образовательных организаций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34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382" y="-37746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992917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anose="020B0604020202020204" pitchFamily="34" charset="0"/>
              </a:rPr>
              <a:t>п.15.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Приказа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Положения о психолого-медико-педагогической комиссии»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комиссия запрашивает у соответствующих органов и организаций или у родителей (законных представителей) дополнительную информацию о </a:t>
            </a: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ребенке: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психиатра (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Курган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, ул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Володарского,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105,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8 (3522) 43-36-92;                        г. Шадринск,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 ул. Труда,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2, тел.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8 (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35253) 7-54-28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копия ИПРА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инвалидов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об опеке для замещающих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семей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врачей-специалистов, наблюдающих ребенка в областных лечебно-профилактических учреждениях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остановление начальника органа внутренних дел или прокурора, комиссии по делам несовершеннолетних для детей в отношении которых рассматривается вопрос о помещении их в специальное учебно-воспитательное учреждение закрытого типа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4.1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ст. 26, п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14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Федерального закона от 24 июня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1999 г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№ 120-ФЗ "Об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основах системы профилактики безнадзорности и правонарушений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несовершеннолетних»)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a-bg.com/wp-content/uploads/2019/06/chelovechki_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21" b="17350"/>
          <a:stretch/>
        </p:blipFill>
        <p:spPr bwMode="auto">
          <a:xfrm>
            <a:off x="3275856" y="4961905"/>
            <a:ext cx="2664296" cy="1815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70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60648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Особенности проведения комплексного обследования обучающихся с умственной отсталостью (интеллектуальными нарушениями) специалистами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67834" y="1573304"/>
            <a:ext cx="324036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Задачи специалистов ПМПК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73832" y="2421115"/>
            <a:ext cx="22860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общей осведомленности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45014" y="2421115"/>
            <a:ext cx="22860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обученности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2421114"/>
            <a:ext cx="22860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обучаемости</a:t>
            </a:r>
          </a:p>
        </p:txBody>
      </p:sp>
      <p:cxnSp>
        <p:nvCxnSpPr>
          <p:cNvPr id="10" name="Прямая со стрелкой 9"/>
          <p:cNvCxnSpPr>
            <a:stCxn id="5" idx="2"/>
            <a:endCxn id="6" idx="0"/>
          </p:cNvCxnSpPr>
          <p:nvPr/>
        </p:nvCxnSpPr>
        <p:spPr>
          <a:xfrm flipH="1">
            <a:off x="1916832" y="1942636"/>
            <a:ext cx="2771182" cy="47847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  <a:endCxn id="7" idx="0"/>
          </p:cNvCxnSpPr>
          <p:nvPr/>
        </p:nvCxnSpPr>
        <p:spPr>
          <a:xfrm>
            <a:off x="4688014" y="1942636"/>
            <a:ext cx="0" cy="47847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  <a:endCxn id="8" idx="0"/>
          </p:cNvCxnSpPr>
          <p:nvPr/>
        </p:nvCxnSpPr>
        <p:spPr>
          <a:xfrm>
            <a:off x="4688014" y="1942636"/>
            <a:ext cx="2611162" cy="47847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3528" y="3789040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Обследование проводится на стандартизированном диагностическом материале, при его подборе специалист, ведущий обследование обучающегося с подозрением на интеллектуальные нарушения, опирается: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данные анамнеза ребенка (выписка из истории развития ребенка)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Медицинские документы: заключение врача-психиатра, врача-офтальмолога, врача-отоларинголога, врача-невролога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Педагогическую характеристику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Беседу с родителями (законными представителями) ребенка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81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484784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6088" algn="just"/>
            <a:r>
              <a:rPr lang="ru-RU" dirty="0" smtClean="0">
                <a:latin typeface="Arial" pitchFamily="34" charset="0"/>
                <a:cs typeface="Arial" pitchFamily="34" charset="0"/>
              </a:rPr>
              <a:t>Специалисты ПМПК при непосредственном проведении комплексного обследования обучающегося с подозрением на умственную отсталость (интеллектуальные нарушения) обращают внимание: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соответствие внешнего вида ребенка его возрасту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характер его взаимодействия с родителями (законными представителями), окружающими предметами, незнакомыми людьми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адекватность его поведения во время обследования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включение ребенка в ситуацию обследования, на его деятельность во время выполнения заданий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обучаемость (способность ребенка усвоить алгоритм действия и перенести его на аналогичное задание)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обученность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(соответствие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ЗУНов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возрасту ребенка)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60648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Особенности проведения комплексного обследования обучающихся с умственной отсталостью (интеллектуальными нарушениями) специалистами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catherineasquithgallery.com/uploads/posts/2021-02/1613545423_164-p-kartinki-na-belom-fone-dlya-prezentatsii-18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68" y="4924843"/>
            <a:ext cx="1220480" cy="1764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93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7644" y="260648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0404" y="817166"/>
            <a:ext cx="82809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После проведения комплексного обследования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556792"/>
            <a:ext cx="36004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354013"/>
            <a:r>
              <a:rPr lang="ru-RU" dirty="0" smtClean="0">
                <a:latin typeface="Arial" pitchFamily="34" charset="0"/>
                <a:cs typeface="Arial" pitchFamily="34" charset="0"/>
              </a:rPr>
              <a:t>Если нет клинически значимых особенностей психологического развития, подтверждённых заключением психиатра и результатами психолого-педагогического обследования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532" y="4005064"/>
            <a:ext cx="367240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354013"/>
            <a:r>
              <a:rPr lang="ru-RU" dirty="0" smtClean="0">
                <a:latin typeface="Arial" pitchFamily="34" charset="0"/>
                <a:cs typeface="Arial" pitchFamily="34" charset="0"/>
              </a:rPr>
              <a:t>Рекомендуется обучение по основной общеобразовательная программа дошкольного, начального, основного, среднего образования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35996" y="1556792"/>
            <a:ext cx="4428492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354013"/>
            <a:r>
              <a:rPr lang="ru-RU" dirty="0" smtClean="0">
                <a:latin typeface="Arial" pitchFamily="34" charset="0"/>
                <a:cs typeface="Arial" pitchFamily="34" charset="0"/>
              </a:rPr>
              <a:t>При наличии ограниченных возможностей здоровья, которые обусловлены умственной отсталостью (интеллектуальными нарушениями), подтвержденными заключением врача-психиатра и результатами психолого-педагогического обследования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86868" y="4005064"/>
            <a:ext cx="437762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354013"/>
            <a:r>
              <a:rPr lang="ru-RU" dirty="0" smtClean="0">
                <a:latin typeface="Arial" pitchFamily="34" charset="0"/>
                <a:cs typeface="Arial" pitchFamily="34" charset="0"/>
              </a:rPr>
              <a:t>Рекомендуется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обучение по адаптированной основной общеобразовательной программе по варианту 9.1 или 9.2 и он получает образование в соответствии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ФГОС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образования обучающихся с умственной отсталостью (интеллектуальными нарушениями)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516216" y="3588117"/>
            <a:ext cx="504056" cy="4169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1979712" y="1186498"/>
            <a:ext cx="432048" cy="370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943708" y="3592680"/>
            <a:ext cx="504056" cy="4169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534218" y="1153751"/>
            <a:ext cx="432048" cy="370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6069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2249</Words>
  <Application>Microsoft Office PowerPoint</Application>
  <PresentationFormat>Экран (4:3)</PresentationFormat>
  <Paragraphs>210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Документы</vt:lpstr>
      <vt:lpstr>Документы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Елена</cp:lastModifiedBy>
  <cp:revision>40</cp:revision>
  <cp:lastPrinted>2022-03-16T08:57:02Z</cp:lastPrinted>
  <dcterms:created xsi:type="dcterms:W3CDTF">2022-03-09T08:43:40Z</dcterms:created>
  <dcterms:modified xsi:type="dcterms:W3CDTF">2022-03-18T10:05:55Z</dcterms:modified>
</cp:coreProperties>
</file>