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6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Контроль и методическая помощь в организации обучения детей </a:t>
            </a:r>
            <a:br>
              <a:rPr lang="ru-RU" dirty="0" smtClean="0"/>
            </a:br>
            <a:r>
              <a:rPr lang="ru-RU" dirty="0" smtClean="0"/>
              <a:t>с нарушением слуха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595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 шаг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smtClean="0"/>
              <a:t>I</a:t>
            </a:r>
            <a:r>
              <a:rPr lang="ru-RU" sz="2400" b="1" dirty="0" smtClean="0"/>
              <a:t>. Анализ заключения ПМПК: </a:t>
            </a:r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002060"/>
                </a:solidFill>
              </a:rPr>
              <a:t>Код рекомендуемой программы: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1</a:t>
            </a:r>
            <a:r>
              <a:rPr lang="ru-RU" sz="2400" dirty="0" smtClean="0"/>
              <a:t> до точки - глухие дети (</a:t>
            </a:r>
            <a:r>
              <a:rPr lang="ru-RU" sz="2400" b="1" dirty="0" smtClean="0">
                <a:solidFill>
                  <a:srgbClr val="FF0000"/>
                </a:solidFill>
              </a:rPr>
              <a:t>1</a:t>
            </a:r>
            <a:r>
              <a:rPr lang="ru-RU" sz="2400" dirty="0" smtClean="0"/>
              <a:t>.1, </a:t>
            </a:r>
            <a:r>
              <a:rPr lang="ru-RU" sz="2400" b="1" dirty="0" smtClean="0">
                <a:solidFill>
                  <a:srgbClr val="FF0000"/>
                </a:solidFill>
              </a:rPr>
              <a:t>1</a:t>
            </a:r>
            <a:r>
              <a:rPr lang="ru-RU" sz="2400" dirty="0" smtClean="0"/>
              <a:t>.2, </a:t>
            </a:r>
            <a:r>
              <a:rPr lang="ru-RU" sz="2400" b="1" dirty="0" smtClean="0">
                <a:solidFill>
                  <a:srgbClr val="FF0000"/>
                </a:solidFill>
              </a:rPr>
              <a:t>1</a:t>
            </a:r>
            <a:r>
              <a:rPr lang="ru-RU" sz="2400" dirty="0" smtClean="0"/>
              <a:t>.3, </a:t>
            </a:r>
            <a:r>
              <a:rPr lang="ru-RU" sz="2400" b="1" dirty="0" smtClean="0">
                <a:solidFill>
                  <a:srgbClr val="FF0000"/>
                </a:solidFill>
              </a:rPr>
              <a:t>1</a:t>
            </a:r>
            <a:r>
              <a:rPr lang="ru-RU" sz="2400" dirty="0" smtClean="0"/>
              <a:t>.4)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2</a:t>
            </a:r>
            <a:r>
              <a:rPr lang="ru-RU" sz="2400" dirty="0" smtClean="0"/>
              <a:t> до точки - слабослышащие дети (</a:t>
            </a:r>
            <a:r>
              <a:rPr lang="ru-RU" sz="2400" b="1" dirty="0" smtClean="0">
                <a:solidFill>
                  <a:srgbClr val="FF0000"/>
                </a:solidFill>
              </a:rPr>
              <a:t>2</a:t>
            </a:r>
            <a:r>
              <a:rPr lang="ru-RU" sz="2400" dirty="0" smtClean="0"/>
              <a:t>.1, </a:t>
            </a:r>
            <a:r>
              <a:rPr lang="ru-RU" sz="2400" b="1" dirty="0" smtClean="0">
                <a:solidFill>
                  <a:srgbClr val="FF0000"/>
                </a:solidFill>
              </a:rPr>
              <a:t>2</a:t>
            </a:r>
            <a:r>
              <a:rPr lang="ru-RU" sz="2400" dirty="0" smtClean="0"/>
              <a:t>.2, </a:t>
            </a:r>
            <a:r>
              <a:rPr lang="ru-RU" sz="2400" b="1" dirty="0" smtClean="0">
                <a:solidFill>
                  <a:srgbClr val="FF0000"/>
                </a:solidFill>
              </a:rPr>
              <a:t>2</a:t>
            </a:r>
            <a:r>
              <a:rPr lang="ru-RU" sz="2400" dirty="0" smtClean="0"/>
              <a:t>.3)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1</a:t>
            </a:r>
            <a:r>
              <a:rPr lang="ru-RU" sz="2400" dirty="0" smtClean="0"/>
              <a:t> после точки - дети, не отстающие по своим учебным показателям от сверстников, норма интеллекта, цензовое образование, УП и содержание АООП практически совпадают с УП и ООП класса, коррекционные занятия (1.</a:t>
            </a:r>
            <a:r>
              <a:rPr lang="ru-RU" sz="2400" b="1" dirty="0" smtClean="0">
                <a:solidFill>
                  <a:srgbClr val="FF0000"/>
                </a:solidFill>
              </a:rPr>
              <a:t>1</a:t>
            </a:r>
            <a:r>
              <a:rPr lang="ru-RU" sz="2400" dirty="0" smtClean="0"/>
              <a:t>, 2.</a:t>
            </a:r>
            <a:r>
              <a:rPr lang="ru-RU" sz="2400" b="1" dirty="0" smtClean="0">
                <a:solidFill>
                  <a:srgbClr val="FF0000"/>
                </a:solidFill>
              </a:rPr>
              <a:t>1</a:t>
            </a:r>
            <a:r>
              <a:rPr lang="ru-RU" sz="2400" dirty="0" smtClean="0"/>
              <a:t>.)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2</a:t>
            </a:r>
            <a:r>
              <a:rPr lang="ru-RU" sz="2400" dirty="0" smtClean="0"/>
              <a:t> после точки – дети с нормой интеллекта, но не подготовленные к школе, имеющие вторичную задержку психического развития, цензовое образование, коррекционно-развивающая область в АООП, индивидуальный УП, пролонгированный срок обучения (1.</a:t>
            </a:r>
            <a:r>
              <a:rPr lang="ru-RU" sz="2400" b="1" dirty="0" smtClean="0">
                <a:solidFill>
                  <a:srgbClr val="FF0000"/>
                </a:solidFill>
              </a:rPr>
              <a:t>2</a:t>
            </a:r>
            <a:r>
              <a:rPr lang="ru-RU" sz="2400" dirty="0" smtClean="0"/>
              <a:t>, 2.</a:t>
            </a:r>
            <a:r>
              <a:rPr lang="ru-RU" sz="2400" b="1" dirty="0" smtClean="0">
                <a:solidFill>
                  <a:srgbClr val="FF0000"/>
                </a:solidFill>
              </a:rPr>
              <a:t>2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36308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 шаг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 smtClean="0"/>
              <a:t>Анализ заключения ПМПК: </a:t>
            </a:r>
          </a:p>
          <a:p>
            <a:pPr marL="0" indent="0">
              <a:buNone/>
            </a:pPr>
            <a:r>
              <a:rPr lang="ru-RU" sz="2400" i="1" dirty="0" smtClean="0"/>
              <a:t>Код рекомендуемой программы: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3</a:t>
            </a:r>
            <a:r>
              <a:rPr lang="ru-RU" sz="2400" dirty="0" smtClean="0"/>
              <a:t> после точки – дети с нарушением слуха и легкой умственной отсталостью, нецензовый уровень образования, рекомендации </a:t>
            </a:r>
            <a:r>
              <a:rPr lang="ru-RU" sz="2400" dirty="0" err="1" smtClean="0"/>
              <a:t>ППк</a:t>
            </a:r>
            <a:r>
              <a:rPr lang="ru-RU" sz="2400" dirty="0" smtClean="0"/>
              <a:t> к содержанию и структуре АООП и ИУП, коррекционно-развивающая область, коррекционные занятия в рамках внеурочной деятельности, ИУП, пролонгированные сроки, отдельный журнал (1.</a:t>
            </a:r>
            <a:r>
              <a:rPr lang="ru-RU" sz="2400" b="1" dirty="0" smtClean="0">
                <a:solidFill>
                  <a:srgbClr val="FF0000"/>
                </a:solidFill>
              </a:rPr>
              <a:t>3</a:t>
            </a:r>
            <a:r>
              <a:rPr lang="ru-RU" sz="2400" dirty="0" smtClean="0"/>
              <a:t>, 2.</a:t>
            </a:r>
            <a:r>
              <a:rPr lang="ru-RU" sz="2400" b="1" dirty="0" smtClean="0">
                <a:solidFill>
                  <a:srgbClr val="FF0000"/>
                </a:solidFill>
              </a:rPr>
              <a:t>3</a:t>
            </a:r>
            <a:r>
              <a:rPr lang="ru-RU" sz="2400" dirty="0" smtClean="0"/>
              <a:t>)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4</a:t>
            </a:r>
            <a:r>
              <a:rPr lang="ru-RU" sz="2400" dirty="0" smtClean="0"/>
              <a:t> после точки – дети с нарушением слуха умеренной, тяжелой, глубокой умственной отсталостью, нецензовое образование</a:t>
            </a:r>
            <a:r>
              <a:rPr lang="ru-RU" sz="2400" dirty="0"/>
              <a:t>, рекомендации </a:t>
            </a:r>
            <a:r>
              <a:rPr lang="ru-RU" sz="2400" dirty="0" err="1"/>
              <a:t>ППк</a:t>
            </a:r>
            <a:r>
              <a:rPr lang="ru-RU" sz="2400" dirty="0"/>
              <a:t> к содержанию и структуре </a:t>
            </a:r>
            <a:r>
              <a:rPr lang="ru-RU" sz="2400" dirty="0" smtClean="0"/>
              <a:t>СИПР </a:t>
            </a:r>
            <a:r>
              <a:rPr lang="ru-RU" sz="2400" dirty="0"/>
              <a:t>и </a:t>
            </a:r>
            <a:r>
              <a:rPr lang="ru-RU" sz="2400" dirty="0" smtClean="0"/>
              <a:t>ИУП, СИПР, ИУП,  пролонгированные сроки, отдельный журнал (1.</a:t>
            </a:r>
            <a:r>
              <a:rPr lang="ru-RU" sz="2400" b="1" dirty="0" smtClean="0">
                <a:solidFill>
                  <a:srgbClr val="FF0000"/>
                </a:solidFill>
              </a:rPr>
              <a:t>4</a:t>
            </a:r>
            <a:r>
              <a:rPr lang="ru-RU" sz="2400" dirty="0" smtClean="0"/>
              <a:t>)</a:t>
            </a:r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002060"/>
                </a:solidFill>
              </a:rPr>
              <a:t>Перечень специалистов, осуществляющих коррекционную работу: </a:t>
            </a:r>
            <a:r>
              <a:rPr lang="ru-RU" sz="2400" dirty="0" smtClean="0"/>
              <a:t>дефектолог (сурдопедагог), логопед, психолог.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05720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 шаг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0734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b="1" dirty="0" smtClean="0"/>
              <a:t>Анализ заключения ПМПК: </a:t>
            </a:r>
          </a:p>
          <a:p>
            <a:pPr marL="0" indent="0">
              <a:buNone/>
            </a:pPr>
            <a:r>
              <a:rPr lang="ru-RU" sz="2400" i="1" dirty="0" smtClean="0"/>
              <a:t>Рекомендации детям, начавших обучение после 1 сентября 2016 года</a:t>
            </a:r>
          </a:p>
          <a:p>
            <a:pPr marL="0" indent="0">
              <a:buNone/>
            </a:pPr>
            <a:r>
              <a:rPr lang="ru-RU" sz="2400" i="1" dirty="0" smtClean="0"/>
              <a:t>Адаптированная основная общеобразовательная программа для слабослышащих (глухих) обучающихся (</a:t>
            </a:r>
            <a:r>
              <a:rPr lang="ru-RU" sz="2400" i="1" dirty="0" err="1" smtClean="0"/>
              <a:t>м.б</a:t>
            </a:r>
            <a:r>
              <a:rPr lang="ru-RU" sz="2400" i="1" dirty="0" smtClean="0"/>
              <a:t>. с умственной отсталостью).</a:t>
            </a:r>
          </a:p>
          <a:p>
            <a:pPr marL="0" indent="0">
              <a:buNone/>
            </a:pPr>
            <a:r>
              <a:rPr lang="ru-RU" sz="2400" b="1" dirty="0"/>
              <a:t>Письмо от 14.08.2020 года № ВБ-1612/07 </a:t>
            </a:r>
            <a:br>
              <a:rPr lang="ru-RU" sz="2400" b="1" dirty="0"/>
            </a:br>
            <a:r>
              <a:rPr lang="ru-RU" sz="2400" b="1" dirty="0"/>
              <a:t>«О программах основного общего образования»</a:t>
            </a:r>
          </a:p>
          <a:p>
            <a:pPr marL="0" indent="0">
              <a:buNone/>
            </a:pPr>
            <a:r>
              <a:rPr lang="ru-RU" sz="2400" i="1" dirty="0" smtClean="0"/>
              <a:t>Норма интеллекта: </a:t>
            </a:r>
            <a:r>
              <a:rPr lang="ru-RU" sz="2400" dirty="0" smtClean="0"/>
              <a:t>ФГОС ООО, ООП, индивидуальный учебный план</a:t>
            </a:r>
            <a:r>
              <a:rPr lang="ru-RU" sz="2400" dirty="0"/>
              <a:t>, рекомендации </a:t>
            </a:r>
            <a:r>
              <a:rPr lang="ru-RU" sz="2400" dirty="0" err="1"/>
              <a:t>ППк</a:t>
            </a:r>
            <a:r>
              <a:rPr lang="ru-RU" sz="2400" dirty="0"/>
              <a:t> к содержанию и структуре </a:t>
            </a:r>
            <a:r>
              <a:rPr lang="ru-RU" sz="2400" dirty="0" smtClean="0"/>
              <a:t>ИУП, адаптация рабочих программ учителей, индивидуальное расписание, коррекционно-развивающая область.</a:t>
            </a:r>
          </a:p>
          <a:p>
            <a:pPr marL="0" indent="0">
              <a:buNone/>
            </a:pPr>
            <a:r>
              <a:rPr lang="ru-RU" sz="2400" i="1" dirty="0" smtClean="0"/>
              <a:t>Для обучающихся с УО: </a:t>
            </a:r>
            <a:r>
              <a:rPr lang="ru-RU" sz="2400" dirty="0" smtClean="0"/>
              <a:t>варианты 1 (легкая) или 2 (умеренная, тяжелая) ПАООП для обучающихся с умственной отсталостью (интеллектуальными нарушениями), коррекционные занятия в соответствии с нозологией.</a:t>
            </a:r>
          </a:p>
        </p:txBody>
      </p:sp>
    </p:spTree>
    <p:extLst>
      <p:ext uri="{BB962C8B-B14F-4D97-AF65-F5344CB8AC3E}">
        <p14:creationId xmlns:p14="http://schemas.microsoft.com/office/powerpoint/2010/main" xmlns="" val="33836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 шаг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47260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НПБ, регламентирующая обучение детей с ОВЗ.</a:t>
            </a:r>
          </a:p>
          <a:p>
            <a:pPr marL="0" indent="0">
              <a:buNone/>
            </a:pPr>
            <a:r>
              <a:rPr lang="ru-RU" sz="2400" dirty="0"/>
              <a:t>Федеральный закон</a:t>
            </a:r>
          </a:p>
          <a:p>
            <a:pPr marL="0" indent="0">
              <a:buNone/>
            </a:pPr>
            <a:r>
              <a:rPr lang="ru-RU" sz="2400" dirty="0"/>
              <a:t>	№ 273-ФЗ от 29.12.2012 г. «Об образовании в Российской Федерации»;</a:t>
            </a:r>
          </a:p>
          <a:p>
            <a:pPr marL="0" indent="0">
              <a:buNone/>
            </a:pPr>
            <a:r>
              <a:rPr lang="ru-RU" sz="2400" dirty="0"/>
              <a:t>	№ 181-ФЗ от 24.11.1995г. «О социальной защите инвалидов в Российской Федерации»</a:t>
            </a:r>
          </a:p>
          <a:p>
            <a:pPr marL="0" indent="0">
              <a:buNone/>
            </a:pPr>
            <a:r>
              <a:rPr lang="ru-RU" sz="2400" dirty="0"/>
              <a:t>Распоряжение Министерства просвещения РФ:</a:t>
            </a:r>
          </a:p>
          <a:p>
            <a:pPr marL="0" indent="0">
              <a:buNone/>
            </a:pPr>
            <a:r>
              <a:rPr lang="ru-RU" sz="2400" dirty="0"/>
              <a:t>№ Р-93 от 09.09.2019 года «Об утверждении примерного положения о психолого-педагогическом консилиуме образовательной организации»</a:t>
            </a:r>
          </a:p>
          <a:p>
            <a:pPr marL="0" indent="0">
              <a:buNone/>
            </a:pPr>
            <a:r>
              <a:rPr lang="ru-RU" sz="2400" dirty="0"/>
              <a:t>№ Р-75 от 08.08.2020 года «Об утверждении примерного положения об оказании логопедической помощи в ОО»</a:t>
            </a:r>
          </a:p>
          <a:p>
            <a:pPr marL="0" indent="0">
              <a:buNone/>
            </a:pPr>
            <a:r>
              <a:rPr lang="ru-RU" sz="2400" dirty="0"/>
              <a:t>Приказы Министерства образования и науки Российской Федерации: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№ </a:t>
            </a:r>
            <a:r>
              <a:rPr lang="ru-RU" sz="2400" b="1" dirty="0" smtClean="0">
                <a:solidFill>
                  <a:srgbClr val="FF0000"/>
                </a:solidFill>
              </a:rPr>
              <a:t>442 </a:t>
            </a:r>
            <a:r>
              <a:rPr lang="ru-RU" sz="2400" b="1" dirty="0">
                <a:solidFill>
                  <a:srgbClr val="FF0000"/>
                </a:solidFill>
              </a:rPr>
              <a:t>от </a:t>
            </a:r>
            <a:r>
              <a:rPr lang="ru-RU" sz="2400" b="1" dirty="0" smtClean="0">
                <a:solidFill>
                  <a:srgbClr val="FF0000"/>
                </a:solidFill>
              </a:rPr>
              <a:t>28.08.2020 </a:t>
            </a:r>
            <a:r>
              <a:rPr lang="ru-RU" sz="2400" b="1" dirty="0">
                <a:solidFill>
                  <a:srgbClr val="FF0000"/>
                </a:solidFill>
              </a:rPr>
              <a:t>г. «Об утверждении Порядка организации и осуществления образовательной деятельности по основным  общеобразовательным программам-образовательным программам начального общего основного общего и среднего общего  </a:t>
            </a:r>
            <a:r>
              <a:rPr lang="ru-RU" sz="2400" b="1" dirty="0" smtClean="0">
                <a:solidFill>
                  <a:srgbClr val="FF0000"/>
                </a:solidFill>
              </a:rPr>
              <a:t>образования»</a:t>
            </a:r>
            <a:endParaRPr lang="ru-RU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400" dirty="0"/>
              <a:t>№ 1145 от 14 октября 2013 г. «Об утверждении образца свидетельства об обучении и порядка его выдачи лицам с  ограниченными возможностями здоровья (с различными формами умственной отсталости), не имеющим основного общего и  среднего общего образования и обучавшимся по адаптированным основным общеобразовательным программам» </a:t>
            </a:r>
          </a:p>
          <a:p>
            <a:pPr marL="0" indent="0">
              <a:buNone/>
            </a:pPr>
            <a:r>
              <a:rPr lang="ru-RU" sz="2400" dirty="0"/>
              <a:t>      № 1082 от 20.09.2013 г. «Об утверждении положения о психолого-медико-педагогической комиссии»;</a:t>
            </a:r>
          </a:p>
          <a:p>
            <a:pPr marL="0" indent="0">
              <a:buNone/>
            </a:pPr>
            <a:r>
              <a:rPr lang="ru-RU" sz="2400" dirty="0"/>
              <a:t>      №1598 от 19.12.2014 г. «Об утверждении федерального государственного образовательного стандарта начального общего образования обучающихся с ограниченными возможностями здоровья»;</a:t>
            </a:r>
          </a:p>
          <a:p>
            <a:pPr marL="0" indent="0">
              <a:buNone/>
            </a:pPr>
            <a:r>
              <a:rPr lang="ru-RU" sz="2400" dirty="0"/>
              <a:t>       №</a:t>
            </a:r>
            <a:r>
              <a:rPr lang="ru-RU" sz="2400" dirty="0" smtClean="0"/>
              <a:t>1599 от 19.12.2014 г. «Об утверждении федерального государственного </a:t>
            </a:r>
            <a:r>
              <a:rPr lang="ru-RU" sz="2400" dirty="0"/>
              <a:t>образовательного стандарта образования  обучающихся с умственной отсталостью (интеллектуальными нарушениями)»;</a:t>
            </a:r>
          </a:p>
          <a:p>
            <a:pPr marL="0" indent="0">
              <a:buNone/>
            </a:pPr>
            <a:r>
              <a:rPr lang="ru-RU" sz="2400" dirty="0"/>
              <a:t>№ ИР-535/07 от 7 июня 2013 года «О коррекционном и инклюзивном образовании детей»</a:t>
            </a:r>
          </a:p>
          <a:p>
            <a:pPr marL="0" indent="0">
              <a:buNone/>
            </a:pPr>
            <a:r>
              <a:rPr lang="ru-RU" sz="2400" dirty="0"/>
              <a:t>N ТС-459/07 от 02.11.2018 «О получении общего образования лицами с умственной отсталостью (интеллектуальными нарушениями)»</a:t>
            </a:r>
          </a:p>
          <a:p>
            <a:pPr marL="0" indent="0">
              <a:buNone/>
            </a:pPr>
            <a:r>
              <a:rPr lang="ru-RU" sz="2400" dirty="0"/>
              <a:t>N 05-108 от 11.02.2019 «О профессиональном обучении лиц с различными формами умственной отсталости» (вместе с «Разъяснениями по вопросам организации профессионального обучения лиц с умственной отсталостью (интеллектуальными нарушениями)»)</a:t>
            </a:r>
          </a:p>
          <a:p>
            <a:pPr marL="0" indent="0">
              <a:buNone/>
            </a:pPr>
            <a:r>
              <a:rPr lang="ru-RU" sz="2400" dirty="0"/>
              <a:t>№ ТС-551/07 от 20.02.2019 года «О сопровождении образования обучающихся с ОВЗ и инвалидностью»</a:t>
            </a:r>
          </a:p>
          <a:p>
            <a:pPr marL="0" indent="0">
              <a:buNone/>
            </a:pPr>
            <a:r>
              <a:rPr lang="ru-RU" sz="2400" dirty="0"/>
              <a:t>№ ВК-1788/07 от 11 августа 2016 года «Об организации образования обучающихся с умственной отсталостью (интеллектуальными нарушениями)»</a:t>
            </a:r>
          </a:p>
          <a:p>
            <a:pPr marL="0" indent="0">
              <a:buNone/>
            </a:pPr>
            <a:r>
              <a:rPr lang="ru-RU" sz="2400" dirty="0"/>
              <a:t>№ ВК-452/07 от 11 марта 2016 года Методические рекомендации по вопросам внедрения ФГОС </a:t>
            </a:r>
          </a:p>
          <a:p>
            <a:pPr marL="0" indent="0">
              <a:buNone/>
            </a:pPr>
            <a:r>
              <a:rPr lang="ru-RU" sz="2400" dirty="0"/>
              <a:t>№ ТС-728/07 от 15 марта 2018 года «Об организации работы по СИПР</a:t>
            </a:r>
            <a:r>
              <a:rPr lang="ru-RU" sz="2400" dirty="0" smtClean="0"/>
              <a:t>»</a:t>
            </a:r>
          </a:p>
          <a:p>
            <a:pPr marL="0" indent="0">
              <a:buNone/>
            </a:pPr>
            <a:r>
              <a:rPr lang="ru-RU" sz="2400" dirty="0"/>
              <a:t>Письмо от 14.08.2020 года № ВБ-1612/07 </a:t>
            </a:r>
            <a:r>
              <a:rPr lang="ru-RU" sz="2400" dirty="0" smtClean="0"/>
              <a:t>«</a:t>
            </a:r>
            <a:r>
              <a:rPr lang="ru-RU" sz="2400" dirty="0"/>
              <a:t>О программах основного общего образования</a:t>
            </a:r>
            <a:r>
              <a:rPr lang="ru-RU" sz="2400" dirty="0" smtClean="0"/>
              <a:t>»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Постановление Главного санитарного врача Российской Федерации от 28.09.2020 г. № 28 «Об утверждении санитарных правил СП 2.4.3648-20 «Санитарно-эпидемиологические требования к организациям воспитания, обучения, отдыха и оздоровления детей и молодежи»</a:t>
            </a:r>
            <a:endParaRPr lang="ru-RU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77923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 шаг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4726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b="1" dirty="0" smtClean="0"/>
              <a:t>Локальные НА</a:t>
            </a:r>
          </a:p>
          <a:p>
            <a:pPr marL="0" indent="0">
              <a:buNone/>
            </a:pPr>
            <a:r>
              <a:rPr lang="ru-RU" sz="2400" dirty="0" smtClean="0"/>
              <a:t>Положение </a:t>
            </a:r>
            <a:r>
              <a:rPr lang="ru-RU" sz="2400" dirty="0"/>
              <a:t>о реализации инклюзивной практики в ОО.</a:t>
            </a:r>
          </a:p>
          <a:p>
            <a:pPr marL="0" indent="0">
              <a:buNone/>
            </a:pPr>
            <a:r>
              <a:rPr lang="ru-RU" sz="2400" dirty="0"/>
              <a:t>Положение о разработке и реализации АООП, СИПР.</a:t>
            </a:r>
          </a:p>
          <a:p>
            <a:pPr marL="0" indent="0">
              <a:buNone/>
            </a:pPr>
            <a:r>
              <a:rPr lang="ru-RU" sz="2400" dirty="0"/>
              <a:t>Положение о сетевой форме реализации АООП.</a:t>
            </a:r>
          </a:p>
          <a:p>
            <a:pPr marL="0" indent="0">
              <a:buNone/>
            </a:pPr>
            <a:r>
              <a:rPr lang="ru-RU" sz="2400" dirty="0"/>
              <a:t>Положение о психолого-педагогическом сопровождении образования обучающихся с ОВЗ, в том числе через договоры о сетевом взаимодействии с ПМПК, Центром помощи детям, СКОО, ЛПУ, учреждениями социальной защиты, организациями ДО. </a:t>
            </a:r>
          </a:p>
          <a:p>
            <a:pPr marL="0" indent="0">
              <a:buNone/>
            </a:pPr>
            <a:r>
              <a:rPr lang="ru-RU" sz="2400" dirty="0"/>
              <a:t>Документы </a:t>
            </a:r>
            <a:r>
              <a:rPr lang="ru-RU" sz="2400" dirty="0" err="1"/>
              <a:t>ППк</a:t>
            </a:r>
            <a:r>
              <a:rPr lang="ru-RU" sz="2400" dirty="0"/>
              <a:t> – положение, приказ о создании, составе, должностные инструкции членов </a:t>
            </a:r>
            <a:r>
              <a:rPr lang="ru-RU" sz="2400" dirty="0" err="1"/>
              <a:t>ППк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/>
              <a:t>Внесение изменений в должностные инструкции педагогических работников, участвующих в образовательном процессе для обучающихся с ОВЗ.</a:t>
            </a:r>
          </a:p>
          <a:p>
            <a:pPr marL="0" indent="0">
              <a:buNone/>
            </a:pPr>
            <a:r>
              <a:rPr lang="ru-RU" sz="2400" dirty="0"/>
              <a:t>Форма договора с родителями обучающихся с ОВЗ.</a:t>
            </a:r>
          </a:p>
          <a:p>
            <a:pPr marL="0" indent="0">
              <a:buNone/>
            </a:pPr>
            <a:r>
              <a:rPr lang="ru-RU" sz="2400" dirty="0"/>
              <a:t>Положение об обучении по ИУП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39303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 шаг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Наличие и содержание заключений ППК:</a:t>
            </a:r>
          </a:p>
          <a:p>
            <a:pPr marL="0" indent="0">
              <a:buNone/>
            </a:pPr>
            <a:r>
              <a:rPr lang="ru-RU" sz="2400" dirty="0" smtClean="0"/>
              <a:t>-рекомендации к содержанию адаптированных  программ;</a:t>
            </a:r>
          </a:p>
          <a:p>
            <a:pPr marL="0" indent="0">
              <a:buNone/>
            </a:pPr>
            <a:r>
              <a:rPr lang="ru-RU" sz="2400" dirty="0" smtClean="0"/>
              <a:t>-рекомендации к структуре, объему и содержанию индивидуального учебного плана;</a:t>
            </a:r>
          </a:p>
          <a:p>
            <a:pPr marL="0" indent="0">
              <a:buNone/>
            </a:pPr>
            <a:r>
              <a:rPr lang="ru-RU" sz="2400" dirty="0" smtClean="0"/>
              <a:t>-рекомендации к разработке индивидуальных КИМ;</a:t>
            </a:r>
          </a:p>
          <a:p>
            <a:pPr marL="0" indent="0">
              <a:buNone/>
            </a:pPr>
            <a:r>
              <a:rPr lang="ru-RU" sz="2400" dirty="0" smtClean="0"/>
              <a:t>-рекомендации, касающиеся режима обучения: дополнительные выходные дни, неполный учебный день, ассистент, </a:t>
            </a:r>
            <a:r>
              <a:rPr lang="ru-RU" sz="2400" dirty="0" err="1" smtClean="0"/>
              <a:t>тьютор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r>
              <a:rPr lang="ru-RU" sz="2400" dirty="0" smtClean="0"/>
              <a:t>-наличие согласования родителей (законных представителей);</a:t>
            </a:r>
          </a:p>
          <a:p>
            <a:pPr marL="0" indent="0">
              <a:buNone/>
            </a:pPr>
            <a:r>
              <a:rPr lang="ru-RU" sz="2400" dirty="0" smtClean="0"/>
              <a:t>-рекомендации к организации дистанционного обучения.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3305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 шаг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4726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200" dirty="0" smtClean="0"/>
              <a:t>Наличие АООП и условия реализации АООП:</a:t>
            </a:r>
          </a:p>
          <a:p>
            <a:pPr marL="457200" indent="-457200">
              <a:buAutoNum type="arabicPeriod"/>
            </a:pPr>
            <a:r>
              <a:rPr lang="ru-RU" sz="2200" i="1" dirty="0" smtClean="0"/>
              <a:t>Кадровые условия: </a:t>
            </a:r>
            <a:r>
              <a:rPr lang="ru-RU" sz="2200" dirty="0" smtClean="0"/>
              <a:t>профильные специалисты, осуществляющие коррекционно-развивающую работу: дефектолог (сурдопедагог), логопед, психолог. Наличие курсовой подготовки (переподготовки) у учителей, реализующих АООП или адаптированных рабочих программ по вопросам коррекционной педагогики.</a:t>
            </a:r>
          </a:p>
          <a:p>
            <a:pPr marL="457200" indent="-457200">
              <a:buAutoNum type="arabicPeriod"/>
            </a:pPr>
            <a:r>
              <a:rPr lang="ru-RU" sz="2200" i="1" dirty="0" smtClean="0"/>
              <a:t>Материально-технические условия: </a:t>
            </a:r>
            <a:r>
              <a:rPr lang="ru-RU" sz="2200" dirty="0" smtClean="0"/>
              <a:t>ФГОС НОО ОВЗ, приказ 442, СанПиН 28.</a:t>
            </a:r>
          </a:p>
          <a:p>
            <a:pPr marL="0" indent="0">
              <a:buNone/>
            </a:pPr>
            <a:r>
              <a:rPr lang="ru-RU" sz="2200" dirty="0" smtClean="0"/>
              <a:t>-дублирование звуковой справочной информации;</a:t>
            </a:r>
          </a:p>
          <a:p>
            <a:pPr marL="0" indent="0">
              <a:buNone/>
            </a:pPr>
            <a:r>
              <a:rPr lang="ru-RU" sz="2200" dirty="0" smtClean="0"/>
              <a:t>-обеспечение надлежащими звуковыми средствами воспроизведения информации; </a:t>
            </a:r>
          </a:p>
          <a:p>
            <a:pPr marL="0" indent="0">
              <a:buNone/>
            </a:pPr>
            <a:r>
              <a:rPr lang="ru-RU" sz="2200" dirty="0" smtClean="0"/>
              <a:t>-обеспечение получения информации с использованием русского жестового языка (</a:t>
            </a:r>
            <a:r>
              <a:rPr lang="ru-RU" sz="2200" dirty="0" err="1" smtClean="0"/>
              <a:t>сурдоперевода</a:t>
            </a:r>
            <a:r>
              <a:rPr lang="ru-RU" sz="2200" dirty="0" smtClean="0"/>
              <a:t>, </a:t>
            </a:r>
            <a:r>
              <a:rPr lang="ru-RU" sz="2200" dirty="0" err="1" smtClean="0"/>
              <a:t>сурдотифлоперевода</a:t>
            </a:r>
            <a:r>
              <a:rPr lang="ru-RU" sz="2200" dirty="0" smtClean="0"/>
              <a:t>);</a:t>
            </a:r>
          </a:p>
          <a:p>
            <a:pPr marL="0" indent="0">
              <a:buNone/>
            </a:pPr>
            <a:r>
              <a:rPr lang="ru-RU" sz="2200" dirty="0" smtClean="0"/>
              <a:t>-оборудование кабинета сурдопедагога (логопеда) звукоусиливающей аппаратурой;</a:t>
            </a:r>
          </a:p>
          <a:p>
            <a:pPr marL="0" indent="0">
              <a:buNone/>
            </a:pPr>
            <a:r>
              <a:rPr lang="ru-RU" sz="2200" dirty="0" smtClean="0"/>
              <a:t>-рабочее место в классе должно быть расположено таким образом, чтобы ребенок мог хорошо видеть лицо учителя и лица большинства сверстников, хорошо освещено.</a:t>
            </a:r>
          </a:p>
          <a:p>
            <a:pPr marL="0" indent="0">
              <a:buNone/>
            </a:pPr>
            <a:r>
              <a:rPr lang="ru-RU" sz="2200" dirty="0" smtClean="0"/>
              <a:t>-ИПРА: наличие индивидуального слухового аппарата, если нет, но рекомендован – работа с родителями.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23623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 шаг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Осуществление ОО контроля за </a:t>
            </a:r>
            <a:r>
              <a:rPr lang="ru-RU" sz="2400" dirty="0" err="1" smtClean="0"/>
              <a:t>результатми</a:t>
            </a:r>
            <a:r>
              <a:rPr lang="ru-RU" sz="2400" dirty="0" smtClean="0"/>
              <a:t> освоения  АООП:</a:t>
            </a:r>
          </a:p>
          <a:p>
            <a:pPr marL="0" indent="0">
              <a:buNone/>
            </a:pPr>
            <a:r>
              <a:rPr lang="ru-RU" sz="2400" dirty="0" smtClean="0"/>
              <a:t>-    локальный акт,</a:t>
            </a:r>
          </a:p>
          <a:p>
            <a:pPr>
              <a:buFontTx/>
              <a:buChar char="-"/>
            </a:pPr>
            <a:r>
              <a:rPr lang="ru-RU" sz="2400" dirty="0" smtClean="0"/>
              <a:t>наличие индивидуальных КИМ,</a:t>
            </a:r>
          </a:p>
          <a:p>
            <a:pPr>
              <a:buFontTx/>
              <a:buChar char="-"/>
            </a:pPr>
            <a:r>
              <a:rPr lang="ru-RU" sz="2400" dirty="0" smtClean="0"/>
              <a:t>аналитические материалы по итогам освоения АООП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09171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621</Words>
  <Application>Microsoft Office PowerPoint</Application>
  <PresentationFormat>Экран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Контроль и методическая помощь в организации обучения детей  с нарушением слуха</vt:lpstr>
      <vt:lpstr> 1 шаг </vt:lpstr>
      <vt:lpstr> 1 шаг </vt:lpstr>
      <vt:lpstr> 1 шаг </vt:lpstr>
      <vt:lpstr> 2 шаг </vt:lpstr>
      <vt:lpstr> 2 шаг </vt:lpstr>
      <vt:lpstr> 3 шаг </vt:lpstr>
      <vt:lpstr> 4 шаг </vt:lpstr>
      <vt:lpstr> 5 шаг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и методическая помощь в организации обучения детей  с нарушением слуха</dc:title>
  <dc:creator>Пользователь</dc:creator>
  <cp:lastModifiedBy>Актовый зал</cp:lastModifiedBy>
  <cp:revision>20</cp:revision>
  <dcterms:created xsi:type="dcterms:W3CDTF">2021-03-02T03:55:10Z</dcterms:created>
  <dcterms:modified xsi:type="dcterms:W3CDTF">2021-03-02T08:04:25Z</dcterms:modified>
</cp:coreProperties>
</file>