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63" r:id="rId6"/>
    <p:sldId id="259" r:id="rId7"/>
    <p:sldId id="278" r:id="rId8"/>
    <p:sldId id="270" r:id="rId9"/>
    <p:sldId id="271" r:id="rId10"/>
    <p:sldId id="272" r:id="rId11"/>
    <p:sldId id="269" r:id="rId12"/>
    <p:sldId id="274" r:id="rId13"/>
    <p:sldId id="275" r:id="rId14"/>
    <p:sldId id="276" r:id="rId15"/>
    <p:sldId id="273" r:id="rId16"/>
    <p:sldId id="279" r:id="rId17"/>
    <p:sldId id="277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45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8002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0767" y="4541870"/>
            <a:ext cx="4167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Карманова А.С.,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ЦПМПК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5581" y="2348880"/>
            <a:ext cx="86504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Особенности организации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комплексного обследования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обучающихся с расстройством аутистического спектра  специалистами ПМПК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279" y="625265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25 февраля 2022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55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6619" y="1196752"/>
            <a:ext cx="8795861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Уровень образования: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дошкольный, начальный общий, основной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общий, средний общий, общий (для обучающихся с РАС и различной степенью умственной отсталости)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и срок реализации программы: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с 1 по 4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1190" y="330511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76722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922753"/>
              </p:ext>
            </p:extLst>
          </p:nvPr>
        </p:nvGraphicFramePr>
        <p:xfrm>
          <a:off x="2123728" y="2780928"/>
          <a:ext cx="4968552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3573"/>
                <a:gridCol w="3194979"/>
              </a:tblGrid>
              <a:tr h="63007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АООП 8</a:t>
                      </a:r>
                    </a:p>
                    <a:p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Вариант 8.1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4 года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07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Вариант 8.2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5 (6)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лет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070">
                <a:tc vMerge="1"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Вариант 8.3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 6 лет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070">
                <a:tc vMerge="1"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Вариант 8.4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 6 лет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076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75400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980728"/>
            <a:ext cx="8640960" cy="452431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35560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Реализация образовательной программы с применением электронного обучения и дистанционных образовательных технологий:</a:t>
            </a:r>
            <a:r>
              <a:rPr lang="ru-RU" dirty="0">
                <a:latin typeface="Arial" pitchFamily="34" charset="0"/>
                <a:cs typeface="Arial" pitchFamily="34" charset="0"/>
              </a:rPr>
              <a:t> при отсутствии медицинских противопоказаний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методы обучения: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в соответствии с программой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Специальные учебники:</a:t>
            </a:r>
            <a:r>
              <a:rPr lang="ru-RU" dirty="0">
                <a:latin typeface="Arial" pitchFamily="34" charset="0"/>
                <a:cs typeface="Arial" pitchFamily="34" charset="0"/>
              </a:rPr>
              <a:t> учебники и (или) учебники с электронными приложениями, являющимися их составной частью, учебно-методической литературой и материалами по всем учебным предметам основной образовательной и АООП НОО обучающихся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 (раздел 3, п. 3.3.2 АООП для обучающихся с РАС НОО)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Специальные учебные пособия: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специальные рабочие тетради / специальные дидактические материалы / специальные электронные приложения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Специальные технические средства обучения: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специальные компьютерные инструменты обучения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простые технические средства, применяемые для оптимизации процесса письма /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ассистивные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 и вспомогательные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технологии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5172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Министерства образования и науки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9 ноября 2015 г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№ 1309 «Об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помощи»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233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6817" y="26216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778" y="1988840"/>
            <a:ext cx="806489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Ассистент </a:t>
            </a:r>
            <a:r>
              <a:rPr lang="ru-RU" dirty="0">
                <a:latin typeface="Arial" pitchFamily="34" charset="0"/>
                <a:cs typeface="Arial" pitchFamily="34" charset="0"/>
              </a:rPr>
              <a:t>(помощник) – это работник, который осуществляет помощь в уходе, передвижении, питании и других необходимых действиях с учетом индивидуальных особенностей ребенка с ОВЗ или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ребенка-инвалида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Методические рекомендации Министерства просвещения РФ для специалистов ПМПК по формированию заключений, включающих рекомендации по сопровождению ассистентом (помощником) и (или) тьютором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sz="1600" i="1" dirty="0">
                <a:latin typeface="Arial" pitchFamily="34" charset="0"/>
                <a:cs typeface="Arial" pitchFamily="34" charset="0"/>
              </a:rPr>
              <a:t>В соответствии с разделом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письма Министерства просвещения Российской Федерации от 20 февраля 2019 г. № ТС-551/07 «О сопровождении образования обучающихся с ОВЗ и инвалидностью» рекомендации о необходимости, периоде предоставлении услуг по сопровождению ассистента (помощника) по оказанию технической помощи обучающихся указывается в заключении ПМПК.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В случае отсутствия в заключении ПМПК такой рекомендации при необходимости психолого-педагогический консилиум образовательной организации может принять решение о предоставлении услуг ассистента (помощника) обучающемуся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 самостоятельно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778" y="1213008"/>
            <a:ext cx="8362694" cy="369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Предоставление услуг ассистента (помощника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):</a:t>
            </a: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574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8864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303" y="1746484"/>
            <a:ext cx="835292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err="1" smtClean="0">
                <a:latin typeface="Arial" pitchFamily="34" charset="0"/>
                <a:cs typeface="Arial" pitchFamily="34" charset="0"/>
              </a:rPr>
              <a:t>Тьютор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является педагогическим работником, который обеспечивает индивидуализацию учебного процесса для обучающегося с ОВЗ и (или) инвалидностью, участвует в реализации АОП, анализирует достижение  подтверждение обучающимся с ОВЗ и (или) инвалидностью уровней образования (образовательных цензов), осуществляет взаимодействие с участниками образовательного процесса, в который включен ребенок с ОВЗ и (или) инвалидностью.</a:t>
            </a:r>
          </a:p>
          <a:p>
            <a:pPr indent="536575" algn="just"/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Приказом Минтруда России от 10 января 2017 г. № 10н утвержден профессиональный стандарт «Специалист в области воспитания»,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одной из трудовых функций которого является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сопровождение обучающегося с инвалидностью и (или) ОВЗ.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7850" y="1058110"/>
            <a:ext cx="8394326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сопровождение:</a:t>
            </a:r>
            <a:r>
              <a:rPr lang="ru-RU" dirty="0">
                <a:latin typeface="Arial" pitchFamily="34" charset="0"/>
                <a:cs typeface="Arial" pitchFamily="34" charset="0"/>
              </a:rPr>
              <a:t> осуществление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тьюторского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сопровождения реализации АООП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0122" y="5200169"/>
            <a:ext cx="8754366" cy="154119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 algn="just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консилиума образовательной организации могут дополнить рекомендации ПМПК по предоставлению услуг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тьютора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случае необходимости. </a:t>
            </a:r>
          </a:p>
          <a:p>
            <a:pPr indent="355600" algn="just"/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5.1 Распоряжения Министерства просвещения РФ от 9 сентября 2019 г</a:t>
            </a:r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№ </a:t>
            </a:r>
            <a:r>
              <a:rPr lang="ru-RU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Р-93 «Об утверждении примерного положения о ППк образовательной организации» </a:t>
            </a: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04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925" y="3789040"/>
            <a:ext cx="86103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заключении ПМПК предусмотрены в случае необходимости и другие специальные условия, необходимые для усвоения рекомендованной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АООП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ребенком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РАС: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необходимость медицинского контроля за состоянием ребенка;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соблюдение охранительного режима;</a:t>
            </a:r>
          </a:p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- организация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технического обеспечения и организация условий, рекомендованных лечащим врачом ребенка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 </a:t>
            </a:r>
            <a:r>
              <a:rPr lang="ru-RU" dirty="0">
                <a:latin typeface="Arial" pitchFamily="34" charset="0"/>
                <a:cs typeface="Arial" pitchFamily="34" charset="0"/>
              </a:rPr>
              <a:t>и врачебной комиссией лечебно-профилактического учреждения, в котором обследован ребенок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РАС, </a:t>
            </a:r>
            <a:r>
              <a:rPr lang="ru-RU" dirty="0">
                <a:latin typeface="Arial" pitchFamily="34" charset="0"/>
                <a:cs typeface="Arial" pitchFamily="34" charset="0"/>
              </a:rPr>
              <a:t>лечится или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диспансерно</a:t>
            </a:r>
            <a:r>
              <a:rPr lang="ru-RU" dirty="0">
                <a:latin typeface="Arial" pitchFamily="34" charset="0"/>
                <a:cs typeface="Arial" pitchFamily="34" charset="0"/>
              </a:rPr>
              <a:t> наблюдается.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14997" y="18864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0122" y="1412776"/>
            <a:ext cx="8754366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Организация пространства: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 соответствии с ФГОС НОО ОВЗ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Другие условия: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 соответствии с индивидуальной программой реабилитации (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абилитации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инвалида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Дополнительные и иные рекомендации ПМПК: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организации медицинского сопровождения: 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диспансерное наблюдение психиатра, невролога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Иные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ПМПК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1385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8213" y="123024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8883" y="660758"/>
            <a:ext cx="7992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Срок проведения обследования с целью подтверждения ранее данных комиссией рекомендаций: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97011227"/>
              </p:ext>
            </p:extLst>
          </p:nvPr>
        </p:nvGraphicFramePr>
        <p:xfrm>
          <a:off x="416382" y="1412775"/>
          <a:ext cx="8404090" cy="50703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91322"/>
                <a:gridCol w="3096344"/>
                <a:gridCol w="3816424"/>
              </a:tblGrid>
              <a:tr h="864097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РАС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8.1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(Обучающиеся с РАС и сохранным интеллектом)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При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устойчивой</a:t>
                      </a:r>
                      <a:r>
                        <a:rPr lang="ru-RU" sz="16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неуспеваемости по нескольким предметам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</a:tr>
              <a:tr h="100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8.2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(Обучающиеся с РАС и ЗПР)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 окончании первой образовательной ступени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и при</a:t>
                      </a:r>
                      <a:r>
                        <a:rPr lang="ru-RU" sz="16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устойчивой</a:t>
                      </a:r>
                      <a:r>
                        <a:rPr lang="ru-RU" sz="16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неуспеваемости по нескольким предметам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</a:tr>
              <a:tr h="818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8.3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(Обучающиеся с РАС и легкой умственной отсталостью)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После всего срока обучения или по желанию родителей (законных представителей)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 anchor="ctr"/>
                </a:tc>
              </a:tr>
              <a:tr h="1494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8.4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(Обучающиеся с РАС и тяжелыми множественными нарушениями развития и обучающиеся с РАС и умеренной, тяжелой, глубокой умственной отсталостью)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9034" marR="59034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896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3143248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Спасибо за внимание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1000108"/>
            <a:ext cx="1857388" cy="18573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74" y="896525"/>
            <a:ext cx="8486098" cy="541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35384" y="37330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НАШ САЙТ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48308" y="6261663"/>
            <a:ext cx="4696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сайта: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centr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45.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67544" y="5085184"/>
            <a:ext cx="792088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7544" y="3501008"/>
            <a:ext cx="72008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90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1541" y="3284984"/>
            <a:ext cx="3996444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ГБУ «Центр помощи детям» 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пр. Конституции 68, корпус 1 А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+7 (3522) 44 – 98 – 60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29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сайт: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www.centr45.ru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16.30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обед: 12.00 – 12.30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1182" y="3284984"/>
            <a:ext cx="3967462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Курганский городской ИМЦ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Территориальная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ул. Гоголя 103 А, корпус 1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45 – 41 – 80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пн., вт., пт.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16.00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ср., чт.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12.00 – 18.00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815239"/>
            <a:ext cx="82729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прохождения комплексного обследования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лиц, имеющих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недостатки физического и (или) психологического развития,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проживающих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территории Курганской области, кроме г. Кургана, необходимо обратиться в Центральную психолого-медико-педагогическую комиссию Курганской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области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indent="450850" algn="just" fontAlgn="base"/>
            <a:r>
              <a:rPr lang="ru-RU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лиц</a:t>
            </a:r>
            <a:r>
              <a:rPr lang="ru-RU" dirty="0">
                <a:latin typeface="Arial" pitchFamily="34" charset="0"/>
                <a:cs typeface="Arial" pitchFamily="34" charset="0"/>
              </a:rPr>
              <a:t>, проживающих на территории г. Кургана, для прохождения комплексного обследования необходимо обратиться в Территориальную психолого-медико-педагогическую комиссию г.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Кургана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94928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п. 3 Приказа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«Об утверждении Положения о психолого-медико-педагогической комиссии» </a:t>
            </a:r>
            <a:endParaRPr lang="ru-RU" sz="1600" dirty="0"/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35535" y="255773"/>
            <a:ext cx="82729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 fontAlgn="base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Прохождение комплексного обследования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495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7402151"/>
              </p:ext>
            </p:extLst>
          </p:nvPr>
        </p:nvGraphicFramePr>
        <p:xfrm>
          <a:off x="755577" y="1916832"/>
          <a:ext cx="7416824" cy="3240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1827"/>
                <a:gridCol w="2216952"/>
                <a:gridCol w="1970624"/>
                <a:gridCol w="1067421"/>
              </a:tblGrid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Год 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Дошкольники 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Школьники 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itchFamily="34" charset="0"/>
                          <a:cs typeface="Arial" pitchFamily="34" charset="0"/>
                        </a:rPr>
                        <a:t>Итого </a:t>
                      </a:r>
                      <a:endParaRPr lang="ru-RU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100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98836" y="326442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Статистическая информация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505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22" y="116633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817242"/>
            <a:ext cx="87543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и следующие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документы: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заявление о проведении или согласие на проведение обследования ребенка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копию паспорта или свидетельства о рождении ребенка (предоставляются с предъявлением оригинала или заверенной в установленном порядке копии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направление образовательной организации, организации, осуществляющей социальное обслуживание, медицинской организации, другой организации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г) заключение (заключения)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психолого-педагогического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консилиума образовательной организации или специалиста (специалистов), осуществляющего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обучающихся в образовательной организации (для обучающихся образовательных организаций)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д) заключение (заключения) комиссии о результатах ранее проведенного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комплексного  обследования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ребенка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е) подробную выписку из истории развития ребенка с заключениями врачей, наблюдающих ребенка в медицинской организации по месту жительства (регистрации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ж) характеристику обучающегося, выданную образовательной организацией (для обучающихся образовательных организаций)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Письмо Департамента образования и науки Курганской области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14 сентября 2020г. 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№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исх. 08-03978/20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письменные работы по русскому (родному) языку,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математике (для обучающихся),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самостоятельной продуктивной деятельности ребенка (рисунки, поделки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– для воспитанников дошкольных образовательных организаций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814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382" y="-37746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071546"/>
            <a:ext cx="885698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anose="020B0604020202020204" pitchFamily="34" charset="0"/>
              </a:rPr>
              <a:t>п.15.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психолого-медико-педагогической комиссии»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психиатра (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Курган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ул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Володарского,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105,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8 (3522) 43-36-92;                        г. Шадринск,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 ул. Труда,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2, тел.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8 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35253) 7-54-28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справки об инвалидности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об опеке для замещающих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</a:t>
            </a:r>
          </a:p>
          <a:p>
            <a:pPr marL="171450" lvl="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врачей-специалистов, наблюдающих ребенка в областных лечебно-профилактических учреждениях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начальника органа внутренних дел или прокурора, комиссии по делам несовершеннолетних для детей в отношении которых рассматривается вопрос о помещении их в специальное учебно-воспитательное учреждение закрытого типа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4.1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ст. 26, 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14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Федерального закона от 24 июня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1999 г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№ 120-ФЗ "Об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несовершеннолетних»)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0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5095" y="92622"/>
            <a:ext cx="83884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организации комплексного обследования обучающихся с расстройством аутистического спектра специалистами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340768"/>
            <a:ext cx="86409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Обследование обучающихся с РАС проводится одним специалистом комиссии – тем, кто смог установить с обучающимся контакт.</a:t>
            </a: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Остальные специалисты ПМПК во время проведения обследования наблюдают со стороны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супервизия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за ходом обследования.</a:t>
            </a: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При проведении комплексного обследования обучающихся с РАС соблюдаются следующие правила:</a:t>
            </a:r>
          </a:p>
          <a:p>
            <a:pPr indent="45085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Ребенку с РАС нужно время для адаптации в кабинете и ориентации в его пространстве</a:t>
            </a:r>
          </a:p>
          <a:p>
            <a:pPr indent="45085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Количество и объем диагностических заданий определяется с учетом физической и психической истощаемости ребенка с РАС, его высокой сенсорной чувствительности</a:t>
            </a:r>
          </a:p>
          <a:p>
            <a:pPr indent="45085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Инструкция сопровождается наглядностью (краткой и схематичной), так как у ребенка с РАС имеются трудности слухового восприятия)</a:t>
            </a:r>
          </a:p>
          <a:p>
            <a:pPr indent="450850" algn="just"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ребенка с РАС во время обследования необходимо создавать ситуацию успеха</a:t>
            </a: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тяжелых случаях (отсутствие контакта, агрессивность, «полевое поведение») используется метод наблюдения или анализ заранее сделанной родителями (законными представителями) видеозаписи.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822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381" y="2564904"/>
            <a:ext cx="748883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о создании специальных условий для получения образования обучающемуся с ограниченными возможностями здоровья, инвалидностью</a:t>
            </a:r>
          </a:p>
          <a:p>
            <a:pPr algn="ctr"/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791" y="404664"/>
            <a:ext cx="1517120" cy="1517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181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8573" y="48853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88056"/>
            <a:ext cx="698477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1100" b="1" dirty="0"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 Курганской области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b="1" dirty="0">
                <a:latin typeface="Arial" pitchFamily="34" charset="0"/>
                <a:cs typeface="Arial" pitchFamily="34" charset="0"/>
              </a:rPr>
              <a:t> 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algn="ctr" fontAlgn="t"/>
            <a:r>
              <a:rPr lang="ru-RU" sz="1100" b="1" dirty="0">
                <a:latin typeface="Arial" pitchFamily="34" charset="0"/>
                <a:cs typeface="Arial" pitchFamily="34" charset="0"/>
              </a:rPr>
              <a:t>ЗАКЛЮЧЕНИЕ 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algn="ctr" fontAlgn="t"/>
            <a:r>
              <a:rPr lang="ru-RU" sz="1100" dirty="0">
                <a:latin typeface="Arial" pitchFamily="34" charset="0"/>
                <a:cs typeface="Arial" pitchFamily="34" charset="0"/>
              </a:rPr>
              <a:t>о создании специальных условий для получения образования обучающемуся с ограниченными возможностями здоровья,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инвалидностью</a:t>
            </a:r>
          </a:p>
          <a:p>
            <a:pPr algn="ctr" fontAlgn="t"/>
            <a:r>
              <a:rPr lang="ru-RU" sz="11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_________ от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</a:t>
            </a:r>
          </a:p>
          <a:p>
            <a:pPr algn="ctr" fontAlgn="t"/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Ф.И.О. ребенка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:______________________________________________________________________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/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>
                <a:latin typeface="Arial" pitchFamily="34" charset="0"/>
                <a:cs typeface="Arial" pitchFamily="34" charset="0"/>
              </a:rPr>
              <a:t>Дата рождения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:______________________________________________________________________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Образовательная программа: 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 smtClean="0">
                <a:latin typeface="Arial" pitchFamily="34" charset="0"/>
                <a:cs typeface="Arial" pitchFamily="34" charset="0"/>
              </a:rPr>
              <a:t>Уровень образования: ________________________________________________________________</a:t>
            </a:r>
          </a:p>
          <a:p>
            <a:pPr fontAlgn="t"/>
            <a:r>
              <a:rPr lang="ru-RU" sz="1100" dirty="0" smtClean="0">
                <a:latin typeface="Arial" pitchFamily="34" charset="0"/>
                <a:cs typeface="Arial" pitchFamily="34" charset="0"/>
              </a:rPr>
              <a:t>Вариант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</a:t>
            </a: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Предоставление услуг ассистента (помощника): </a:t>
            </a:r>
            <a:r>
              <a:rPr lang="ru-RU" sz="1100" dirty="0" smtClean="0"/>
              <a:t>___________________________________________________</a:t>
            </a:r>
          </a:p>
          <a:p>
            <a:pPr fontAlgn="t"/>
            <a:r>
              <a:rPr lang="ru-RU" sz="1100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образовательной программы с применением электронного обучения и дистанционных образовательных технологий: при отсутствии медицинских противопоказаний</a:t>
            </a:r>
          </a:p>
          <a:p>
            <a:pPr fontAlgn="t"/>
            <a:r>
              <a:rPr lang="ru-RU" sz="1100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методы обучения: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Специальные учебники/учебные пособия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:________________________________________________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Специальные технические средства обучения: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Специальные условия организации среды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:_______________________________________________</a:t>
            </a: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Организация пространства: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 err="1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сопровождение: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Направления коррекционной работы:</a:t>
            </a: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Педагог-психолог: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Учитель-логопед: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 smtClean="0">
                <a:latin typeface="Arial" pitchFamily="34" charset="0"/>
                <a:cs typeface="Arial" pitchFamily="34" charset="0"/>
              </a:rPr>
              <a:t>Социальный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педагог: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>Другие условия: 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r>
              <a:rPr lang="ru-RU" sz="1100" dirty="0">
                <a:latin typeface="Arial" pitchFamily="34" charset="0"/>
                <a:cs typeface="Arial" pitchFamily="34" charset="0"/>
              </a:rPr>
              <a:t>Дата повторного прохождения ПМПК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:____________________________________________________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r>
              <a:rPr lang="ru-RU" sz="1100" dirty="0">
                <a:latin typeface="Arial" pitchFamily="34" charset="0"/>
                <a:cs typeface="Arial" pitchFamily="34" charset="0"/>
              </a:rPr>
              <a:t>Руководитель ПМПК:</a:t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>
                <a:latin typeface="Arial" pitchFamily="34" charset="0"/>
                <a:cs typeface="Arial" pitchFamily="34" charset="0"/>
              </a:rPr>
              <a:t>Педагог-психолог: </a:t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>
                <a:latin typeface="Arial" pitchFamily="34" charset="0"/>
                <a:cs typeface="Arial" pitchFamily="34" charset="0"/>
              </a:rPr>
              <a:t>Учитель-логопед:</a:t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>
                <a:latin typeface="Arial" pitchFamily="34" charset="0"/>
                <a:cs typeface="Arial" pitchFamily="34" charset="0"/>
              </a:rPr>
              <a:t>Учитель-дефектолог: </a:t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>
                <a:latin typeface="Arial" pitchFamily="34" charset="0"/>
                <a:cs typeface="Arial" pitchFamily="34" charset="0"/>
              </a:rPr>
              <a:t>Социальный педагог: </a:t>
            </a:r>
          </a:p>
          <a:p>
            <a:pPr fontAlgn="t"/>
            <a:r>
              <a:rPr lang="ru-RU" sz="1100" dirty="0">
                <a:latin typeface="Arial" pitchFamily="34" charset="0"/>
                <a:cs typeface="Arial" pitchFamily="34" charset="0"/>
              </a:rPr>
              <a:t/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Дата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выдачи рекомендаций ПМПК: _________________________</a:t>
            </a:r>
          </a:p>
          <a:p>
            <a:r>
              <a:rPr lang="ru-RU" sz="1100" dirty="0">
                <a:latin typeface="Arial" pitchFamily="34" charset="0"/>
                <a:cs typeface="Arial" pitchFamily="34" charset="0"/>
              </a:rPr>
              <a:t>С рекомендациями ознакомлен(а). Копия заключения получена.</a:t>
            </a:r>
          </a:p>
          <a:p>
            <a:r>
              <a:rPr lang="ru-RU" sz="1100" dirty="0">
                <a:latin typeface="Arial" pitchFamily="34" charset="0"/>
                <a:cs typeface="Arial" pitchFamily="34" charset="0"/>
              </a:rPr>
              <a:t>______________________________________  (______________________________)</a:t>
            </a:r>
            <a:br>
              <a:rPr lang="ru-RU" sz="1100" dirty="0">
                <a:latin typeface="Arial" pitchFamily="34" charset="0"/>
                <a:cs typeface="Arial" pitchFamily="34" charset="0"/>
              </a:rPr>
            </a:br>
            <a:r>
              <a:rPr lang="ru-RU" sz="1100" dirty="0">
                <a:latin typeface="Arial" pitchFamily="34" charset="0"/>
                <a:cs typeface="Arial" pitchFamily="34" charset="0"/>
              </a:rPr>
              <a:t>(подпись родителя (законного представителя)	                  (расшифровка)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225962" y="720128"/>
            <a:ext cx="898971" cy="269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8.2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5290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9414" y="36468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062" y="4797152"/>
            <a:ext cx="874543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п. 16, ст. 2 Федерального закона РФ от 29 декабря 2012 г. № 273-ФЗ «Об образовании в РФ»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19 декабря 2014 г. №1598 «Об утверждении ФГОС НОО обучающихся с ОВЗ», приложение 8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Министерства просвещения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14 августа 2020 г. № ВБ-1612/07 «О программах основного общего образования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Приказ Министерства просвещения РФ от 31 мая 2021 г. № 287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утверждении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ФГОС ООО»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400" i="1" dirty="0">
                <a:latin typeface="Arial" pitchFamily="34" charset="0"/>
                <a:cs typeface="Arial" pitchFamily="34" charset="0"/>
              </a:rPr>
              <a:t>Приказ Министерства просвещения РФ от 31 мая 2021 г. № 286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утверждении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ФГОС НОО»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1160" y="2924944"/>
            <a:ext cx="8686199" cy="16999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Предоставление специальных условий образования обучающемуся с ограниченными возможностями здоровья</a:t>
            </a: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Образовательная программа: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Адаптированная основная общеобразовательная программа для обучающихся с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расстройством аутистического спектра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0965" y="1196752"/>
            <a:ext cx="85415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По результатам комплексного обследования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обучающегося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 </a:t>
            </a:r>
            <a:r>
              <a:rPr lang="ru-RU" dirty="0">
                <a:latin typeface="Arial" pitchFamily="34" charset="0"/>
                <a:cs typeface="Arial" pitchFamily="34" charset="0"/>
              </a:rPr>
              <a:t>ПМПК рекомендует организовать его обучение по адаптированной основной образовательной программе 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обучающихся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 </a:t>
            </a:r>
            <a:r>
              <a:rPr lang="ru-RU" dirty="0">
                <a:latin typeface="Arial" pitchFamily="34" charset="0"/>
                <a:cs typeface="Arial" pitchFamily="34" charset="0"/>
              </a:rPr>
              <a:t>с указанием ее варианта от 1 до 4, основой определения которого является клиническая сущность имеющегося у него ограничения в здоровье. </a:t>
            </a:r>
          </a:p>
        </p:txBody>
      </p:sp>
      <p:pic>
        <p:nvPicPr>
          <p:cNvPr id="8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12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1434</Words>
  <Application>Microsoft Office PowerPoint</Application>
  <PresentationFormat>Экран (4:3)</PresentationFormat>
  <Paragraphs>174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Документы</vt:lpstr>
      <vt:lpstr>Документы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цпд</cp:lastModifiedBy>
  <cp:revision>95</cp:revision>
  <cp:lastPrinted>2022-02-15T05:15:39Z</cp:lastPrinted>
  <dcterms:created xsi:type="dcterms:W3CDTF">2021-10-21T07:42:26Z</dcterms:created>
  <dcterms:modified xsi:type="dcterms:W3CDTF">2022-02-25T02:45:26Z</dcterms:modified>
</cp:coreProperties>
</file>