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62" r:id="rId5"/>
    <p:sldId id="263" r:id="rId6"/>
    <p:sldId id="268" r:id="rId7"/>
    <p:sldId id="269" r:id="rId8"/>
    <p:sldId id="272" r:id="rId9"/>
    <p:sldId id="270" r:id="rId10"/>
    <p:sldId id="271" r:id="rId11"/>
    <p:sldId id="273" r:id="rId12"/>
    <p:sldId id="275" r:id="rId13"/>
    <p:sldId id="274" r:id="rId14"/>
    <p:sldId id="267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84" autoAdjust="0"/>
  </p:normalViewPr>
  <p:slideViewPr>
    <p:cSldViewPr>
      <p:cViewPr varScale="1">
        <p:scale>
          <a:sx n="81" d="100"/>
          <a:sy n="81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423738-2602-48F6-B8D4-715567F623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oblkots@mail.ru" TargetMode="External"/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971600" y="260350"/>
            <a:ext cx="7851725" cy="10810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8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Департамент образования и науки</a:t>
            </a:r>
            <a:r>
              <a:rPr lang="ru-RU" sz="18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Курганской области</a:t>
            </a:r>
            <a:r>
              <a:rPr lang="ru-RU" sz="18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Государственное бюджетное учреждение</a:t>
            </a:r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b="1" dirty="0" smtClean="0">
                <a:latin typeface="Arial" pitchFamily="34" charset="0"/>
                <a:cs typeface="Arial" pitchFamily="34" charset="0"/>
              </a:rPr>
              <a:t>«Центр помощи детям»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68952" cy="5472608"/>
          </a:xfrm>
        </p:spPr>
        <p:txBody>
          <a:bodyPr>
            <a:normAutofit fontScale="92500" lnSpcReduction="10000"/>
          </a:bodyPr>
          <a:lstStyle/>
          <a:p>
            <a:endParaRPr lang="ru-RU" b="1" dirty="0">
              <a:solidFill>
                <a:schemeClr val="tx1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 </a:t>
            </a:r>
            <a:endParaRPr lang="ru-RU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действий образовательных организаций по предупреждению и выявлению фактов проявления суицидального поведения обучающихся </a:t>
            </a:r>
            <a:endParaRPr lang="ru-RU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образовательных организациях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Курганской области</a:t>
            </a:r>
            <a:endParaRPr lang="ru-RU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ru-RU" altLang="ru-RU" sz="3100" b="1" kern="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ru-RU" altLang="ru-RU" sz="3100" b="1" kern="0" dirty="0" smtClean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ru-RU" altLang="ru-RU" sz="3100" b="1" kern="0" dirty="0">
              <a:solidFill>
                <a:prstClr val="black"/>
              </a:solidFill>
            </a:endParaRPr>
          </a:p>
          <a:p>
            <a:pPr algn="l"/>
            <a:r>
              <a:rPr lang="ru-RU" altLang="ru-RU" sz="18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  <a:endParaRPr lang="ru-RU" altLang="ru-RU" sz="24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0080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741368"/>
          </a:xfrm>
        </p:spPr>
        <p:txBody>
          <a:bodyPr lIns="36000" tIns="0" rIns="180000" bIns="216000" anchor="ctr">
            <a:normAutofit fontScale="90000"/>
          </a:bodyPr>
          <a:lstStyle/>
          <a:p>
            <a:pPr algn="just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Приложение 5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Памятка для родителей «Что делать в кризисной ситуации»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случае суицидальных проявлений (высказываний, записок, суицидальной попытки) Вашего ребенка или если Вы получили такую информацию из образовательной организации: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1.Ни на минуту не выпускайте ребенка из вида.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2.Не паникуйте! Ни в коем случае не конфликтуйте с ребенком, не обвиняйте его ни в чем.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3.Не скрывайте свои чувства от ребенка под маской равнодушия или гнева. Ребенок должен знать, что вы очень любите его и дорожите им.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4.Постарайтесь понять вашего ребенка, войти в его положение и помочь ему. В том случае, если ребенок будет ощущать вашу помощь и поддержку, он не станет больше пытаться свести счеты с жизнью.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5.Поговорите с ребенком: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обсудите с ребенком вопрос о помощи различных служб в данной ситуации,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назовите ему номера телефонов, которыми он может воспользоваться в данной ситуации (круглосуточный бесплатный телефон доверия 8-800-2000-122),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спросите у ребенка  про его тревоги, сомнения, страхи,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проанализируйте ситуацию вместе с ребенком,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обсудите с ребенком примеры находчивости и мужества людей, сумевших выйти из подобной трудной жизненной ситуации,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Памятка для родителей «Что делать в кризисной ситуации»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не иронизируйте над ребенком, если в какой-то ситуации он оказался слабым физически и морально,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помогите ему и поддержите его, указав возможные пути решения возникшей проблемы,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ответьте на вопросы ребенка, направляя его мысли в русло понимания ценности жизни: «Пока человек жив, всё можно исправить и преодолеть»,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расскажите ребенку о возможных последствиях его поступков: что будет, если?...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не пытайтесь ограничивать ребенка в пользовании интернетом, это может вызвать у него чувство бунта,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- вместе с ребенком в сети Интернет посетите сайт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жить.рф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создайте свой проект.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6.Срочно обратитесь за помощью к профессионалу: психологу, психиатру или на круглосуточный бесплатный телефон доверия 8-800-2000-122.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7.Не обсуждайте с окружающими то, что произошло, при ребенке.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8.Не придавайте огласке произошедшее.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9.После оказания специализированной медицинской помощи обратитесь с выпиской (справкой) для организации дальнейшего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социально-психолого-педагогического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сопровождения в образовательную организацию.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107504" y="260350"/>
            <a:ext cx="9036495" cy="6597650"/>
          </a:xfrm>
        </p:spPr>
        <p:txBody>
          <a:bodyPr>
            <a:normAutofit fontScale="92500"/>
          </a:bodyPr>
          <a:lstStyle/>
          <a:p>
            <a:pPr algn="r"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Приложение 6</a:t>
            </a:r>
          </a:p>
          <a:p>
            <a:pPr algn="r">
              <a:buFont typeface="Arial" charset="0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Кому: ФИО законного представителя несовершеннолетнего </a:t>
            </a:r>
          </a:p>
          <a:p>
            <a:pPr algn="ctr">
              <a:buFont typeface="Arial" charset="0"/>
              <a:buNone/>
            </a:pPr>
            <a:r>
              <a:rPr lang="ru-RU" sz="1200" b="1" dirty="0" smtClean="0">
                <a:latin typeface="Arial" charset="0"/>
                <a:cs typeface="Arial" charset="0"/>
              </a:rPr>
              <a:t>Уведомление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	Настоящим уведомляем Вас, что по результатам _________________________________________________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                                                                                (профилактической работы, тестирования, анкетирования и др.)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у _________________________________________________________________________________________________, </a:t>
            </a:r>
          </a:p>
          <a:p>
            <a:pPr algn="ctr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(ФИО несовершеннолетнего)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законным представителем которого Вы являетесь, выявлен ______________________, что свидетельствует о нахождении несовершеннолетнего в обстановке, представляющей угрозу жизни и здоровью.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	На основании изложенного, с целью оказания необходимой помощи Вашему ребенку, рекомендуем Вам обратиться к врачу-психиатру (психологу) ГКУ «Курганская областная психоневрологическая больница», иной медицинской организации в срок до ___________.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	В соответствии с действующим законодательством дополнительно напоминаем, что за неисполнение или ненадлежащее исполнение обязанностей по содержанию, воспитанию, обучению, защите прав и интересов несовершеннолетних, родители или иные законные представители несовершеннолетних привлекаются к административной ответственности в соответствии со статьей 5.35 </a:t>
            </a:r>
            <a:r>
              <a:rPr lang="ru-RU" sz="1200" dirty="0" err="1" smtClean="0">
                <a:latin typeface="Arial" charset="0"/>
                <a:cs typeface="Arial" charset="0"/>
              </a:rPr>
              <a:t>КоАП</a:t>
            </a:r>
            <a:r>
              <a:rPr lang="ru-RU" sz="1200" dirty="0" smtClean="0">
                <a:latin typeface="Arial" charset="0"/>
                <a:cs typeface="Arial" charset="0"/>
              </a:rPr>
              <a:t> РФ. 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	В случаях неисполнения или ненадлежащего исполнения обязанностей по воспитанию несовершеннолетнего родителем или иным лицом, на которое возложены эти обязанности, сопряженного с жестоким обращением с несовершеннолетним, виновные лица привлекаются к уголовной ответственности за совершение преступления, предусмотренного статьей 156 Уголовного кодекса Российской Федерации.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	Кроме того, в случаях, установленных статьями 69 и 73 Семейного кодекса Российской Федерации, родители (законные представители) несовершеннолетних могут быть ограничены (лишены) родительских прав в судебном порядке.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	Также сообщаем, что в рамках требований статьи 9 Федерального закона  от 24 июня 1999 года № 120-ФЗ «Об основах системы профилактики безнадзорности и правонарушений несовершеннолетних» образовательная организация при выявлении вышеуказанных и иных нарушений прав ребенка, в том числе со стороны родителей, обязана обратиться в соответствующие органы и учреждения системы профилактики безнадзорности и правонарушений несовершеннолетних в целях защиты прав и законных интересов несовершеннолетнего.</a:t>
            </a:r>
          </a:p>
          <a:p>
            <a:pPr algn="just"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Представитель образовательной организации:</a:t>
            </a:r>
          </a:p>
          <a:p>
            <a:pPr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Дата 				подпись 			расшифровка </a:t>
            </a:r>
          </a:p>
          <a:p>
            <a:pPr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 </a:t>
            </a:r>
          </a:p>
          <a:p>
            <a:pPr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Законный представитель несовершеннолетнего</a:t>
            </a:r>
          </a:p>
          <a:p>
            <a:pPr>
              <a:buFont typeface="Arial" charset="0"/>
              <a:buNone/>
            </a:pPr>
            <a:r>
              <a:rPr lang="ru-RU" sz="1200" dirty="0" smtClean="0">
                <a:latin typeface="Arial" charset="0"/>
                <a:cs typeface="Arial" charset="0"/>
              </a:rPr>
              <a:t>	Дата 				подпись 			расшифровка </a:t>
            </a:r>
          </a:p>
          <a:p>
            <a:endParaRPr lang="ru-RU" dirty="0" smtClean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6416" y="332657"/>
            <a:ext cx="141784" cy="360039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568952" cy="5976664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Кому: ФАМИЛИЯ, ИМЯ, ОТЧЕСТВО совершеннолетнего обучающегося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Уведомление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Настоящим уведомляем Вас, что по результатам ___________________________________________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(профилактической работы, тестирования, анкетирования и др.)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Вас выявлен ___________________________________________, что свидетельствует о нахождении в обстановке, представляющей угрозу жизни и здоровью Вам и окружающим.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основании изложенного, с целью оказания необходимой помощи рекомендуем Вам обратиться к врачу-психиатру (психологу) ГКУ «Курганская областная психоневрологическая больница», иной медицинской организации в срок до _________________.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Представитель образовательной организации: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Дата 	подпись 		расшифровка 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Совершеннолетний обучающийся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Дата 	подпись 		расшифровка 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Составляется в 2 –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экземплярах</a:t>
            </a:r>
          </a:p>
          <a:p>
            <a:pPr algn="just"/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14313" y="1125538"/>
            <a:ext cx="84836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ru-RU" altLang="ru-RU" sz="20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«</a:t>
            </a:r>
            <a:r>
              <a:rPr lang="ru-RU" altLang="ru-RU" sz="2000" b="1" u="sng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Психологическая служба</a:t>
            </a:r>
            <a:r>
              <a:rPr lang="ru-RU" altLang="ru-RU" sz="20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»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Консультации / для специалистов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lang="ru-RU" altLang="ru-RU" sz="20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«</a:t>
            </a:r>
            <a:r>
              <a:rPr lang="ru-RU" altLang="ru-RU" sz="2000" b="1" u="sng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Методическая гостиная</a:t>
            </a:r>
            <a:r>
              <a:rPr lang="ru-RU" altLang="ru-RU" sz="2000" b="1" dirty="0" smtClean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»</a:t>
            </a:r>
          </a:p>
          <a:p>
            <a:pPr marL="176213" indent="-176213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Безопасность</a:t>
            </a:r>
          </a:p>
          <a:p>
            <a:pPr marL="176213" indent="-176213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Профилактика и коррекция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   </a:t>
            </a:r>
            <a:r>
              <a:rPr lang="ru-RU" altLang="ru-RU" sz="2000" dirty="0" err="1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девиантного</a:t>
            </a: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 поведения 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   несовершеннолетних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- Профилактика суицидального поведения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- Половое воспитание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- Профориентация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- Профилактика жестокого обращения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- Профилактика профессионального выгорания педагога</a:t>
            </a: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- Психолого-педагогическое сопровождение ГИА</a:t>
            </a:r>
          </a:p>
          <a:p>
            <a:pPr marL="176213" indent="-176213"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Служба школьной медиации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endParaRPr lang="ru-RU" altLang="ru-RU" sz="2000" dirty="0" smtClean="0">
              <a:solidFill>
                <a:prstClr val="black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r>
              <a:rPr lang="ru-RU" altLang="ru-RU" sz="2000" b="1" u="sng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Профилактика </a:t>
            </a:r>
            <a:r>
              <a:rPr lang="ru-RU" altLang="ru-RU" sz="2000" b="1" u="sng" dirty="0" err="1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буллинга</a:t>
            </a:r>
            <a:endParaRPr lang="ru-RU" altLang="ru-RU" sz="2000" b="1" u="sng" dirty="0" smtClean="0">
              <a:solidFill>
                <a:prstClr val="black"/>
              </a:solidFill>
              <a:latin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-"/>
              <a:defRPr/>
            </a:pPr>
            <a:endParaRPr lang="ru-RU" altLang="ru-RU" sz="2000" b="1" u="sng" dirty="0" smtClean="0">
              <a:solidFill>
                <a:prstClr val="black"/>
              </a:solidFill>
              <a:latin typeface="Arial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altLang="ru-RU" sz="2000" dirty="0" smtClean="0">
                <a:solidFill>
                  <a:prstClr val="black"/>
                </a:solidFill>
                <a:latin typeface="Arial" charset="0"/>
                <a:cs typeface="Times New Roman" pitchFamily="18" charset="0"/>
              </a:rPr>
              <a:t>- Детско-родительские отношения</a:t>
            </a:r>
          </a:p>
        </p:txBody>
      </p:sp>
      <p:sp>
        <p:nvSpPr>
          <p:cNvPr id="17412" name="Прямоугольник 1"/>
          <p:cNvSpPr>
            <a:spLocks noChangeArrowheads="1"/>
          </p:cNvSpPr>
          <p:nvPr/>
        </p:nvSpPr>
        <p:spPr bwMode="auto">
          <a:xfrm>
            <a:off x="827088" y="-8251825"/>
            <a:ext cx="6030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800">
                <a:solidFill>
                  <a:srgbClr val="000000"/>
                </a:solidFill>
                <a:latin typeface="Verdana" pitchFamily="34" charset="0"/>
              </a:rPr>
              <a:t> 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333500" y="184150"/>
            <a:ext cx="416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ru-RU" sz="2800" b="1" dirty="0">
                <a:solidFill>
                  <a:srgbClr val="000000"/>
                </a:solidFill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сайт </a:t>
            </a:r>
            <a:r>
              <a:rPr lang="en-US" altLang="ru-RU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www.centr45.ru</a:t>
            </a:r>
            <a:endParaRPr lang="ru-RU" altLang="ru-RU" sz="2400" b="1" u="sng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770" y="115888"/>
            <a:ext cx="3804725" cy="324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 dirty="0" smtClean="0">
                <a:latin typeface="Arial" charset="0"/>
                <a:cs typeface="Arial" charset="0"/>
              </a:rPr>
              <a:t>Спасибо за внимание!</a:t>
            </a:r>
            <a:br>
              <a:rPr lang="ru-RU" altLang="ru-RU" sz="2400" b="1" dirty="0" smtClean="0">
                <a:latin typeface="Arial" charset="0"/>
                <a:cs typeface="Arial" charset="0"/>
              </a:rPr>
            </a:br>
            <a:endParaRPr lang="ru-RU" altLang="ru-RU" sz="2400" dirty="0" smtClean="0"/>
          </a:p>
        </p:txBody>
      </p:sp>
      <p:sp>
        <p:nvSpPr>
          <p:cNvPr id="65539" name="Объект 2"/>
          <p:cNvSpPr>
            <a:spLocks noGrp="1"/>
          </p:cNvSpPr>
          <p:nvPr>
            <p:ph idx="1"/>
          </p:nvPr>
        </p:nvSpPr>
        <p:spPr>
          <a:xfrm>
            <a:off x="457200" y="3213100"/>
            <a:ext cx="8229600" cy="25923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Сайт ГБУ«Центр помощи детям»</a:t>
            </a:r>
            <a:br>
              <a:rPr lang="ru-RU" alt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 smtClean="0"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alt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 err="1" smtClean="0">
                <a:latin typeface="Arial" pitchFamily="34" charset="0"/>
                <a:cs typeface="Arial" pitchFamily="34" charset="0"/>
                <a:hlinkClick r:id="rId3"/>
              </a:rPr>
              <a:t>oblkots@mail.ru</a:t>
            </a: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alt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 smtClean="0">
                <a:latin typeface="Arial" pitchFamily="34" charset="0"/>
                <a:cs typeface="Arial" pitchFamily="34" charset="0"/>
              </a:rPr>
              <a:t>44-98-50, 44-98-54</a:t>
            </a: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1484313"/>
            <a:ext cx="13684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3"/>
          <p:cNvSpPr>
            <a:spLocks noChangeArrowheads="1"/>
          </p:cNvSpPr>
          <p:nvPr/>
        </p:nvSpPr>
        <p:spPr bwMode="auto">
          <a:xfrm>
            <a:off x="649288" y="1196975"/>
            <a:ext cx="828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</p:txBody>
      </p:sp>
      <p:sp>
        <p:nvSpPr>
          <p:cNvPr id="58372" name="Прямоугольник 1"/>
          <p:cNvSpPr>
            <a:spLocks noChangeArrowheads="1"/>
          </p:cNvSpPr>
          <p:nvPr/>
        </p:nvSpPr>
        <p:spPr bwMode="auto">
          <a:xfrm>
            <a:off x="827088" y="-8251825"/>
            <a:ext cx="6030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800">
                <a:solidFill>
                  <a:srgbClr val="000000"/>
                </a:solidFill>
                <a:latin typeface="Verdana" pitchFamily="34" charset="0"/>
              </a:rPr>
              <a:t> </a:t>
            </a:r>
          </a:p>
        </p:txBody>
      </p:sp>
      <p:sp>
        <p:nvSpPr>
          <p:cNvPr id="58373" name="Заголовок 1"/>
          <p:cNvSpPr txBox="1">
            <a:spLocks/>
          </p:cNvSpPr>
          <p:nvPr/>
        </p:nvSpPr>
        <p:spPr bwMode="auto">
          <a:xfrm>
            <a:off x="395536" y="214313"/>
            <a:ext cx="8424936" cy="55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Алгоритм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Прямоугольник 5"/>
          <p:cNvSpPr>
            <a:spLocks noChangeArrowheads="1"/>
          </p:cNvSpPr>
          <p:nvPr/>
        </p:nvSpPr>
        <p:spPr bwMode="auto">
          <a:xfrm>
            <a:off x="179512" y="1052736"/>
            <a:ext cx="8856984" cy="5341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72000" bIns="72000" anchor="t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1. Работник образовательной организации срочно информирует Администрацию образовательной организации (далее – Администрацию) о суицидальных попытках/высказываниях, выявленных у обучающегося.</a:t>
            </a:r>
          </a:p>
          <a:p>
            <a:pPr algn="just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alt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alt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alt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Администрация ОО фиксирует информацию в </a:t>
            </a:r>
            <a:r>
              <a:rPr lang="ru-RU" alt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журнале регистрации случаев выявления у обучающегося суицидального </a:t>
            </a:r>
            <a:r>
              <a:rPr lang="ru-RU" alt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поведения.</a:t>
            </a:r>
          </a:p>
          <a:p>
            <a:pPr algn="just"/>
            <a:endParaRPr lang="ru-RU" altLang="ru-RU" sz="1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alt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Администрация ОО телефонным звонком информирует о выявленных фактах учредителя, в течение одного рабочего дня готовит и направляет в адрес учредителя письменное сигнальное сообщение, характеристику обучающегося, табель текущей успеваемости.</a:t>
            </a:r>
          </a:p>
          <a:p>
            <a:pPr algn="just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4. В случае выявлении при мониторинге социальных сетей обучающихся ссылок на сайты и группы деструктивного характера, Администрация ОО в целях оперативной блокировки сайтов и групп, содержащих запрещенную информацию, оформляет в соответствии с установленной формой  обращение на официальном сайте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Роскомнадзора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altLang="ru-RU" sz="2000" dirty="0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sz="2000" dirty="0">
              <a:solidFill>
                <a:srgbClr val="000000"/>
              </a:solidFill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рямоугольник 3"/>
          <p:cNvSpPr>
            <a:spLocks noChangeArrowheads="1"/>
          </p:cNvSpPr>
          <p:nvPr/>
        </p:nvSpPr>
        <p:spPr bwMode="auto">
          <a:xfrm>
            <a:off x="649288" y="1196975"/>
            <a:ext cx="828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</p:txBody>
      </p:sp>
      <p:sp>
        <p:nvSpPr>
          <p:cNvPr id="59396" name="Прямоугольник 1"/>
          <p:cNvSpPr>
            <a:spLocks noChangeArrowheads="1"/>
          </p:cNvSpPr>
          <p:nvPr/>
        </p:nvSpPr>
        <p:spPr bwMode="auto">
          <a:xfrm>
            <a:off x="827088" y="-8251825"/>
            <a:ext cx="6030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800">
                <a:solidFill>
                  <a:srgbClr val="000000"/>
                </a:solidFill>
                <a:latin typeface="Verdana" pitchFamily="34" charset="0"/>
              </a:rPr>
              <a:t> </a:t>
            </a:r>
          </a:p>
        </p:txBody>
      </p:sp>
      <p:sp>
        <p:nvSpPr>
          <p:cNvPr id="59397" name="Заголовок 1"/>
          <p:cNvSpPr txBox="1">
            <a:spLocks/>
          </p:cNvSpPr>
          <p:nvPr/>
        </p:nvSpPr>
        <p:spPr bwMode="auto">
          <a:xfrm>
            <a:off x="8676456" y="0"/>
            <a:ext cx="216149" cy="55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400" b="1" dirty="0">
              <a:solidFill>
                <a:srgbClr val="000000"/>
              </a:solidFill>
            </a:endParaRPr>
          </a:p>
        </p:txBody>
      </p:sp>
      <p:sp>
        <p:nvSpPr>
          <p:cNvPr id="59398" name="Прямоугольник 5"/>
          <p:cNvSpPr>
            <a:spLocks noChangeArrowheads="1"/>
          </p:cNvSpPr>
          <p:nvPr/>
        </p:nvSpPr>
        <p:spPr bwMode="auto">
          <a:xfrm>
            <a:off x="251520" y="764704"/>
            <a:ext cx="8784977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5. Администрация незамедлительно информирует родителей (законных представителей) о суицидальных попытках/высказываниях, выявленных у обучающегося, организует беседу с ними.</a:t>
            </a:r>
          </a:p>
          <a:p>
            <a:pPr algn="just"/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 6. Администрация ОО вручает родителям (законным представителям) несовершеннолетнего обучающегося памятку «Что делать в кризисной ситуации» и уведомление о необходимости незамедлительно проконсультировать обучающегося у врача-психиатра в амбулаторном порядке по территориальному принципу или у врача-педиатра с целью оценки степени суицидального риска.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Совершеннолетнему обучающемуся вручается уведомление о необходимости незамедлительно проконсультировать обучающегося у врача-психиатра.</a:t>
            </a:r>
          </a:p>
          <a:p>
            <a:pPr algn="just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 В случае отказа родителей (законных представителей) от консультации обучающегося у врача-психиатра, данный отказ оформляется в письменном виде. Руководитель ОО уведомляет об отказе территориальную комиссию по делам несовершеннолетних и защите их прав. </a:t>
            </a:r>
            <a:endParaRPr lang="ru-RU" altLang="ru-RU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60648"/>
            <a:ext cx="7992888" cy="46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Алгоритм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3"/>
          <p:cNvSpPr>
            <a:spLocks noChangeArrowheads="1"/>
          </p:cNvSpPr>
          <p:nvPr/>
        </p:nvSpPr>
        <p:spPr bwMode="auto">
          <a:xfrm>
            <a:off x="649288" y="1196975"/>
            <a:ext cx="828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</p:txBody>
      </p:sp>
      <p:sp>
        <p:nvSpPr>
          <p:cNvPr id="58372" name="Прямоугольник 1"/>
          <p:cNvSpPr>
            <a:spLocks noChangeArrowheads="1"/>
          </p:cNvSpPr>
          <p:nvPr/>
        </p:nvSpPr>
        <p:spPr bwMode="auto">
          <a:xfrm>
            <a:off x="827088" y="-8251825"/>
            <a:ext cx="6030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800">
                <a:solidFill>
                  <a:srgbClr val="000000"/>
                </a:solidFill>
                <a:latin typeface="Verdana" pitchFamily="34" charset="0"/>
              </a:rPr>
              <a:t> </a:t>
            </a:r>
          </a:p>
        </p:txBody>
      </p:sp>
      <p:sp>
        <p:nvSpPr>
          <p:cNvPr id="58374" name="Прямоугольник 5"/>
          <p:cNvSpPr>
            <a:spLocks noChangeArrowheads="1"/>
          </p:cNvSpPr>
          <p:nvPr/>
        </p:nvSpPr>
        <p:spPr bwMode="auto">
          <a:xfrm>
            <a:off x="179512" y="980728"/>
            <a:ext cx="885698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1" hangingPunct="1">
              <a:buAutoNum type="arabicPeriod"/>
            </a:pPr>
            <a:endParaRPr lang="ru-RU" alt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 Классный руководитель (куратор группы) поддерживает личный контакт с родителями (законными представителями) несовершеннолетнего обучающегося. Также поддерживает контакт с совершеннолетним обучающимся с целью контроля ситуации в части посещения врача-психиатра.</a:t>
            </a:r>
          </a:p>
          <a:p>
            <a:pPr algn="just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 В случае непосещения врача-психиатра в течение 2 дней после вручения уведомления о необходимости незамедлительно проконсультировать обучающегося у врача-психиатра, руководитель ОО уведомляет об этом территориальную комиссию по делам несовершеннолетних и защите их прав. </a:t>
            </a:r>
          </a:p>
          <a:p>
            <a:pPr algn="just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10. Руководитель ОО в течение 1 рабочего дня издает приказ о проведении педагогического расследования по факту суицидального поведения обучающегося.</a:t>
            </a:r>
            <a:endParaRPr lang="ru-RU" sz="1600" dirty="0" smtClean="0"/>
          </a:p>
          <a:p>
            <a:pPr algn="just" eaLnBrk="1" hangingPunct="1"/>
            <a:endParaRPr lang="ru-RU" altLang="ru-RU" sz="2000" dirty="0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sz="20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7" y="332656"/>
            <a:ext cx="8208912" cy="46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Алгоритм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3"/>
          <p:cNvSpPr>
            <a:spLocks noChangeArrowheads="1"/>
          </p:cNvSpPr>
          <p:nvPr/>
        </p:nvSpPr>
        <p:spPr bwMode="auto">
          <a:xfrm>
            <a:off x="649288" y="1196975"/>
            <a:ext cx="828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i="1">
              <a:solidFill>
                <a:srgbClr val="000000"/>
              </a:solidFill>
            </a:endParaRPr>
          </a:p>
        </p:txBody>
      </p:sp>
      <p:sp>
        <p:nvSpPr>
          <p:cNvPr id="58372" name="Прямоугольник 1"/>
          <p:cNvSpPr>
            <a:spLocks noChangeArrowheads="1"/>
          </p:cNvSpPr>
          <p:nvPr/>
        </p:nvSpPr>
        <p:spPr bwMode="auto">
          <a:xfrm>
            <a:off x="827088" y="-8251825"/>
            <a:ext cx="60309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800">
                <a:solidFill>
                  <a:srgbClr val="000000"/>
                </a:solidFill>
                <a:latin typeface="Verdana" pitchFamily="34" charset="0"/>
              </a:rPr>
              <a:t> </a:t>
            </a:r>
          </a:p>
        </p:txBody>
      </p:sp>
      <p:sp>
        <p:nvSpPr>
          <p:cNvPr id="58373" name="Заголовок 1"/>
          <p:cNvSpPr txBox="1">
            <a:spLocks/>
          </p:cNvSpPr>
          <p:nvPr/>
        </p:nvSpPr>
        <p:spPr bwMode="auto">
          <a:xfrm>
            <a:off x="755576" y="188640"/>
            <a:ext cx="777716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400" b="1" dirty="0">
              <a:solidFill>
                <a:srgbClr val="000000"/>
              </a:solidFill>
            </a:endParaRPr>
          </a:p>
        </p:txBody>
      </p:sp>
      <p:sp>
        <p:nvSpPr>
          <p:cNvPr id="58374" name="Прямоугольник 5"/>
          <p:cNvSpPr>
            <a:spLocks noChangeArrowheads="1"/>
          </p:cNvSpPr>
          <p:nvPr/>
        </p:nvSpPr>
        <p:spPr bwMode="auto">
          <a:xfrm>
            <a:off x="179512" y="1196752"/>
            <a:ext cx="878497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11. Председатель комиссии по факту суицидального поведения обучающегося организует проведение педагогического расследования в течение 1 рабочего дня после издания приказа о проведении педагогического расследования по факту суицидального поведения обучающегося. </a:t>
            </a:r>
          </a:p>
          <a:p>
            <a:pPr algn="just"/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12.  Председатель комиссии в течение 1 дня после проведения педагогического расследования готовит справку по итогам проведенного педагогического расследования. Материалы проведенного педагогического расследования предоставляются директору образовательной организации.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 smtClean="0"/>
          </a:p>
          <a:p>
            <a:pPr algn="just" eaLnBrk="1" hangingPunct="1"/>
            <a:endParaRPr lang="ru-RU" altLang="ru-RU" sz="2000" dirty="0">
              <a:solidFill>
                <a:srgbClr val="000000"/>
              </a:solidFill>
            </a:endParaRPr>
          </a:p>
          <a:p>
            <a:pPr algn="just" eaLnBrk="1" hangingPunct="1"/>
            <a:endParaRPr lang="ru-RU" altLang="ru-RU" sz="2000" dirty="0">
              <a:solidFill>
                <a:srgbClr val="000000"/>
              </a:solidFill>
            </a:endParaRPr>
          </a:p>
        </p:txBody>
      </p:sp>
      <p:pic>
        <p:nvPicPr>
          <p:cNvPr id="7" name="Picture 2" descr="C:\Users\5324\Pictures\knig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071" y="5445224"/>
            <a:ext cx="1878342" cy="115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11561" y="548680"/>
            <a:ext cx="8136904" cy="467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Алгоритм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8136904" cy="129614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Приложение 1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Форма журнала регистрации случаев выявления </a:t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у обучающегося суицидального поведения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95454"/>
              </p:ext>
            </p:extLst>
          </p:nvPr>
        </p:nvGraphicFramePr>
        <p:xfrm>
          <a:off x="539552" y="2060848"/>
          <a:ext cx="8208916" cy="40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656184"/>
                <a:gridCol w="1800200"/>
                <a:gridCol w="1440160"/>
                <a:gridCol w="1368152"/>
                <a:gridCol w="1440164"/>
              </a:tblGrid>
              <a:tr h="2088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Содержание информации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Дата,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время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поступления информации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ФИО 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выявителя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Подпись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выявителя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90170" algn="l"/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Отметка о принятых мерах и результатах проведенной работы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6971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424936" cy="936103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Приложение 2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Форма сигнального извещения 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 факте суицидального поведения обучающегося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Фамилия, имя, отчество, дата рождения обучающего, совершившего суицидальную попытку (суицид) _______________________________________________________________________________________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Адрес места проживания обучающегося, совершившего суицидальную попытку (суицид)_________________________________________________________________________________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Наименование и адрес образовательной организации, где обучается _______________________________________________________________________________________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Дата, время, место и краткое описание обстоятельств произошедшего: _______________________________________________________________________________________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Вид суицидального поведения (медикаментозное отравление, самоповреждение, повешение и др.)____________________________________________________________________________________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Предполагаемая причина суицидального поведения (конфликтная ситуация в семье, ссора и т. п.)______________________________________________________________________________________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7. Последствия суицидального поведения (госпитализация, смерть и др.)____________________________________________________________________________________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 Информация о направлении обучающегося на обследование к врачу-психиатру (указать медицинскую организацию)___________________________________________________________________________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9. Краткая характеристика семьи обучающегося, совершившего попытку суицида (суицид) (многодетная, замещающая, учет в органах системы профилактики и т.д.), личностные черты обучающегося, в том числе взаимоотношения в семье, со сверстниками _____________________________________________________________________________________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10. Дата и источник поступления информации в образовательную организацию о случае попытки суицида (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суицида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обучающегося________________________________________________________</a:t>
            </a:r>
          </a:p>
          <a:p>
            <a:pPr lvl="0" algn="l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11. Дата, подпись руководителя муниципального органа управления образованием (образовательной организации)</a:t>
            </a:r>
          </a:p>
          <a:p>
            <a:pPr algn="l"/>
            <a:endParaRPr lang="ru-RU" sz="1100" dirty="0" smtClean="0"/>
          </a:p>
          <a:p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8062664" cy="936103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Приложение 3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ru-RU" sz="18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Характеристика на обучающегося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08912" cy="468052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Общие сведения на обучающегося </a:t>
            </a:r>
          </a:p>
          <a:p>
            <a:pPr marL="514350" indent="-51435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Детализированная информация об условиях и результатах обучения в образовательной организации</a:t>
            </a:r>
          </a:p>
          <a:p>
            <a:pPr marL="514350" indent="-51435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Характеристики взросления</a:t>
            </a:r>
          </a:p>
          <a:p>
            <a:pPr marL="514350" indent="-51435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Поведенческие девиации</a:t>
            </a:r>
          </a:p>
          <a:p>
            <a:pPr marL="514350" indent="-51435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Дата составления документа</a:t>
            </a:r>
          </a:p>
          <a:p>
            <a:pPr marL="514350" indent="-514350" algn="just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   Подпись руководителя и печать образовательной организации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990656" cy="1296143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</a:t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Приложение 4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Табель текущей успеваемости обучающегося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/>
              <a:t> </a:t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38972"/>
              </p:ext>
            </p:extLst>
          </p:nvPr>
        </p:nvGraphicFramePr>
        <p:xfrm>
          <a:off x="755576" y="2204863"/>
          <a:ext cx="7920880" cy="3165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  <a:gridCol w="1584176"/>
              </a:tblGrid>
              <a:tr h="67683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Периоды обучения</a:t>
                      </a:r>
                      <a:endParaRPr lang="ru-RU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1898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II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III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IV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8693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4"/>
            <a:ext cx="613271" cy="59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753</Words>
  <Application>Microsoft Office PowerPoint</Application>
  <PresentationFormat>Экран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Департамент образования и науки Курганской области  Государственное бюджетное учреждение «Центр помощи детям»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Приложение 1   Форма журнала регистрации случаев выявления  у обучающегося суицидального поведения     </vt:lpstr>
      <vt:lpstr>                                                                                        Приложение 2 Форма сигнального извещения  о факте суицидального поведения обучающегося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Приложение 3   Характеристика на обучающегося      </vt:lpstr>
      <vt:lpstr>                                                                                                                                                             Приложение 4                     Табель текущей успеваемости обучающегося       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Приложение 5                    Памятка для родителей «Что делать в кризисной ситуации»   В случае суицидальных проявлений (высказываний, записок, суицидальной попытки) Вашего ребенка или если Вы получили такую информацию из образовательной организации: 1.Ни на минуту не выпускайте ребенка из вида. 2.Не паникуйте! Ни в коем случае не конфликтуйте с ребенком, не обвиняйте его ни в чем. 3.Не скрывайте свои чувства от ребенка под маской равнодушия или гнева. Ребенок должен знать, что вы очень любите его и дорожите им. 4.Постарайтесь понять вашего ребенка, войти в его положение и помочь ему. В том случае, если ребенок будет ощущать вашу помощь и поддержку, он не станет больше пытаться свести счеты с жизнью. 5.Поговорите с ребенком: - обсудите с ребенком вопрос о помощи различных служб в данной ситуации,  - назовите ему номера телефонов, которыми он может воспользоваться в данной ситуации (круглосуточный бесплатный телефон доверия 8-800-2000-122), - спросите у ребенка  про его тревоги, сомнения, страхи, - проанализируйте ситуацию вместе с ребенком, - обсудите с ребенком примеры находчивости и мужества людей, сумевших выйти из подобной трудной жизненной ситуации,   </vt:lpstr>
      <vt:lpstr>               Памятка для родителей «Что делать в кризисной ситуации»  - не иронизируйте над ребенком, если в какой-то ситуации он оказался слабым физически и морально, - помогите ему и поддержите его, указав возможные пути решения возникшей проблемы, - ответьте на вопросы ребенка, направляя его мысли в русло понимания ценности жизни: «Пока человек жив, всё можно исправить и преодолеть», - расскажите ребенку о возможных последствиях его поступков: что будет, если?... - не пытайтесь ограничивать ребенка в пользовании интернетом, это может вызвать у него чувство бунта, - вместе с ребенком в сети Интернет посетите сайт жить.рф, создайте свой проект. 6.Срочно обратитесь за помощью к профессионалу: психологу, психиатру или на круглосуточный бесплатный телефон доверия 8-800-2000-122.  7.Не обсуждайте с окружающими то, что произошло, при ребенке. 8.Не придавайте огласке произошедшее. 9.После оказания специализированной медицинской помощи обратитесь с выпиской (справкой) для организации дальнейшего социально-психолого-педагогического сопровождения в образовательную организацию.   </vt:lpstr>
      <vt:lpstr>Презентация PowerPoint</vt:lpstr>
      <vt:lpstr>     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цпд</dc:creator>
  <cp:lastModifiedBy>Елена</cp:lastModifiedBy>
  <cp:revision>224</cp:revision>
  <dcterms:created xsi:type="dcterms:W3CDTF">2022-04-14T08:40:55Z</dcterms:created>
  <dcterms:modified xsi:type="dcterms:W3CDTF">2022-05-11T04:27:14Z</dcterms:modified>
</cp:coreProperties>
</file>