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22" r:id="rId2"/>
    <p:sldMasterId id="2147484034" r:id="rId3"/>
  </p:sldMasterIdLst>
  <p:sldIdLst>
    <p:sldId id="282" r:id="rId4"/>
    <p:sldId id="300" r:id="rId5"/>
    <p:sldId id="308" r:id="rId6"/>
    <p:sldId id="274" r:id="rId7"/>
    <p:sldId id="302" r:id="rId8"/>
    <p:sldId id="303" r:id="rId9"/>
    <p:sldId id="304" r:id="rId10"/>
    <p:sldId id="305" r:id="rId11"/>
    <p:sldId id="301" r:id="rId12"/>
    <p:sldId id="306" r:id="rId13"/>
    <p:sldId id="307" r:id="rId14"/>
    <p:sldId id="28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7153" autoAdjust="0"/>
  </p:normalViewPr>
  <p:slideViewPr>
    <p:cSldViewPr>
      <p:cViewPr>
        <p:scale>
          <a:sx n="100" d="100"/>
          <a:sy n="100" d="100"/>
        </p:scale>
        <p:origin x="-888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B67F3-AA65-44D0-9DC6-CDD29D3944A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9744F-A2DA-4AD8-B2A7-E39FED19A5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2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456D4-F964-4A06-8795-9B332B0A0C6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AC67F-4C3D-4EFF-A4E6-7C84A8DF13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1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6413F-E615-4EC6-906A-B43D01476E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47D5C-EC20-457E-8686-EFE472E57C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95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408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110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060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549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463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080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85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23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B5F77-C5F8-4A29-8798-43531BAFCDB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17407-0185-47E1-AFCE-1D4AD4E6EC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977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49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169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80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08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10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965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9207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92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656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30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13B41-0741-4EC5-AB7A-B1300DAEF4F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2B29C-D14D-4B7C-A473-A9832E4F1B1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5603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491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7364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953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16F2-DD5F-45F4-B11D-DE189BF46B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BE066-0B2E-4880-9988-8DD53D78C86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3E118-2C41-44CC-869F-2B63AB8124C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C6068-98D9-4EC2-999E-A32CF26AF9A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1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EF31C-05E6-40D6-B62A-C6D37BED8F7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E47A0-7D4C-40C7-8DBF-AE21E1A2021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40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1E5DE-4610-4F48-AABD-1103E6E6DC8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63007-0CF1-4D24-B93E-005B418EB2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3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BE9FA-9153-4AAA-9DBA-8C0616B134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6BB33-8AE7-4750-9152-3AA042553B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2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60594-843D-4AA3-8BB9-16AC4BC2653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09A6C-2FD5-4BEC-B2EF-2B9FF060E9F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66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0BB88C-D64D-4847-8AD0-050E4B1155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2BDD9F-7CC7-42F9-8432-D4F67A5C1BD8}" type="slidenum">
              <a:rPr lang="ru-RU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64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CDA90-3AAB-4AAD-821D-0667A8A826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0034-0718-4E14-9CB7-B85C4943B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50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oblkots@mail.ru" TargetMode="External"/><Relationship Id="rId2" Type="http://schemas.openxmlformats.org/officeDocument/2006/relationships/hyperlink" Target="http://www.centr45.ru/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57491"/>
            <a:ext cx="8136904" cy="3843717"/>
          </a:xfrm>
        </p:spPr>
        <p:txBody>
          <a:bodyPr>
            <a:noAutofit/>
          </a:bodyPr>
          <a:lstStyle/>
          <a:p>
            <a:pPr indent="450215">
              <a:lnSpc>
                <a:spcPct val="115000"/>
              </a:lnSpc>
              <a:spcAft>
                <a:spcPts val="750"/>
              </a:spcAft>
            </a:pP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Алгоритм, определяющий порядок проведения психодиагностической работы </a:t>
            </a:r>
            <a:br>
              <a:rPr lang="ru-RU" sz="2600" b="1" dirty="0" smtClean="0">
                <a:latin typeface="Arial" pitchFamily="34" charset="0"/>
                <a:cs typeface="Arial" pitchFamily="34" charset="0"/>
              </a:rPr>
            </a:b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и психолого-педагогического сопровождения обучающихся, выявленных в ходе проведения плановых и внеплановых диагностических мероприятий и отнесенных к группе риска по проявлению суицидального поведения</a:t>
            </a:r>
            <a:endParaRPr lang="ru-RU" sz="2600" b="1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28" y="88146"/>
            <a:ext cx="849372" cy="82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03648" y="134052"/>
            <a:ext cx="6768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Курганской 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</a:p>
          <a:p>
            <a:pPr algn="ctr">
              <a:defRPr/>
            </a:pPr>
            <a:endParaRPr lang="ru-RU" sz="8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Государственное бюджетное учреждение 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«Центр помощи детям» 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2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работников образовательной организации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по выявлению суицидальных настроений </a:t>
            </a:r>
            <a:r>
              <a:rPr 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Наблюдение за внешним видом обучающихся.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отслеживать изменения во внешности обучающихся: неряшливость у ранее «аккуратных», пренебрежение внешним видом, появившаяся сутулость, наклоненная вниз голова, согнутые плечи, «походка усталых» - волочение ног во время ходьбы; склонность к одежде черного цвета, ношению крестов, черепов и другой символики смерти; прослушивание на телефоне музыки групп, пропагандирующих раннюю смерть и саморазрушение. Также необходимо отслеживать вовлеченность обучающихся в группировки деструктивной направленности, а также деструктивные группы в сети Интернет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. Наблюдение за поведением обучающихся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Необходимо отслеживать и контролировать изменения в поведении и эмоциональном состоянии обучающихся. Особенно симптоматичны любые резкие изменения в поведении учащихся: спокойный и уравновешенный вдруг становится резким и агрессивным, 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гиперактивный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проявляет отстранённость, заторможенность. Должны насторожить следующие признаки: склонность к уединению, избегание контактов, погруженность в свои мысли на уроках, потеря интереса к любимым занятиям и предметам, невозможность сосредоточиться на уроке, рассеянность, постоянная сонливость на уроке, резкое снижение успеваемости даже по любимым предметам, прогулы, нарочитая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демонстративность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поведения, вызывающее непослушание. Кроме того, должно насторожить в случае самоизоляции или карантинных мероприятий отказ ученика от дистанционного обучения.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1"/>
            <a:ext cx="720080" cy="71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36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работников образовательной организации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по выявлению суицидальных настроений </a:t>
            </a:r>
            <a:r>
              <a:rPr 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После непосредственного наблюдения за обучающимся и формирования в отношении него вашей субъективной оценки, касательно степени суицидального риска, рекомендуется заполнить «Карту суицидального риска», которая позволит дополнить Ваши наблюдения количественными показателями и скорректировать предварительную оценку складывающейся ситуации. 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Наблюдение за поведением обучающихся в столовой.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Возможно увидеть изменения пищевого поведения: постоянный отказ от пищи, либо наоборот, прожорливость, избирательность в еде (ест только одну пищу).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. Получение и анализ продуктов деятельности.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обращать внимание на рисунки в дневниках, тетрадях, на обложках. Иногда дети рисуют на партах, на листках во время урока. Знаки опасности: кресты, пауки, кинжалы, паутина, черепа, могилы, любая символика смерти. Необходимо обращать внимание не только на рисунки, но и на текст надписей, при необходимости привлекать специалистов к анализу продуктов деятельности детей. Должны насторожить необычные и странные надписи. Например, на парте подростка, погибшего в результате суицида, была обнаружена повторяющаяся надпись: «Ваня хороший».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1"/>
            <a:ext cx="720080" cy="71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915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88749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lang="ru-RU" sz="2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ГБУ«Центр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помощи детям»</a:t>
            </a:r>
            <a: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www.centr45.ru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oblkots@mail.ru</a:t>
            </a:r>
            <a: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44-98-50, 44-98-54</a:t>
            </a:r>
          </a:p>
        </p:txBody>
      </p:sp>
      <p:pic>
        <p:nvPicPr>
          <p:cNvPr id="18435" name="Picture 4" descr="C:\Users\5325\Desktop\эмбле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916832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294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136904" cy="922114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Алгоритм, определяющий порядок проведения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психодиагностической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работы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психолого-педагогического сопровождения обучающихся, выявленных в ходе проведения плановых и внеплановых диагностических мероприятий и отнесенных к группе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риска</a:t>
            </a:r>
            <a:br>
              <a:rPr lang="ru-RU" sz="16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по проявлению суицидального поведения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40000" lnSpcReduction="20000"/>
          </a:bodyPr>
          <a:lstStyle/>
          <a:p>
            <a:pPr marL="0" lvl="0" indent="0" algn="just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Администрации образовательной организации включить рабочую программу воспитания модуль «Правовое воспитание», содержащий раздел «Профилактика суицидального поведения». В календарный план воспитательной работы включить региональные мероприятия по профилактике суицидального поведения (приложение 1).</a:t>
            </a:r>
          </a:p>
          <a:p>
            <a:pPr marL="0" lvl="0" indent="0" algn="just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2. Классным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руководителям (кураторам группы) в течение учебного года проводить занятия по одной из профилактических программам для обучающихся «Ради чего стоит жить», «Цени свою жизнь», «В согласии с собой и другими» и занятия по одной из профилактических программ для родителей «Знаю ли я своего ребенка?», «Спасти от пропасти».</a:t>
            </a:r>
          </a:p>
          <a:p>
            <a:pPr marL="0" lvl="0" indent="0" algn="just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3. Администрации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организации контролировать реализацию профилактических программ, проводить анализ их реализации 1 раз в полугодие с заслушиванием итогов на совещаниях при директоре.</a:t>
            </a:r>
          </a:p>
          <a:p>
            <a:pPr marL="0" lvl="0" indent="0" algn="just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4. Классным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руководителям (кураторам группы) проводить в соответствии с Программой воспитания и социализации обучающихся диагностические мероприятия. После обработки результатов информация об обучающихся, которым необходима психолого-педагогическая помощь, передается педагогу-психологу.</a:t>
            </a:r>
          </a:p>
          <a:p>
            <a:pPr marL="0" lvl="0" indent="0" algn="just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Педагогу-психологу в соответствии с представленной классными руководителями (кураторами группы) информацией, провести дополнительные диагностические мероприятия. По итогам проведенных диагностических мероприятий подготовить информацию для рассмотрения на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заседании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психолого-педагогического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консилиума.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charset="0"/>
              <a:buNone/>
            </a:pPr>
            <a:endParaRPr lang="ru-RU" altLang="ru-RU" sz="2200" dirty="0" smtClean="0">
              <a:latin typeface="Arial" charset="0"/>
              <a:cs typeface="Arial" charset="0"/>
            </a:endParaRPr>
          </a:p>
          <a:p>
            <a:pPr marL="0" indent="0" algn="just">
              <a:buFont typeface="Arial" charset="0"/>
              <a:buNone/>
            </a:pPr>
            <a:r>
              <a:rPr lang="ru-RU" altLang="ru-RU" sz="2200" dirty="0" smtClean="0"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922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9" y="116631"/>
            <a:ext cx="792088" cy="77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18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136904" cy="922114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Алгоритм, определяющий порядок проведения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психодиагностической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работы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психолого-педагогического сопровождения обучающихся, выявленных в ходе проведения плановых и внеплановых диагностических мероприятий и отнесенных к группе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риска</a:t>
            </a:r>
            <a:br>
              <a:rPr lang="ru-RU" sz="16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по проявлению суицидального поведения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40000" lnSpcReduction="20000"/>
          </a:bodyPr>
          <a:lstStyle/>
          <a:p>
            <a:pPr marL="0" lvl="0" indent="0" algn="just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6. На заседании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психолого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- педагогического консилиума образовательной организации рассматривается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информация,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представленная  педагогом-психологом об обучающихся, которым необходима психолого-педагогическая помощь. При необходимости обеспечивается разработка и реализация индивидуальной программы сопровождения обучающегося.</a:t>
            </a:r>
          </a:p>
          <a:p>
            <a:pPr marL="0" lvl="0" indent="0" algn="just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7. Результаты реализации индивидуальной программы сопровождения обучающегося рассматриваются на заседании Совета профилактики образовательной организации.</a:t>
            </a:r>
          </a:p>
          <a:p>
            <a:pPr marL="0" lvl="0" indent="0" algn="just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8. Администрации образовательной организации и педагогическому коллективу при организации работы с вновь прибывшими обучающимися необходимо проанализировать наследственные данные: наличие самоубийств или попыток самоубийства у родителей, близких родственников, состояние их психического здоровья, предрасположенности к алкоголизму; наличие попыток самоубийства у самого обучающегося (сведения, полученные в ходе беседы). При наличии попыток - данные о степени тяжести самоповреждения, характер и способы насильственных действий, мотивы и поводы покушения. </a:t>
            </a:r>
          </a:p>
          <a:p>
            <a:pPr marL="0" lvl="0" indent="0" algn="just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9. Педагогу-психологу, при наличии любого из перечисленных обстоятельств, провести обязательное изучение индивидуальных особенностей вновь прибывшего обучающегося и его склонности к проявлению суицидального поведения. </a:t>
            </a:r>
          </a:p>
          <a:p>
            <a:pPr marL="0" lvl="0" indent="0" algn="just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10. На заседании психолого-педагогического консилиума рассмотреть результаты психологических диагностик, принять решение о необходимости организации индивидуальной работы с вновь прибывшим обучающимся.</a:t>
            </a:r>
          </a:p>
          <a:p>
            <a:pPr marL="0" indent="0">
              <a:buNone/>
            </a:pPr>
            <a:endParaRPr lang="ru-RU" sz="1800" dirty="0"/>
          </a:p>
          <a:p>
            <a:pPr marL="0" indent="0" algn="just">
              <a:buFont typeface="Arial" charset="0"/>
              <a:buNone/>
            </a:pPr>
            <a:endParaRPr lang="ru-RU" altLang="ru-RU" sz="2200" dirty="0" smtClean="0">
              <a:latin typeface="Arial" charset="0"/>
              <a:cs typeface="Arial" charset="0"/>
            </a:endParaRPr>
          </a:p>
          <a:p>
            <a:pPr marL="0" indent="0" algn="just">
              <a:buFont typeface="Arial" charset="0"/>
              <a:buNone/>
            </a:pPr>
            <a:r>
              <a:rPr lang="ru-RU" altLang="ru-RU" sz="2200" dirty="0" smtClean="0"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922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9" y="116631"/>
            <a:ext cx="792088" cy="77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32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05" y="116632"/>
            <a:ext cx="8681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899593" y="260648"/>
            <a:ext cx="7920880" cy="1368152"/>
          </a:xfrm>
        </p:spPr>
        <p:txBody>
          <a:bodyPr/>
          <a:lstStyle/>
          <a:p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Уровни психолого-педагогического сопровождения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процесса,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направленного на профилактику суицидального поведения обучающихся </a:t>
            </a:r>
            <a:r>
              <a:rPr 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в зависимости от степени суицидального риска)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Первый уровень – общая профилактика.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Цели: повышение групповой сплоченности детского и педагогического коллективов, оптимизация психологического климата в образовательной организации.</a:t>
            </a:r>
          </a:p>
          <a:p>
            <a:pPr marL="0" indent="0" algn="just">
              <a:buNone/>
            </a:pP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диагностика ученических и педагогического коллективов с целью уточнения особенностей социально-психологического климата не менее 1 раза в год, идеально проводить 2 раза – в начале учебного года и в конце по одной и той же методике с составлением рекомендации по оптимизации и отслеживанием динамики (социометрия, анкетирование, опрос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тренинги сплочения и коммуникативной компетентности в детских коллективах; </a:t>
            </a: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групповые занятия по профилактике эмоционального выгорания для педагогов; </a:t>
            </a: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сопровождение молодых специалистов в период адаптации (закрепление наставника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сопровождение обучающихся, поступивших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образовательную организацию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течение учебного года с целью профилактики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буллинга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(закрепление лидеров положительной направленности, старосты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занятия, направленные на формирование позитивного отношения к жизни;</a:t>
            </a: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психологические акции («День улыбок», «Счастье есть!», «День вежливости» и др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5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05" y="116632"/>
            <a:ext cx="8681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1074097" y="260648"/>
            <a:ext cx="7818383" cy="1368152"/>
          </a:xfrm>
        </p:spPr>
        <p:txBody>
          <a:bodyPr/>
          <a:lstStyle/>
          <a:p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Уровни психолого-педагогического сопровождения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процесса,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направленного на профилактику суицидального </a:t>
            </a:r>
            <a:r>
              <a:rPr 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поведения обучающихся (в 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зависимости от степени суицидального риска)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Первый уровень – общая профилактика.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конкурсы – фотографий, эссе, рисунков (темы жизненных ценностей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классные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часы «Жизнь прекрасна!» (цикл занятий, посвященных жизненным ценностям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оформление стенда психологической информации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организации. Обновление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информации может быть тематическим, приуроченным к проведению акций, конкурсов (позитивные афоризмы, притчи,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мотиваторы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функционирование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организации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ящика доверия (график проведения по определенной тематике – «Вопрос психологу», «О чем я мечтаю» и др.), как вариант можно использовать бланки с незаконченными предложениями, которые будут раздаваться детям накануне проведения Дня доверия для того, чтобы в назначенный день все желающие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могли принять участие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Специфическая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диагностика, выявляющая суицидальный риск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этом этапе не проводится. Для первичного выявления достаточно наблюдения и анализа (с опорой на маркеры суицидального риска) уже имеющегося диагностического материала.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71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05" y="116632"/>
            <a:ext cx="8681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92888" cy="1368152"/>
          </a:xfrm>
        </p:spPr>
        <p:txBody>
          <a:bodyPr/>
          <a:lstStyle/>
          <a:p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Уровни психолого-педагогического сопровождения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процесса,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направленного на профилактику суицидального </a:t>
            </a:r>
            <a:r>
              <a:rPr 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поведения обучающихся (в 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зависимости от степени суицидального риска)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05905" y="1340768"/>
            <a:ext cx="8686575" cy="5328592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Второй уровень – первичная профилактика.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Цель: профилактика суицида в отношении детей и подростков группы риска, имеющих в наличии три и более факторов суицидального риска (суициды родственников, нервно-психические заболевания в семье, неуспехи учебе, изоляция в группе, деструкции (употребление ПАВ, алкоголя), конфликты, самовольные уходы из дома,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самоповреждающее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поведение в анамнезе, акцентуации, депрессивность, неадекватная самооценка и другие).</a:t>
            </a:r>
          </a:p>
          <a:p>
            <a:pPr marL="0" indent="0" algn="just">
              <a:buNone/>
            </a:pP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комплекс мероприятий, содействующих повышению компетентности педагогов в области распознавания маркеров суицидального риска (обучающие семинары, курсы повышения квалификации, разработка памяток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комплекс мероприятий, содействующих повышению компетентности родителей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(родительские собрания, разработка информационных буклетов, например, «Как распознать острое кризисное состояние у ребенка и что с этим делать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оказание поддержки обучающимся, оказавшимся в трудной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жизненной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ситуации (разработка индивидуальных программ сопровождения, создание ситуаций успеха, подбадривание, индивидуальное сопровождение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для обучающихся группы риска по суицидальному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поведениию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провести дополнительную диагностику, позволяющую оценить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патохарактерологические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особенности, уровень тревожности, степень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дезадаптации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степень риска по суициду (в целях выявлений акцентуаций личности рекомендуется использовать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патохарактерологический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опросник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Личко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рекомендации.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72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05" y="116632"/>
            <a:ext cx="8681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1074097" y="260648"/>
            <a:ext cx="7818383" cy="1368152"/>
          </a:xfrm>
        </p:spPr>
        <p:txBody>
          <a:bodyPr/>
          <a:lstStyle/>
          <a:p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Уровни психолого-педагогического сопровождения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процесса,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направленного на профилактику суицидального </a:t>
            </a:r>
            <a:r>
              <a:rPr 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поведения обучающихся (в 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зависимости от степени суицидального риска)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Третий уровень – вторичная профилактика.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Цель: предотвращение суицида, в отношении обучающихся, находящихся в трудной жизненной ситуации и высказывающих суицидальные намерения. То есть работать с теми, кто косвенно (через записки, дневниковые записи, словесные ключи), или прямо говорит о желании самоубийства. </a:t>
            </a:r>
          </a:p>
          <a:p>
            <a:pPr marL="0" indent="0">
              <a:buNone/>
            </a:pP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индивидуальные консультации для родителей, рекомендации для обращения к психиатру, у психолога должна быть информация, которую он сможет предоставить родителям (телефон, адрес, условия оказания помощи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индивидуальные и групповые консультации для педагогов, целью которых будет разработка стратегии взаимодействия с конкретной группой риска на период преодоления кризисной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ситуации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сопровождение обучающихся. Оценить степень риска педагог-психолог может, используя некоторые из следующих диагностических методов: «Цветовой тест»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Люшера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«Карта риска суицида» Шнейдер, «Самооценка психических состояний»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Айзенка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«Опросник суицидального риска» Разуваевой,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Патохарактерологический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диагностический опросник»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Личко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Шкала безнадежности Бека, Методика экспресс-диагностики суицидального риска «Сигнал».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91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05" y="116632"/>
            <a:ext cx="8681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1074097" y="260648"/>
            <a:ext cx="7818383" cy="1368152"/>
          </a:xfrm>
        </p:spPr>
        <p:txBody>
          <a:bodyPr/>
          <a:lstStyle/>
          <a:p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Уровни психолого-педагогического сопровождения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процесса,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направленного на профилактику суицидального </a:t>
            </a:r>
            <a:r>
              <a:rPr 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поведения обучающихся (в 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зависимости от степени суицидального риска)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Четвертый уровень – третичная профилактика</a:t>
            </a:r>
            <a:r>
              <a:rPr lang="ru-RU" sz="16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Цель: снижение последствий и уменьшение вероятности повторных случаев, социальная и психологическая реабилитация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суицидента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и его социального окружения.</a:t>
            </a:r>
          </a:p>
          <a:p>
            <a:pPr marL="0" indent="0">
              <a:buNone/>
            </a:pP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сопровождение обучающихся, совершивших попытку суицида (наиболее опасным периодом считаются 1–3-я недели после первой попытки)</a:t>
            </a: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выработка стратегий разрешения кризисной ситуации (основной мишенью работы остается причина - кризисная ситуация, конфликт и др., поэтому необходимо возвращение к источнику проблемного поля)</a:t>
            </a:r>
          </a:p>
          <a:p>
            <a:pPr lvl="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работа с окружением (после совершения фатального суицида большое значение имеет помощь близким самоубийцы в преодолении боли и для предотвращения подражания и имитации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дебрифинг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 течение 48 часов после того, как окружению стало известно о суициде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работников образовательной организации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по выявлению суицидальных настроений </a:t>
            </a:r>
            <a:r>
              <a:rPr 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М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ониторинг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психоэмоционального состояния обучающихся (педагог-психолог, классные руководители, администрация) в условиях образовательного учреждения.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Систематические замеры психоэмоционального состояния обучающихся с целью ранней диагностики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субдепрессивного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состояния. Замеры проводятся педагогом-психологом во втором полугодии по диагностическим методикам, рекомендованным Координационным советом по развитию региональной психологической службы Курганской области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2. Дистанционный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психоэмоционального состояния обучающихся в условиях самоизоляции, карантина, дистанционного обучения.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 указанные периоды для проведения мониторинга психоэмоционального состояния актуальна беседа посредством телефона и других технических средств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скайп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фото-видео-отчет). Для оценки психоэмоционального состояния подростка в условиях самоизоляции используется метод беседы с целью определения фона жизнедеятельности, характера отношений подростка с окружающими его взрослыми и сверстниками, переживание комфорта как отсутствия внешней угрозы и физического дискомфорта, эмоции удовольствия - неудовольствия как содержание преимущественного фона настроения, переживание комфорта в присутствии других людей и ситуации взаимодействия с ними, переживание оценки другими результатов активности подростка.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1"/>
            <a:ext cx="720080" cy="71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5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1589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4_Тема Office</vt:lpstr>
      <vt:lpstr>2_Тема Office</vt:lpstr>
      <vt:lpstr>3_Тема Office</vt:lpstr>
      <vt:lpstr>Алгоритм, определяющий порядок проведения психодиагностической работы  и психолого-педагогического сопровождения обучающихся, выявленных в ходе проведения плановых и внеплановых диагностических мероприятий и отнесенных к группе риска по проявлению суицидального поведения</vt:lpstr>
      <vt:lpstr>Алгоритм, определяющий порядок проведения  психодиагностической работы и психолого-педагогического сопровождения обучающихся, выявленных в ходе проведения плановых и внеплановых диагностических мероприятий и отнесенных к группе риска  по проявлению суицидального поведения</vt:lpstr>
      <vt:lpstr>Алгоритм, определяющий порядок проведения  психодиагностической работы и психолого-педагогического сопровождения обучающихся, выявленных в ходе проведения плановых и внеплановых диагностических мероприятий и отнесенных к группе риска  по проявлению суицидального поведения</vt:lpstr>
      <vt:lpstr>Уровни психолого-педагогического сопровождения  образовательного процесса,  направленного на профилактику суицидального поведения обучающихся (в зависимости от степени суицидального риска) </vt:lpstr>
      <vt:lpstr>Уровни психолого-педагогического сопровождения  образовательного процесса,  направленного на профилактику суицидального поведения обучающихся (в зависимости от степени суицидального риска) </vt:lpstr>
      <vt:lpstr>Уровни психолого-педагогического сопровождения  образовательного процесса,  направленного на профилактику суицидального поведения обучающихся (в зависимости от степени суицидального риска) </vt:lpstr>
      <vt:lpstr>Уровни психолого-педагогического сопровождения  образовательного процесса,  направленного на профилактику суицидального поведения обучающихся (в зависимости от степени суицидального риска) </vt:lpstr>
      <vt:lpstr>Уровни психолого-педагогического сопровождения  образовательного процесса,  направленного на профилактику суицидального поведения обучающихся (в зависимости от степени суицидального риска) </vt:lpstr>
      <vt:lpstr>Направления деятельности  работников образовательной организации  по выявлению суицидальных настроений обучающихся</vt:lpstr>
      <vt:lpstr>Направления деятельности  работников образовательной организации  по выявлению суицидальных настроений обучающихся</vt:lpstr>
      <vt:lpstr>Направления деятельности  работников образовательной организации  по выявлению суицидальных настроений обучающихся</vt:lpstr>
      <vt:lpstr> Спасибо за внимание!        Сайт ГБУ«Центр помощи детям» www.centr45.ru oblkots@mail.ru 44-98-50, 44-98-54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Травля детей группы риска со стороны сверстников</dc:title>
  <dc:creator>админ</dc:creator>
  <cp:lastModifiedBy>Елена</cp:lastModifiedBy>
  <cp:revision>124</cp:revision>
  <dcterms:created xsi:type="dcterms:W3CDTF">2015-10-28T15:43:21Z</dcterms:created>
  <dcterms:modified xsi:type="dcterms:W3CDTF">2022-05-11T04:28:01Z</dcterms:modified>
</cp:coreProperties>
</file>