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8" r:id="rId23"/>
    <p:sldId id="274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15423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/>
              <a:t>Дети с РАС и умственной отсталостью: разработка </a:t>
            </a:r>
            <a:r>
              <a:rPr lang="ru-RU" sz="3600" b="1" dirty="0" smtClean="0"/>
              <a:t>АОП </a:t>
            </a:r>
            <a:r>
              <a:rPr lang="ru-RU" sz="3600" b="1" dirty="0" smtClean="0"/>
              <a:t>и организация оценочной деятельности</a:t>
            </a:r>
            <a:endParaRPr lang="ru-RU" sz="3600" b="1" dirty="0"/>
          </a:p>
        </p:txBody>
      </p:sp>
      <p:pic>
        <p:nvPicPr>
          <p:cNvPr id="4" name="Содержимое 3" descr="1363871492_detskiy-autiz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428868"/>
            <a:ext cx="5128872" cy="407838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2.2 Определение специальных условий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2.2.1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сопровождение образовательного процесса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2564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38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2.2.2. Специальные условия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2761"/>
            <a:ext cx="7757219" cy="521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52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5811"/>
            <a:ext cx="7467600" cy="3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691276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08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5" y="476672"/>
            <a:ext cx="7795120" cy="584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85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5. Коррекционно-развивающая область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2338"/>
            <a:ext cx="7632848" cy="570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41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6. Работа с родителями</a:t>
            </a: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" y="1844825"/>
            <a:ext cx="89277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59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8" y="548680"/>
            <a:ext cx="80415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68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Дата составления </a:t>
            </a:r>
            <a:r>
              <a:rPr lang="ru-RU" dirty="0" smtClean="0"/>
              <a:t>АОП: </a:t>
            </a:r>
            <a:endParaRPr lang="ru-RU" dirty="0"/>
          </a:p>
          <a:p>
            <a:r>
              <a:rPr lang="ru-RU" dirty="0"/>
              <a:t>Родитель (законный представитель):</a:t>
            </a:r>
          </a:p>
          <a:p>
            <a:r>
              <a:rPr lang="ru-RU" dirty="0"/>
              <a:t>Учитель:</a:t>
            </a:r>
          </a:p>
          <a:p>
            <a:r>
              <a:rPr lang="ru-RU" dirty="0"/>
              <a:t>Специалисты психолого-педагогического сопровождения:</a:t>
            </a:r>
          </a:p>
          <a:p>
            <a:r>
              <a:rPr lang="ru-RU" dirty="0" smtClean="0"/>
              <a:t>-педагог-психолог</a:t>
            </a:r>
            <a:r>
              <a:rPr lang="ru-RU" dirty="0"/>
              <a:t>:</a:t>
            </a:r>
          </a:p>
          <a:p>
            <a:r>
              <a:rPr lang="ru-RU" dirty="0"/>
              <a:t>-учитель-логопед: </a:t>
            </a:r>
          </a:p>
          <a:p>
            <a:r>
              <a:rPr lang="ru-RU" dirty="0"/>
              <a:t>-</a:t>
            </a:r>
            <a:r>
              <a:rPr lang="ru-RU" dirty="0" err="1"/>
              <a:t>тьютор</a:t>
            </a:r>
            <a:r>
              <a:rPr lang="ru-RU" dirty="0"/>
              <a:t>: </a:t>
            </a:r>
          </a:p>
          <a:p>
            <a:r>
              <a:rPr lang="ru-RU" dirty="0"/>
              <a:t>Руководитель ОО: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75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Структура СИПР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08912" cy="576064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400" dirty="0"/>
              <a:t>Структура СИПР включает:</a:t>
            </a:r>
          </a:p>
          <a:p>
            <a:pPr marL="0">
              <a:spcBef>
                <a:spcPts val="0"/>
              </a:spcBef>
            </a:pPr>
            <a:endParaRPr lang="ru-RU" sz="1400" dirty="0"/>
          </a:p>
          <a:p>
            <a:pPr marL="0">
              <a:spcBef>
                <a:spcPts val="0"/>
              </a:spcBef>
            </a:pPr>
            <a:r>
              <a:rPr lang="ru-RU" sz="1400" dirty="0"/>
              <a:t>1. общие сведения – персональные данные ребенка и его родителях;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2</a:t>
            </a:r>
            <a:r>
              <a:rPr lang="ru-RU" sz="1400" dirty="0"/>
              <a:t>. характеристика ребенка, составленная на основе результатов психолого-педагогического обследования, проведенного экспертной группой,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3</a:t>
            </a:r>
            <a:r>
              <a:rPr lang="ru-RU" sz="1400" dirty="0"/>
              <a:t>. индивидуальный учебный план, отражающий доступные для обучающегося приоритетные предметные области, учебные предметы, коррекционные курсы, внеурочную деятельность и устанавливающий объем недельной нагрузки на обучающегося;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4</a:t>
            </a:r>
            <a:r>
              <a:rPr lang="ru-RU" sz="1400" dirty="0"/>
              <a:t>. актуальное содержание учебных предметов, коррекционных занятий и других программ (формирования базовых учебных действий; нравственного воспитания; формирования экологической культуры, здорового и безопасного образа жизни обучающихся) для образования конкретного обучающегося;</a:t>
            </a:r>
          </a:p>
          <a:p>
            <a:pPr marL="0">
              <a:spcBef>
                <a:spcPts val="0"/>
              </a:spcBef>
            </a:pPr>
            <a:r>
              <a:rPr lang="ru-RU" sz="1400" b="1" dirty="0" smtClean="0">
                <a:solidFill>
                  <a:srgbClr val="92D050"/>
                </a:solidFill>
              </a:rPr>
              <a:t>5</a:t>
            </a:r>
            <a:r>
              <a:rPr lang="ru-RU" sz="1400" b="1" dirty="0">
                <a:solidFill>
                  <a:srgbClr val="92D050"/>
                </a:solidFill>
              </a:rPr>
              <a:t>. условия реализации потребности в уходе (кормление, одевание/раздевание, совершение гигиенических процедур, передвижение) и в присмотре (при необходимости);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6</a:t>
            </a:r>
            <a:r>
              <a:rPr lang="ru-RU" sz="1400" dirty="0"/>
              <a:t>. внеурочная деятельность обучающегося – перечень возможных рабочих программ и мероприятий внеурочной деятельности, в реализации которых он принимает участие;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7</a:t>
            </a:r>
            <a:r>
              <a:rPr lang="ru-RU" sz="1400" dirty="0"/>
              <a:t>. перечень специалистов, участвующих в разработке и реализации СИПР;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8</a:t>
            </a:r>
            <a:r>
              <a:rPr lang="ru-RU" sz="1400" dirty="0"/>
              <a:t>. программа сотрудничества специалистов с семьей обучающегося, содержащая перечень возможных задач, мероприятий и форм сотрудничества организации и семьи обучающегося;</a:t>
            </a:r>
          </a:p>
          <a:p>
            <a:pPr marL="0">
              <a:spcBef>
                <a:spcPts val="0"/>
              </a:spcBef>
            </a:pPr>
            <a:r>
              <a:rPr lang="ru-RU" sz="1400" b="1" dirty="0" smtClean="0">
                <a:solidFill>
                  <a:srgbClr val="92D050"/>
                </a:solidFill>
              </a:rPr>
              <a:t>9</a:t>
            </a:r>
            <a:r>
              <a:rPr lang="ru-RU" sz="1400" b="1" dirty="0">
                <a:solidFill>
                  <a:srgbClr val="92D050"/>
                </a:solidFill>
              </a:rPr>
              <a:t>. перечень необходимых технических средств общего и индивидуального назначения, дидактических материалов, индивидуальных средств реабилитации, необходимых для реализации СИПР;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10</a:t>
            </a:r>
            <a:r>
              <a:rPr lang="ru-RU" sz="1400" dirty="0"/>
              <a:t>. средства мониторинга и оценки динамики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04893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/>
              <a:t>IX. Перечень необходимых технических средств общего и индивидуального назначения, дидактических материалов, индивидуальных средств реабилитации, необходимых для реализации СИПР.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7920880" cy="504056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кресло-коляска</a:t>
            </a:r>
            <a:r>
              <a:rPr lang="ru-RU" dirty="0"/>
              <a:t>, подъемник, душевая каталка, ортопедическое кресло (мешок), </a:t>
            </a:r>
            <a:r>
              <a:rPr lang="ru-RU" dirty="0" err="1"/>
              <a:t>вертикализатор</a:t>
            </a:r>
            <a:r>
              <a:rPr lang="ru-RU" dirty="0"/>
              <a:t>;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прибор </a:t>
            </a:r>
            <a:r>
              <a:rPr lang="ru-RU" b="1" dirty="0">
                <a:solidFill>
                  <a:srgbClr val="92D050"/>
                </a:solidFill>
              </a:rPr>
              <a:t>для альтернативной коммуникации (коммуникатор, планшет), </a:t>
            </a:r>
            <a:r>
              <a:rPr lang="ru-RU" dirty="0"/>
              <a:t>электронная кнопка для привлечения внимания;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игрушки </a:t>
            </a:r>
            <a:r>
              <a:rPr lang="ru-RU" b="1" dirty="0">
                <a:solidFill>
                  <a:srgbClr val="92D050"/>
                </a:solidFill>
              </a:rPr>
              <a:t>и предметы со световыми, звуковыми эффектами, образцы материалов, различных по фактуре, вязкости, температуре, плотности, сенсорные панели, наборы </a:t>
            </a:r>
            <a:r>
              <a:rPr lang="ru-RU" b="1" dirty="0" err="1">
                <a:solidFill>
                  <a:srgbClr val="92D050"/>
                </a:solidFill>
              </a:rPr>
              <a:t>аромобаночек</a:t>
            </a:r>
            <a:r>
              <a:rPr lang="ru-RU" b="1" dirty="0">
                <a:solidFill>
                  <a:srgbClr val="92D050"/>
                </a:solidFill>
              </a:rPr>
              <a:t>, </a:t>
            </a:r>
            <a:r>
              <a:rPr lang="ru-RU" b="1" dirty="0" err="1">
                <a:solidFill>
                  <a:srgbClr val="92D050"/>
                </a:solidFill>
              </a:rPr>
              <a:t>вибромассажер</a:t>
            </a:r>
            <a:r>
              <a:rPr lang="ru-RU" b="1" dirty="0">
                <a:solidFill>
                  <a:srgbClr val="92D05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предметы </a:t>
            </a:r>
            <a:r>
              <a:rPr lang="ru-RU" b="1" dirty="0">
                <a:solidFill>
                  <a:srgbClr val="92D050"/>
                </a:solidFill>
              </a:rPr>
              <a:t>для нанизывания на стержень, шнур, нить (кольца, шары, бусины), звучащие предметы для встряхивания, предметы для сжимания (мячи различной фактуры, разного диаметра), вставления (стаканчики одинаковой величины);</a:t>
            </a:r>
          </a:p>
          <a:p>
            <a:r>
              <a:rPr lang="ru-RU" dirty="0" smtClean="0"/>
              <a:t>средства </a:t>
            </a:r>
            <a:r>
              <a:rPr lang="ru-RU" dirty="0"/>
              <a:t>для фиксации ног, груди; мягкие формы и приспособления для придания положения лежа, сидя, стоя; автомобильное кресло;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средства </a:t>
            </a:r>
            <a:r>
              <a:rPr lang="ru-RU" b="1" dirty="0">
                <a:solidFill>
                  <a:srgbClr val="92D050"/>
                </a:solidFill>
              </a:rPr>
              <a:t>для развития двигательных функций: гимнастический мяч большого диаметра, гамак, коврики, тренажеры типа «</a:t>
            </a:r>
            <a:r>
              <a:rPr lang="ru-RU" b="1" dirty="0" err="1">
                <a:solidFill>
                  <a:srgbClr val="92D050"/>
                </a:solidFill>
              </a:rPr>
              <a:t>Мотомед</a:t>
            </a:r>
            <a:r>
              <a:rPr lang="ru-RU" b="1" dirty="0">
                <a:solidFill>
                  <a:srgbClr val="92D050"/>
                </a:solidFill>
              </a:rPr>
              <a:t>» и др.;</a:t>
            </a:r>
          </a:p>
          <a:p>
            <a:r>
              <a:rPr lang="ru-RU" dirty="0" smtClean="0"/>
              <a:t>другой </a:t>
            </a:r>
            <a:r>
              <a:rPr lang="ru-RU" dirty="0"/>
              <a:t>материал, предложенный в программах по учебным предметам примерной АООП.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8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АООП (8.3,8.4)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раздел: целевой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записка, общая характеристика АОПП,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потребности обучающихся с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РАС,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освоения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АООП,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достижения обучающимися с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 планируемых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освоения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АООП)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r>
              <a:rPr lang="ru-RU" dirty="0" smtClean="0"/>
              <a:t>2 раздел: содержательный </a:t>
            </a:r>
            <a:r>
              <a:rPr lang="ru-RU" sz="1600" dirty="0" smtClean="0"/>
              <a:t>(программы формирования БУД, программы содержания учебных предметов, курсов коррекционно-развивающей области, программа духовно-нравственного развития, программа формирования экологической культуры, здорового и безопасного образа жизни, программы коррекционной работы и внеурочной деятельности)</a:t>
            </a:r>
          </a:p>
          <a:p>
            <a:r>
              <a:rPr lang="ru-RU" dirty="0" smtClean="0"/>
              <a:t>3 раздел: организационный </a:t>
            </a:r>
            <a:r>
              <a:rPr lang="ru-RU" sz="1600" dirty="0" smtClean="0"/>
              <a:t>(учебный план, система условий)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573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n-lt"/>
              </a:rPr>
              <a:t>X. Средства мониторинга и оценки динамики </a:t>
            </a:r>
            <a:r>
              <a:rPr lang="ru-RU" sz="2400" dirty="0" smtClean="0">
                <a:latin typeface="+mn-lt"/>
              </a:rPr>
              <a:t>обучения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511256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 обучения проводится один раз в полугодие. В ходе мониторинга реализации СИПР участники экспертной группы оценивают уровень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представлений, действий/операций, определенных индивидуальной программой. Например: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выполняет действие самостоятельно»,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выполняет действие по инструкции» (вербальной или невербальной), «выполняет действие по образцу»,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выполняет действие с частичной физической помощью»,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выполняет действие со значительной физической помощью»,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действие не выполняет».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образования за оцениваемый период оформляются описательно в форме характеристики за учебный год. На основе характеристики по итогам года и внесенных в нее изменений, произошедших в летний период, составляется СИПР на следующий учебный период.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конце первого полугодия по итогам мониторинга экспертной группой, в случае необходимости, могут быть внесены изменения в СИПР. В конце учебного года на основе анализа данных на каждого учащегося составляется характеристика, делаются выводы и ставятся задачи для СИПР на следующий учебный год.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Разработанные экспертной группой СИПР, а также внесенные в нее изменения, принимаются педагогическим советом образовательной организации и утверждается приказом руководителя. (С примерами СИПР можно познакомиться на прилагаемом диске)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0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ВСОКО в инклюзивной школе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Объектами внутренней системы оценки являются: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учебные и </a:t>
            </a:r>
            <a:r>
              <a:rPr lang="ru-RU" dirty="0" err="1"/>
              <a:t>внеучебные</a:t>
            </a:r>
            <a:r>
              <a:rPr lang="ru-RU" dirty="0"/>
              <a:t> достижения обучающихся;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продуктивность, профессионализм и квалификация педагогических работников;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качество условий реализации адаптированных основных образовательных программ общего образования, дополнительных общеобразовательных программ;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качество образовательного процесса.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33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8814" cy="626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19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Учебные и </a:t>
            </a:r>
            <a:r>
              <a:rPr lang="ru-RU" dirty="0" err="1"/>
              <a:t>внеучебные</a:t>
            </a:r>
            <a:r>
              <a:rPr lang="ru-RU" dirty="0"/>
              <a:t> достижения обучающихся 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личностные и предметные результаты освоения адаптированных образовательных программ, </a:t>
            </a:r>
            <a:r>
              <a:rPr lang="ru-RU" dirty="0" err="1"/>
              <a:t>сформированность</a:t>
            </a:r>
            <a:r>
              <a:rPr lang="ru-RU" dirty="0"/>
              <a:t> БУД</a:t>
            </a:r>
          </a:p>
        </p:txBody>
      </p:sp>
    </p:spTree>
    <p:extLst>
      <p:ext uri="{BB962C8B-B14F-4D97-AF65-F5344CB8AC3E}">
        <p14:creationId xmlns:p14="http://schemas.microsoft.com/office/powerpoint/2010/main" val="397775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" y="638689"/>
            <a:ext cx="8064698" cy="604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63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Структура и содержание </a:t>
            </a:r>
            <a:r>
              <a:rPr lang="ru-RU" sz="3600" b="1" dirty="0" smtClean="0"/>
              <a:t>АОП</a:t>
            </a:r>
            <a:r>
              <a:rPr lang="ru-RU" sz="3600" b="1" dirty="0" smtClean="0"/>
              <a:t>: особенности для детей с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</a:t>
            </a:r>
            <a:r>
              <a:rPr lang="ru-RU" sz="3600" b="1" dirty="0" smtClean="0"/>
              <a:t> и УО</a:t>
            </a:r>
            <a:endParaRPr lang="ru-RU" sz="3600" b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738846"/>
              </p:ext>
            </p:extLst>
          </p:nvPr>
        </p:nvGraphicFramePr>
        <p:xfrm>
          <a:off x="457200" y="1600200"/>
          <a:ext cx="8186766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383"/>
                <a:gridCol w="40933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 (8.1,8.2)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 (8.3,8.4)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АОП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АОП или СИПР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выходе должны иметь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уровень образования сопоставимый с цензовым (НОО)</a:t>
                      </a:r>
                      <a:endPara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образования не сопоставимый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 цензовым</a:t>
                      </a:r>
                      <a:endPara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Программа формирования УУД</a:t>
                      </a:r>
                    </a:p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Программа формирования БУД – базовых учебных действий</a:t>
                      </a:r>
                    </a:p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схема АОП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362716"/>
              </p:ext>
            </p:extLst>
          </p:nvPr>
        </p:nvGraphicFramePr>
        <p:xfrm>
          <a:off x="467544" y="836712"/>
          <a:ext cx="829126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203032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Общие сведения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Информация о ребенке, семье, специалистах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Заключение ПМПК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Программа обучения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Форма обучения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Цель</a:t>
                      </a:r>
                      <a:r>
                        <a:rPr lang="ru-RU" sz="1400" baseline="0" dirty="0" smtClean="0"/>
                        <a:t> АОП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Сроки реализации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Заключение и рекомендации </a:t>
                      </a:r>
                    </a:p>
                    <a:p>
                      <a:r>
                        <a:rPr lang="ru-RU" sz="1400" dirty="0" err="1" smtClean="0"/>
                        <a:t>ПМПк</a:t>
                      </a:r>
                      <a:r>
                        <a:rPr lang="ru-RU" sz="1400" dirty="0" smtClean="0"/>
                        <a:t> 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Оценка особенностей развития обучающегося с РАС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Результаты комплексной диагностики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Особенности формирования БУД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Трудности формирования академических навыков в рамках учебного предмета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Определение специальных условий для обучающегося с РАС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Комплексное психолого-педагогическое сопровождение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Описание специальных условий обучения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Освоение предметных областей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          дефициты       индивидуальные планируемые результаты освоения на период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БУД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Индивидуальные планируемые</a:t>
                      </a:r>
                      <a:r>
                        <a:rPr lang="ru-RU" sz="1400" baseline="0" dirty="0" smtClean="0"/>
                        <a:t> результаты БУД на период  результативность            исполнители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Коррекционно-развивающая область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Направления деятельности       </a:t>
                      </a:r>
                      <a:r>
                        <a:rPr lang="ru-RU" sz="1400" dirty="0" smtClean="0"/>
                        <a:t>индивидуальные планируемые</a:t>
                      </a:r>
                      <a:r>
                        <a:rPr lang="ru-RU" sz="1400" baseline="0" dirty="0" smtClean="0"/>
                        <a:t> результаты     результативность       исполнители           формы работы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с родителями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Направления работы       планируемы результаты        формы работы      график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507315" y="4160066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788024" y="4149079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541042" y="4667847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95114" y="4871438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04048" y="515719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651331" y="5373216"/>
            <a:ext cx="1440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292080" y="5409220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732240" y="5409220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479742" y="5721319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804248" y="5721319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8460432" y="5721319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3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Общие сведения о ребенке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 ребенка:</a:t>
            </a: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Возраст ребёнка:</a:t>
            </a: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Класс: 1</a:t>
            </a: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ФИО родителей: </a:t>
            </a: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ФИО учителя</a:t>
            </a: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ФИО специалистов сопровождения:</a:t>
            </a:r>
          </a:p>
          <a:p>
            <a:pPr>
              <a:buNone/>
            </a:pP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учитель-логопед</a:t>
            </a:r>
          </a:p>
          <a:p>
            <a:pPr>
              <a:buNone/>
            </a:pP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педагог-психолог </a:t>
            </a:r>
          </a:p>
          <a:p>
            <a:pPr>
              <a:buNone/>
            </a:pP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</a:t>
            </a:r>
            <a:r>
              <a:rPr lang="ru-RU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тьютор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 </a:t>
            </a: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Заключение и рекомендации ПМПК (Заключение ПМПК № … от …)</a:t>
            </a:r>
          </a:p>
          <a:p>
            <a:pPr marL="36576" lvl="0" indent="0">
              <a:buNone/>
            </a:pP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обучение по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АООП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обучающихся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 расстройством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аутистического спектра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умственной отсталостью (интеллектуальными нарушениями) (Вариант 8.3.). Занятия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педагогом-психологом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развитию эмоционально-волевой сферы и коммуникативных 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навыков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Основная программа класса -- 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ООП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НОО обучающихся </a:t>
            </a:r>
            <a:endParaRPr lang="ru-RU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Модель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/форма обучения  - совместное обучение (инклюзия)</a:t>
            </a: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 АОП - Обеспечение планируемых результатов в освоении АООП НОО, развитие и социальная адаптация обучающегося</a:t>
            </a: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Срок реализации АОП –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2017-2018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учебный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7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2. </a:t>
            </a:r>
            <a:r>
              <a:rPr lang="ru-RU" sz="2800" b="1" dirty="0">
                <a:latin typeface="+mn-lt"/>
                <a:cs typeface="Times New Roman" pitchFamily="18" charset="0"/>
              </a:rPr>
              <a:t>Заключение и рекомендации </a:t>
            </a:r>
            <a:r>
              <a:rPr lang="ru-RU" sz="2800" b="1" dirty="0" err="1" smtClean="0">
                <a:latin typeface="+mn-lt"/>
                <a:cs typeface="Times New Roman" pitchFamily="18" charset="0"/>
              </a:rPr>
              <a:t>ПМПк</a:t>
            </a:r>
            <a:r>
              <a:rPr lang="ru-RU" sz="2800" b="1" dirty="0">
                <a:latin typeface="+mn-lt"/>
                <a:cs typeface="Times New Roman" pitchFamily="18" charset="0"/>
              </a:rPr>
              <a:t/>
            </a:r>
            <a:br>
              <a:rPr lang="ru-RU" sz="2800" b="1" dirty="0">
                <a:latin typeface="+mn-lt"/>
                <a:cs typeface="Times New Roman" pitchFamily="18" charset="0"/>
              </a:rPr>
            </a:br>
            <a:r>
              <a:rPr lang="ru-RU" sz="2800" b="1" dirty="0">
                <a:latin typeface="+mn-lt"/>
                <a:cs typeface="Times New Roman" pitchFamily="18" charset="0"/>
              </a:rPr>
              <a:t> образовательной организации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5184576"/>
          </a:xfrm>
        </p:spPr>
        <p:txBody>
          <a:bodyPr>
            <a:normAutofit fontScale="25000" lnSpcReduction="20000"/>
          </a:bodyPr>
          <a:lstStyle/>
          <a:p>
            <a:pPr lvl="1" algn="just" hangingPunct="0">
              <a:buNone/>
            </a:pPr>
            <a:r>
              <a:rPr lang="ru-RU" sz="6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2.1.Оценка особенностей развития ребенка с РАС </a:t>
            </a:r>
            <a:r>
              <a:rPr lang="ru-RU" sz="6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6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определения индивидуальных планируемых результатов </a:t>
            </a:r>
          </a:p>
          <a:p>
            <a:pPr lvl="1" hangingPunct="0">
              <a:buNone/>
            </a:pPr>
            <a:r>
              <a:rPr lang="ru-RU" sz="6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2.1.1. Особенности </a:t>
            </a:r>
            <a:r>
              <a:rPr lang="ru-RU" sz="6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  и коммуникации</a:t>
            </a:r>
            <a:endParaRPr lang="ru-RU" sz="6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в речи обращений, несостоятельность в диалоге;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трудности восприятия вербальной инструкции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600" dirty="0" smtClean="0">
                <a:cs typeface="Times New Roman" pitchFamily="18" charset="0"/>
              </a:rPr>
              <a:t>в </a:t>
            </a:r>
            <a:r>
              <a:rPr lang="ru-RU" sz="6600" dirty="0">
                <a:cs typeface="Times New Roman" pitchFamily="18" charset="0"/>
              </a:rPr>
              <a:t>самостоятельной речи использует простую фразу, самостоятельное высказывание возможно на бытовом </a:t>
            </a:r>
            <a:r>
              <a:rPr lang="ru-RU" sz="6600" dirty="0" smtClean="0">
                <a:cs typeface="Times New Roman" pitchFamily="18" charset="0"/>
              </a:rPr>
              <a:t>уровне;</a:t>
            </a:r>
          </a:p>
          <a:p>
            <a:pPr algn="just"/>
            <a:r>
              <a:rPr lang="ru-RU" sz="6400" dirty="0" smtClean="0">
                <a:cs typeface="Arial" panose="020B0604020202020204" pitchFamily="34" charset="0"/>
              </a:rPr>
              <a:t>коммуникативная функция речи отсутствует, </a:t>
            </a:r>
            <a:r>
              <a:rPr lang="ru-RU" sz="6400" dirty="0" err="1" smtClean="0">
                <a:cs typeface="Arial" panose="020B0604020202020204" pitchFamily="34" charset="0"/>
              </a:rPr>
              <a:t>эхолалии</a:t>
            </a:r>
            <a:r>
              <a:rPr lang="ru-RU" sz="6400" dirty="0" smtClean="0">
                <a:cs typeface="Arial" panose="020B0604020202020204" pitchFamily="34" charset="0"/>
              </a:rPr>
              <a:t>, </a:t>
            </a:r>
            <a:r>
              <a:rPr lang="ru-RU" sz="6400" dirty="0" err="1" smtClean="0">
                <a:cs typeface="Arial" panose="020B0604020202020204" pitchFamily="34" charset="0"/>
              </a:rPr>
              <a:t>несоотнесенные</a:t>
            </a:r>
            <a:r>
              <a:rPr lang="ru-RU" sz="6400" dirty="0" smtClean="0">
                <a:cs typeface="Arial" panose="020B0604020202020204" pitchFamily="34" charset="0"/>
              </a:rPr>
              <a:t> </a:t>
            </a:r>
            <a:r>
              <a:rPr lang="ru-RU" sz="6400" dirty="0" err="1" smtClean="0">
                <a:cs typeface="Arial" panose="020B0604020202020204" pitchFamily="34" charset="0"/>
              </a:rPr>
              <a:t>звукокомплексы</a:t>
            </a:r>
            <a:r>
              <a:rPr lang="ru-RU" sz="6400" dirty="0" smtClean="0">
                <a:cs typeface="Arial" panose="020B0604020202020204" pitchFamily="34" charset="0"/>
              </a:rPr>
              <a:t>, жесты для коммуникации не использует.</a:t>
            </a:r>
            <a:endParaRPr lang="ru-RU" sz="6400" dirty="0">
              <a:cs typeface="Arial" panose="020B0604020202020204" pitchFamily="34" charset="0"/>
            </a:endParaRPr>
          </a:p>
          <a:p>
            <a:pPr algn="just"/>
            <a:r>
              <a:rPr lang="ru-RU" sz="6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2.1.2</a:t>
            </a:r>
            <a:r>
              <a:rPr lang="ru-RU" sz="6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6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6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</a:t>
            </a:r>
            <a:r>
              <a:rPr lang="ru-RU" sz="6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утомляемость</a:t>
            </a:r>
          </a:p>
          <a:p>
            <a:pPr algn="just"/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в целом низкий;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повышенная отвлекаемость на внешние раздражители (посторонние шумы, голоса, заранее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подготовленный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дидактический материал);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уход в себя (не реагирует на обращение, не включается в деятельность, или прекращает ее, не доведя до конца, поскольку «погружен в себя»);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повышенная двигательная активность (вертится, не может сидеть за партой);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любой продуктивной деятельности не более 10 минут (быстро утомляется, перестает выполнять, сползает со стула); смена видов деятельности не всегда эффективна;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двигательные стереотипные формы поведения, необходимость постоянной физической активности («заламывает» руки, стучит о стену, крутится всем корпусом,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встает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и ходит по помещению)</a:t>
            </a:r>
          </a:p>
          <a:p>
            <a:pPr algn="just"/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0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2. </a:t>
            </a:r>
            <a:r>
              <a:rPr lang="ru-RU" sz="2800" b="1" dirty="0">
                <a:latin typeface="+mn-lt"/>
                <a:cs typeface="Times New Roman" pitchFamily="18" charset="0"/>
              </a:rPr>
              <a:t>Заключение и рекомендации </a:t>
            </a:r>
            <a:r>
              <a:rPr lang="ru-RU" sz="2800" b="1" dirty="0" err="1" smtClean="0">
                <a:latin typeface="+mn-lt"/>
                <a:cs typeface="Times New Roman" pitchFamily="18" charset="0"/>
              </a:rPr>
              <a:t>ПМПк</a:t>
            </a:r>
            <a:r>
              <a:rPr lang="ru-RU" sz="2800" b="1" dirty="0">
                <a:latin typeface="+mn-lt"/>
                <a:cs typeface="Times New Roman" pitchFamily="18" charset="0"/>
              </a:rPr>
              <a:t/>
            </a:r>
            <a:br>
              <a:rPr lang="ru-RU" sz="2800" b="1" dirty="0">
                <a:latin typeface="+mn-lt"/>
                <a:cs typeface="Times New Roman" pitchFamily="18" charset="0"/>
              </a:rPr>
            </a:br>
            <a:r>
              <a:rPr lang="ru-RU" sz="2800" b="1" dirty="0">
                <a:latin typeface="+mn-lt"/>
                <a:cs typeface="Times New Roman" pitchFamily="18" charset="0"/>
              </a:rPr>
              <a:t> образовательной организации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5184576"/>
          </a:xfrm>
        </p:spPr>
        <p:txBody>
          <a:bodyPr>
            <a:normAutofit fontScale="25000" lnSpcReduction="20000"/>
          </a:bodyPr>
          <a:lstStyle/>
          <a:p>
            <a:pPr lvl="1" algn="just" hangingPunct="0">
              <a:buNone/>
            </a:pPr>
            <a:r>
              <a:rPr lang="ru-RU" sz="6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2.1.Оценка особенностей развития ребенка с РАС </a:t>
            </a:r>
            <a:r>
              <a:rPr lang="ru-RU" sz="6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6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определения индивидуальных планируемых результатов </a:t>
            </a:r>
          </a:p>
          <a:p>
            <a:pPr algn="just"/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2.1.3. Особенности обработки сенсорной информации</a:t>
            </a:r>
            <a:endParaRPr lang="ru-RU" sz="64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6400" dirty="0" err="1">
                <a:latin typeface="Arial" panose="020B0604020202020204" pitchFamily="34" charset="0"/>
                <a:cs typeface="Arial" panose="020B0604020202020204" pitchFamily="34" charset="0"/>
              </a:rPr>
              <a:t>гиперчувствителен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 к сенсорным раздражителям (боится громкого голоса в том числе детских голосов, шумов; чувствителен к тактильным прикосновениям, к зрительным стимулам: яркий свет, блестящие картинки, стимуляции перед глазами);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вербальную информацию воспринимает частично из-за крайне низкого уровня развития пассивного словарного запаса, иногда не понимает инструкции даже на бытовом уровне;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затруднено визуальное восприятие нескольких объектов одновременно;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физиологические особенности функционирования сенсорных анализаторов (медицинские показатели)–не отмечены.</a:t>
            </a:r>
          </a:p>
          <a:p>
            <a:pPr algn="just"/>
            <a:r>
              <a:rPr lang="ru-RU" sz="6600" b="1" dirty="0">
                <a:solidFill>
                  <a:srgbClr val="00B0F0"/>
                </a:solidFill>
                <a:cs typeface="Times New Roman" pitchFamily="18" charset="0"/>
              </a:rPr>
              <a:t>2.1.4. Особенности моторного развития и графических навыков</a:t>
            </a:r>
            <a:br>
              <a:rPr lang="ru-RU" sz="6600" b="1" dirty="0">
                <a:solidFill>
                  <a:srgbClr val="00B0F0"/>
                </a:solidFill>
                <a:cs typeface="Times New Roman" pitchFamily="18" charset="0"/>
              </a:rPr>
            </a:b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общая моторная неловкость с нарушением координации произвольных движений;</a:t>
            </a:r>
          </a:p>
          <a:p>
            <a:pPr algn="just"/>
            <a:r>
              <a:rPr lang="ru-RU" sz="6400" dirty="0" err="1">
                <a:latin typeface="Arial" panose="020B0604020202020204" pitchFamily="34" charset="0"/>
                <a:cs typeface="Arial" panose="020B0604020202020204" pitchFamily="34" charset="0"/>
              </a:rPr>
              <a:t>нескоординированность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 работы пальцев рук;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скованность движений, нарушение переключения от одного движения к другому;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повышенный мышечный тонус, сильный нажим;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навыки зрительно-двигательной координации сформированы недостаточно;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нарушения пространственной ориентировки: плохо ориентируется в пространстве листа; границ строки, клетки, линейки; не сформирован графический образ букв, цифр; присутствует зеркальность при письме;</a:t>
            </a:r>
          </a:p>
          <a:p>
            <a:pPr algn="just"/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ведущая рука – правая.</a:t>
            </a:r>
          </a:p>
          <a:p>
            <a:pPr algn="just"/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2.1.5. Особенности формирования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051156"/>
              </p:ext>
            </p:extLst>
          </p:nvPr>
        </p:nvGraphicFramePr>
        <p:xfrm>
          <a:off x="395536" y="1227203"/>
          <a:ext cx="7931224" cy="5630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2664296"/>
                <a:gridCol w="3600400"/>
              </a:tblGrid>
              <a:tr h="1350611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Личностные БУД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самостоятельность в вы­полнении учебных зада­ний, поручений, договоре­нностей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нуждается в постоянном побуждении к учебной деятельности,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нуждается в сопровождении </a:t>
                      </a:r>
                      <a:r>
                        <a:rPr kumimoji="0" lang="ru-RU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тьютора</a:t>
                      </a: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только в некоторых ситуациях (все письменные уроки, переодевание на физкультуру, передвижение по школе)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</a:tr>
              <a:tr h="15704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к осмысле­нию социального окруже­ния, своего места в нем, принятие соответству­ющих возрасту ценностей и социальных ролей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протестные реакции на уроках, в игровой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деятельности</a:t>
                      </a:r>
                      <a:endParaRPr lang="ru-RU" sz="1600" dirty="0"/>
                    </a:p>
                  </a:txBody>
                  <a:tcPr/>
                </a:tc>
              </a:tr>
              <a:tr h="17743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Коммуникативные БУД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использовать принятые ритуалы социального взаимодействия с одноклассниками и учителем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эпизодически включается в совместную деятельность с педагогом и очень избирательно с детьми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7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2.1.5. Особенности формирования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470085"/>
              </p:ext>
            </p:extLst>
          </p:nvPr>
        </p:nvGraphicFramePr>
        <p:xfrm>
          <a:off x="467544" y="1268760"/>
          <a:ext cx="7931224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2592288"/>
                <a:gridCol w="3312368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Регулятивные учебные действия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соотносить свои действия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их результаты с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заданными образцами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 способен находить ошибки, не понимает, что от него требуется; может слишком эмоционально</a:t>
                      </a:r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и неадекватно отреагировать на собственный ответ</a:t>
                      </a:r>
                      <a:endParaRPr lang="ru-RU" sz="1600" b="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1570464">
                <a:tc>
                  <a:txBody>
                    <a:bodyPr/>
                    <a:lstStyle/>
                    <a:p>
                      <a:endParaRPr lang="ru-RU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принимать оценку деятельности, оценивать ее с учетом предложенных критериев, корректировать свою деятельность с учетом выявленных недочетов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безразличен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к оценке своих достижений, не понимает систему поощрения</a:t>
                      </a:r>
                      <a:endParaRPr lang="ru-RU" sz="16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13162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Познавательные учебные</a:t>
                      </a:r>
                    </a:p>
                    <a:p>
                      <a:r>
                        <a:rPr lang="ru-RU" sz="1600" dirty="0" smtClean="0"/>
                        <a:t>действия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выделять существенные, общие и отличительные свойства предметов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для освоения операции требуется множество повторений на аналогичном материале,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новом материале и в новых условиях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183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254</TotalTime>
  <Words>1426</Words>
  <Application>Microsoft Office PowerPoint</Application>
  <PresentationFormat>Экран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 Дети с РАС и умственной отсталостью: разработка АОП и организация оценочной деятельности</vt:lpstr>
      <vt:lpstr>Структура АООП (8.3,8.4)</vt:lpstr>
      <vt:lpstr>Структура и содержание АОП: особенности для детей с РАС и УО</vt:lpstr>
      <vt:lpstr>Структурная схема АОП</vt:lpstr>
      <vt:lpstr>Общие сведения о ребенке</vt:lpstr>
      <vt:lpstr>2. Заключение и рекомендации ПМПк  образовательной организации </vt:lpstr>
      <vt:lpstr>2. Заключение и рекомендации ПМПк  образовательной организации </vt:lpstr>
      <vt:lpstr>2.1.5. Особенности формирования БУД</vt:lpstr>
      <vt:lpstr>2.1.5. Особенности формирования БУД</vt:lpstr>
      <vt:lpstr>2.2 Определение специальных условий 2.2.1 Психолого-педагогическое сопровождение образовательного процесса </vt:lpstr>
      <vt:lpstr>2.2.2. Специальные условия</vt:lpstr>
      <vt:lpstr>Презентация PowerPoint</vt:lpstr>
      <vt:lpstr>Презентация PowerPoint</vt:lpstr>
      <vt:lpstr>5. Коррекционно-развивающая область</vt:lpstr>
      <vt:lpstr>6. Работа с родителями</vt:lpstr>
      <vt:lpstr>Презентация PowerPoint</vt:lpstr>
      <vt:lpstr>Презентация PowerPoint</vt:lpstr>
      <vt:lpstr>Структура СИПР</vt:lpstr>
      <vt:lpstr>IX. Перечень необходимых технических средств общего и индивидуального назначения, дидактических материалов, индивидуальных средств реабилитации, необходимых для реализации СИПР. </vt:lpstr>
      <vt:lpstr>X. Средства мониторинга и оценки динамики обучения</vt:lpstr>
      <vt:lpstr>ВСОКО в инклюзивной школе</vt:lpstr>
      <vt:lpstr>Презентация PowerPoint</vt:lpstr>
      <vt:lpstr>Учебные и внеучебные достижения обучающихся 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Дети с РАС и умственной отсталостью: разработка АООП и организация оценочной деятельности</dc:title>
  <dc:creator>User</dc:creator>
  <cp:lastModifiedBy>lenovo</cp:lastModifiedBy>
  <cp:revision>34</cp:revision>
  <dcterms:created xsi:type="dcterms:W3CDTF">2018-04-27T04:31:29Z</dcterms:created>
  <dcterms:modified xsi:type="dcterms:W3CDTF">2018-04-23T02:32:12Z</dcterms:modified>
</cp:coreProperties>
</file>