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latin typeface="Arial" charset="0"/>
                <a:cs typeface="Arial" charset="0"/>
              </a:rPr>
              <a:t>Департамент образования и науки Курганской области</a:t>
            </a:r>
            <a:br>
              <a:rPr lang="ru-RU" altLang="ru-RU" sz="2000" smtClean="0">
                <a:latin typeface="Arial" charset="0"/>
                <a:cs typeface="Arial" charset="0"/>
              </a:rPr>
            </a:br>
            <a:r>
              <a:rPr lang="ru-RU" altLang="ru-RU" sz="2000" smtClean="0">
                <a:latin typeface="Arial" charset="0"/>
                <a:cs typeface="Arial" charset="0"/>
              </a:rPr>
              <a:t>ГБУ «Центр помощи детям» 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ru-RU" altLang="ru-RU" dirty="0" smtClean="0"/>
          </a:p>
          <a:p>
            <a:pPr marL="0" indent="0" algn="ctr">
              <a:buFont typeface="Arial" charset="0"/>
              <a:buNone/>
            </a:pP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Психолого-педагогические основы консультативной работы с родителями</a:t>
            </a:r>
          </a:p>
          <a:p>
            <a:pPr marL="0" indent="0"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педагог-психолог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                         Центра ранней комплексной помощи: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Галеса Н.В.</a:t>
            </a:r>
          </a:p>
          <a:p>
            <a:pPr marL="0" indent="0">
              <a:buFont typeface="Arial" charset="0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038" y="1412875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5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Модели поведения родителей</a:t>
            </a:r>
            <a:r>
              <a:rPr lang="ru-RU" sz="6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Снисходительная модель</a:t>
            </a:r>
          </a:p>
          <a:p>
            <a:pPr indent="15875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Родители не требовательные, сами не организованные, плохо налажен семейный быт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55A40C1-9C0C-DB49-9ED5-B4E382A4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357562"/>
            <a:ext cx="3683923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006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Демократический стиль</a:t>
            </a:r>
          </a:p>
          <a:p>
            <a:pPr indent="158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Стиль воспитания, который основывается на сотрудничестве с ребёнком</a:t>
            </a:r>
          </a:p>
          <a:p>
            <a:pPr indent="15875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Девиз: «Вместе»</a:t>
            </a:r>
          </a:p>
          <a:p>
            <a:pPr indent="15875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Ребенок равноправный член семьи, его любят и уважают, несмотря на его возраст. Родители гордятся его успехами, оказывают эмоциональную поддержку</a:t>
            </a:r>
          </a:p>
          <a:p>
            <a:endParaRPr lang="ru-RU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D2CA5C7-CE0A-E149-AFE2-14CA4F3A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71678"/>
            <a:ext cx="414340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Авторитарный стиль </a:t>
            </a: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«Я - родитель – значит, я прав!»</a:t>
            </a: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Девиз: «Делай, как сказано!»</a:t>
            </a: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Авторитет подавления 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считается самым опасным и жестоким видом (держат ребёнка в страхе, жестокость)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Авторитет расстояния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чванства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находит применение тогда, когда родители по каким-либо незначительным причинам стараются держаться подальше от детей (воспитание поручено бабушкам, няням)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160BAED-8525-A748-9FF9-52F2C847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428868"/>
            <a:ext cx="3643338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Попустительский стиль (либеральный)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Девиз: «Живи, как хочешь, как знаешь!»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Всепрощение, излишняя терпимость по отношению к проступкам детей, потакание, стремление удовлетворить желания, вседозволенность. Ребёнок чувствует себя ненужным, обузой</a:t>
            </a: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457608B-709E-CB44-B68D-C0698120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57430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5"/>
            <a:ext cx="3971924" cy="3786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 : «Вместо»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(я делаю вместо тебя)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Роль ребенка: кумир семьи, взрослые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самоутверждаются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 счет ребенка, борются за лидерство, кого больше любит ребенок, тот в доме хозяин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3438" y="2500305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Предоставление свободы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Равнодушие или занятость родителей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Вседозволенность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Попустительство нежелательному поведению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Отсутствие контроля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2000241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гипоопеки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7" y="1285860"/>
            <a:ext cx="4071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Гипоопека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3684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Проблемы семейных отношений </a:t>
            </a:r>
            <a:b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1. Разногласия по вопросам воспитания детей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2. Недостаток коммуникаций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3. Вопросы установления границ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4.  Разногласия по поводу проведения праздников (или отпусков)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5. Финансовые затруднения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6.  Разногласия по вопросам карьеры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7. Ссоры по поводу домашних обязанностей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8. Ссоры между детьми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9. Скрытность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 наказаниях в детском возрасте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ts val="21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Одним из наиболее распространенных влияний в детском возрасте является чувство подавленности, вызванное излишними родительскими наказаниями или неадекватным отношением к детям</a:t>
            </a:r>
          </a:p>
          <a:p>
            <a:pPr algn="just">
              <a:lnSpc>
                <a:spcPts val="21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			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А. Адлер</a:t>
            </a:r>
            <a:endParaRPr lang="ru-RU" sz="2400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Для подавления автономии и свободы воли родители используют «гуманные» способы, не связанные с физическим наказанием				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В.А. Ильин</a:t>
            </a:r>
            <a:endParaRPr lang="ru-RU" sz="2400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62529CE-D88A-3E4B-8EB9-017F7CA1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3786182" cy="27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6" y="4536995"/>
            <a:ext cx="4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Способы: навязывание чувства стыда, вины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Развитие  и формирование </a:t>
            </a:r>
            <a:b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личности ребенка</a:t>
            </a:r>
            <a:b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Развитие личности ребенка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происходит тогда, когда родители создают такие условия жизни ребенка, при которых могут раскрыться его индивидуальные способности, когда они принимают своего ребенка таким, какой он есть, не стремясь постоянно сравнивать его с другими детьми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родители игнорируют потребности, природный потенциал ребенка и прикладывают много усилий, чтобы «втиснуть» маленького человека в рамки своего придуманного образа, тогда мы говорим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 формировании личности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Проблемы современных родителей</a:t>
            </a:r>
            <a: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AutoNum type="arabicPeriod"/>
            </a:pPr>
            <a:r>
              <a:rPr lang="ru-RU" sz="31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Часто родители чувствуют себя неуверенными и некомпетентными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Родители считают себя обязанными любить и полностью удовлетворять своего ребенка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Иногда родители устанавливают чрезмерно жесткие рамки и требования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Высокий уровень ожиданий от себя и от ребёнка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Забывают, что быть родителями – это всего лишь роль, которую они играют, а не гонка, в которой они непременно должны быть первыми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Родительская самоэффективность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Самоэффективность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– это готовность человека браться за решение задачи, которую он никогда раньше не решал. То есть у него изначально нет навыка, который обеспечит решение этой задачи</a:t>
            </a:r>
          </a:p>
          <a:p>
            <a:pPr marL="0" indent="0" algn="ctr">
              <a:buNone/>
            </a:pPr>
            <a:endParaRPr lang="ru-RU" sz="24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Проблема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 современных родителей наблюдается низкая самоэффективность, которая связана с высокой тревожностью</a:t>
            </a:r>
          </a:p>
          <a:p>
            <a:pPr marL="0" indent="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Что такое интенсивное родительство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Модели поведения и стили воспитания в семье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Проблемы современных родителей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Запросы и ожидания родителей от дошкольного образования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Цель и задачи сотрудничества ДОУ с семьёй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Формы и принципы взаимодействия с родителями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90170">
              <a:spcBef>
                <a:spcPts val="1200"/>
              </a:spcBef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Запросы и ожидания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современных родителей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от дошкольного образования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 indent="90170" algn="ctr">
              <a:spcBef>
                <a:spcPts val="1200"/>
              </a:spcBef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Хороший детский сад должен: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подготовить моего ребёнка к школе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ребёнка слушать взрослых; создать психологически комфортную обстановку для моего ребёнка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ребёнка навыкам самообслуживания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приучить ребёнка к режиму дня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дать возможность моему ребёнку играть с другими детьми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обеспечить безопасность моего ребёнка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ребёнка общаться со сверстниками</a:t>
            </a:r>
          </a:p>
          <a:p>
            <a:pPr marL="285750" indent="-285750">
              <a:spcBef>
                <a:spcPts val="120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 материалам заведующей кафедрой управления дошкольным образованием Московской высшей школы социальных и экономических наук, исследователя Елены Григорьевны Юдиной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Цель и задачи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сотрудничества ДОУ с семьей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благоприятных условий для внедрения новых форм и методов повышения эффективности семейного воспитания через взаимодействие детского сада и семьи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Сделать ДОУ и семью союзниками в воспитании детей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Обеспечить полное взаимопонимание и согласованное взаимодействие ДОУ и семьи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Внедрить разнообразные формы и методы взаимодействия детского сада и семьи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Способствовать активному включению родителей в психолого-педагогическую работу детского сада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Нейтрализовать возможное отрицательное влияние семьи на ребенка;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Компенсировать проблемы семейного воспитания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Повышать уровень педагогической и психологической культуры родителей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Привлекать внимание родителей к интересам и потребностям ребенка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Формировать у родителей практические умения в воспитании, обучении и развитии детей в домашних условиях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Обогащать отношения детей и родителей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	Формы взаимодействия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	с родителями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14481" y="1643049"/>
          <a:ext cx="6786609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203"/>
                <a:gridCol w="2262203"/>
                <a:gridCol w="2262203"/>
              </a:tblGrid>
              <a:tr h="340094">
                <a:tc>
                  <a:txBody>
                    <a:bodyPr/>
                    <a:lstStyle/>
                    <a:p>
                      <a:r>
                        <a:rPr lang="ru-RU" dirty="0"/>
                        <a:t>К</a:t>
                      </a:r>
                      <a:r>
                        <a:rPr lang="ru-RU" dirty="0" smtClean="0"/>
                        <a:t>оллективные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Групповые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Индивидуальные</a:t>
                      </a:r>
                    </a:p>
                  </a:txBody>
                  <a:tcPr/>
                </a:tc>
              </a:tr>
              <a:tr h="439287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Родительское собрание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Родительский лекторий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Конференция по обмену опытом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 вопросов и ответов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Диспут-размышление по проблемам воспитания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Встреча родителей с администрацией воспитателями, специалистами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«Дни открытых дверей»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Взаимодействие с родительским комитетом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Взаимодействие с творческими группами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Групповые консультации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Практические занятия для родителей с привлечением специалистов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Клуб 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Беседа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Посещение на дому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Консультация- размышление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индивидуальных поручений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Переписка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Телефонный разговор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90170">
              <a:spcBef>
                <a:spcPts val="12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Нетрадиционные формы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взаимодействия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ДОУ с родителями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Родительские тренинги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Дискуссии 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Психологические разминки 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Круглые столы 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Устные журналы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Практикумы 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Родительские вечера 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Родительские чтения </a:t>
            </a:r>
          </a:p>
          <a:p>
            <a:pPr>
              <a:buAutoNum type="arabicPeriod"/>
            </a:pPr>
            <a:r>
              <a:rPr lang="ru-RU" sz="2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Родительские ринги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90170">
              <a:spcBef>
                <a:spcPts val="1200"/>
              </a:spcBef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Формы коммуникации родителей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 представителями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системы образования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4071966" cy="4525963"/>
          </a:xfrm>
        </p:spPr>
        <p:txBody>
          <a:bodyPr>
            <a:normAutofit/>
          </a:bodyPr>
          <a:lstStyle/>
          <a:p>
            <a:pPr indent="158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Предпочитают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90170"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непосредственное общение </a:t>
            </a:r>
          </a:p>
          <a:p>
            <a:pPr indent="90170"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праздниках</a:t>
            </a:r>
          </a:p>
          <a:p>
            <a:pPr indent="90170"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занятиях и групповых собраниях</a:t>
            </a:r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500174"/>
            <a:ext cx="38576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Самыми непопулярными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среди родителей:</a:t>
            </a:r>
          </a:p>
          <a:p>
            <a:pPr indent="9017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родительском комитете </a:t>
            </a:r>
          </a:p>
          <a:p>
            <a:pPr indent="9017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оценке качества образовательной деятельности и образовательных условий, созданных в ДОУ</a:t>
            </a:r>
            <a:endParaRPr lang="ru-RU" sz="2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        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Формы наглядного взаимодействия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групповой альбом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родительские уголки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родительская газета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фотовыставки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принципы работы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 современными родителями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Доброжелательный стиль общения педагогов с родителями</a:t>
            </a:r>
          </a:p>
          <a:p>
            <a:pPr marL="514350" indent="-51435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2. Преемственность согласованных действий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3. Индивидуальный подход к каждой семье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Сотрудничество, а не наставничество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5. Тщательная подготовка к каждому мероприятию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6. Динамичность</a:t>
            </a: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Литература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 marL="514350" lvl="0" indent="-514350" algn="just">
              <a:buAutoNum type="arabicPeriod"/>
            </a:pP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Антипкина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И.В.,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Любицкая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К А.,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Нисская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А.К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 Вовлеченность родителей третьеклассников в учебные дела детей //Вопросы образования. 2018. № 4. С. 230‒260.</a:t>
            </a:r>
          </a:p>
          <a:p>
            <a:pPr marL="514350" lvl="0" indent="-51435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Карабанова О.А.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Возрастная психология: конспект лекций: учеб. пособие для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вузов.М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.: Айрис Пресс, 2005.</a:t>
            </a:r>
          </a:p>
          <a:p>
            <a:pPr marL="514350" lvl="0" indent="-514350" algn="just">
              <a:buAutoNum type="arabicPeriod"/>
            </a:pP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Любицкая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К.А.,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Нисская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А.К.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Взаимодействие семьи и школы: каналы коммуникации педагогов и родителей // В кн.: Семья и дети в современном мире. Коллективная монография Т. IV. СПб.: РГПУ им. А.И. Герцена, 2018. С. 218‒225.</a:t>
            </a:r>
          </a:p>
          <a:p>
            <a:pPr marL="514350" lvl="0" indent="-514350" algn="just">
              <a:buAutoNum type="arabicPeriod"/>
            </a:pP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Нисская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А.К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 Представления современных родителей о дошкольном образовании. Как сделать детский сад привлекательным? // Современное дошкольное образование. Теория и практика. 2016. Т. 10. № 9. С. 24‒32.</a:t>
            </a:r>
          </a:p>
          <a:p>
            <a:pPr marL="514350" lvl="0" indent="-514350" algn="just">
              <a:buAutoNum type="arabicPeriod"/>
            </a:pP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Нисская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А.К., Савина Е.В.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Общение педагогов и родителей. Анализ взглядов и предпочтений для позитивной коммуникации // Современное дошкольное образование. Теория и практика. 2018. № 3. С. 4‒11. </a:t>
            </a:r>
          </a:p>
          <a:p>
            <a:pPr marL="514350" lvl="0" indent="-51435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Поливанова К.Н.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Современное родительство как предмет исследования // Психологическая наука и образование. 2015. Т. 7. № 3. С. 1‒11.</a:t>
            </a:r>
          </a:p>
          <a:p>
            <a:pPr marL="514350" lvl="0" indent="-51435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Поливанова К.Н.,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Вопилова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И.Е., Михайлова (Козьмина) Я.Я.,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Нисская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А.К.,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Сивак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Е.В.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Самоэффективность как содержательная основа образовательных программ для родителей // Вопросы образования. 2015. № 4. С. 184‒200.</a:t>
            </a:r>
          </a:p>
          <a:p>
            <a:pPr marL="514350" lvl="0" indent="-51435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Поливанова К.Н.,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Вопилова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И.Е.,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Нисская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А.К.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Образовательные программы для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родителеи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̆: история и современные тенденции /Педагогика. 2015. № 7. С. 95‒101.</a:t>
            </a:r>
          </a:p>
          <a:p>
            <a:pPr algn="just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Спасибо за внимание!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Интенсивное родительство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— это модель родительского поведения, при которой все ресурсы матери вкладываются в развитие ребенка 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	         (американский социолог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Шерен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Фейс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9978DDE-D409-F14B-B8E3-0DB386CD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9" y="3286123"/>
            <a:ext cx="4214841" cy="285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Исследования </a:t>
            </a:r>
            <a:b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700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Игнасио</a:t>
            </a: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700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Гименес-Надаль</a:t>
            </a: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b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</a:t>
            </a:r>
            <a:r>
              <a:rPr lang="ru-RU" sz="2700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Альмудена</a:t>
            </a: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Севилья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indent="15875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Родители с более высоким уровнем образования обладают более низкими показателями ощущения счастья  удовлетворенности жизнью и браком, чем родители с более низким уровнем образования</a:t>
            </a:r>
          </a:p>
          <a:p>
            <a:pPr lvl="8" indent="-31750">
              <a:buNone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8" indent="-31750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 матерей в модели интенсивного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родительства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диагностирован высокий уровень утомляемости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8"/>
            <a:endParaRPr lang="ru-RU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6A31764-27A8-1C4E-8C75-86CE74AB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14752"/>
            <a:ext cx="3429024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indent="15875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Родителям приходится овладевать достаточно сложно структурированными навыками на основе знаний и исследований, данные которых им преподносят эксперты и специалисты различного профиля</a:t>
            </a:r>
          </a:p>
          <a:p>
            <a:pPr indent="15875" algn="just">
              <a:buNone/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15875" algn="just">
              <a:buNone/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15875" algn="just">
              <a:buNone/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15875" algn="just">
              <a:buNone/>
            </a:pPr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15875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15875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15875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Перед родителями стоит дополнительная задача: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освоить знания, напрямую не связанные с их ролью и деятельностью</a:t>
            </a: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EF5D2B8-6301-D34A-BF56-4BEECF47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000372"/>
            <a:ext cx="3436479" cy="23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Детоцентризм</a:t>
            </a: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= </a:t>
            </a:r>
            <a:b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Его Величество - Ребёнок</a:t>
            </a:r>
            <a:b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31CAD6-6C00-B949-A0C1-D603C88FD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5530995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Психологические характеристики </a:t>
            </a:r>
            <a:b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матерей в модели </a:t>
            </a:r>
            <a:b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интенсивного </a:t>
            </a:r>
            <a:r>
              <a:rPr lang="ru-RU" sz="2700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родительства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1. Утомляемость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 Тревожность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Детоцентрированность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None/>
              <a:tabLst>
                <a:tab pos="450850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4.Низкая самооценка и склонность к самокритике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5. Зависимость от экспертного мнения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6. Зависимость от уровня образования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Модели поведения родителей</a:t>
            </a:r>
            <a:r>
              <a:rPr lang="ru-RU" sz="7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Авторитетный родительский контроль</a:t>
            </a:r>
          </a:p>
          <a:p>
            <a:pPr indent="15875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Родители придерживаются своих правил, объясняя, показывая мотивы своих требований</a:t>
            </a:r>
          </a:p>
          <a:p>
            <a:pPr indent="15875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5FBE8786-3B64-AA48-9BF9-46D65D19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214686"/>
            <a:ext cx="3786248" cy="2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Модели поведения родителей</a:t>
            </a:r>
            <a:r>
              <a:rPr lang="ru-RU" sz="9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Властная модель</a:t>
            </a:r>
          </a:p>
          <a:p>
            <a:pPr indent="15875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Родители больше полагаются на строгость и наказания. Относятся к своим детям с меньшей теплотой, сочувствием, редко с ними общаются </a:t>
            </a:r>
          </a:p>
          <a:p>
            <a:pPr indent="15875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15875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19F3E08-83FE-864F-9106-239E3271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00438"/>
            <a:ext cx="328614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945</Words>
  <Application>Microsoft Office PowerPoint</Application>
  <PresentationFormat>Экран (4:3)</PresentationFormat>
  <Paragraphs>195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Департамент образования и науки Курганской области ГБУ «Центр помощи детям» </vt:lpstr>
      <vt:lpstr>План</vt:lpstr>
      <vt:lpstr>Слайд 3</vt:lpstr>
      <vt:lpstr> Исследования  Игнасио Гименес-Надаль  и Альмудена Севилья  </vt:lpstr>
      <vt:lpstr>Слайд 5</vt:lpstr>
      <vt:lpstr>Детоцентризм =  Его Величество - Ребёнок </vt:lpstr>
      <vt:lpstr> Психологические характеристики  матерей в модели  интенсивного родительства </vt:lpstr>
      <vt:lpstr> Модели поведения родителей </vt:lpstr>
      <vt:lpstr> Модели поведения родителей </vt:lpstr>
      <vt:lpstr>Модели поведения родителей </vt:lpstr>
      <vt:lpstr>Стили воспитания</vt:lpstr>
      <vt:lpstr>Стили воспитания</vt:lpstr>
      <vt:lpstr>Стили воспитания</vt:lpstr>
      <vt:lpstr>  Стили воспитания   </vt:lpstr>
      <vt:lpstr>Проблемы семейных отношений  </vt:lpstr>
      <vt:lpstr>О наказаниях в детском возрасте</vt:lpstr>
      <vt:lpstr>Развитие  и формирование  личности ребенка </vt:lpstr>
      <vt:lpstr>     Проблемы современных родителей </vt:lpstr>
      <vt:lpstr>        Родительская самоэффективность </vt:lpstr>
      <vt:lpstr>  Запросы и ожидания  современных родителей  от дошкольного образования  </vt:lpstr>
      <vt:lpstr>      Цель и задачи  сотрудничества ДОУ с семьей </vt:lpstr>
      <vt:lpstr>  Формы взаимодействия   с родителями  </vt:lpstr>
      <vt:lpstr> Нетрадиционные формы  взаимодействия  ДОУ с родителями  </vt:lpstr>
      <vt:lpstr> Формы коммуникации родителей  с представителями  системы образования  </vt:lpstr>
      <vt:lpstr>           Формы наглядного взаимодействия  с родителями </vt:lpstr>
      <vt:lpstr>Основные принципы работы  с современными родителями</vt:lpstr>
      <vt:lpstr>Литература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Курганской области ГБУ «Центр помощи детям» </dc:title>
  <dc:creator>Наталья Павловна</dc:creator>
  <cp:lastModifiedBy>user</cp:lastModifiedBy>
  <cp:revision>173</cp:revision>
  <dcterms:created xsi:type="dcterms:W3CDTF">2021-04-21T06:32:30Z</dcterms:created>
  <dcterms:modified xsi:type="dcterms:W3CDTF">2021-12-09T08:35:47Z</dcterms:modified>
</cp:coreProperties>
</file>