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64" r:id="rId6"/>
    <p:sldId id="282" r:id="rId7"/>
    <p:sldId id="287" r:id="rId8"/>
    <p:sldId id="288" r:id="rId9"/>
    <p:sldId id="259" r:id="rId10"/>
    <p:sldId id="286" r:id="rId11"/>
    <p:sldId id="262" r:id="rId12"/>
    <p:sldId id="28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7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60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1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9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2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0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7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3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91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77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5986-0271-41BB-AC14-DD7AE5234841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4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490364"/>
            <a:ext cx="8352928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</a:t>
            </a:r>
            <a:b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помощи детям» </a:t>
            </a:r>
            <a:endParaRPr lang="ru-RU" sz="2400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Дифференциальная диагностика речевых нарушений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раннем возрасте</a:t>
            </a:r>
          </a:p>
          <a:p>
            <a:pPr marL="0" indent="0" algn="r">
              <a:buFont typeface="Arial" pitchFamily="34" charset="0"/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itchFamily="34" charset="0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Учитель-логопед,</a:t>
            </a:r>
          </a:p>
          <a:p>
            <a:pPr marL="0" indent="0" algn="r">
              <a:buFont typeface="Arial" pitchFamily="34" charset="0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заведующий центром ранней комплексной помощи</a:t>
            </a:r>
          </a:p>
          <a:p>
            <a:pPr marL="0" indent="0" algn="r">
              <a:buFont typeface="Arial" pitchFamily="34" charset="0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Н.П. Федорова </a:t>
            </a:r>
          </a:p>
        </p:txBody>
      </p:sp>
    </p:spTree>
    <p:extLst>
      <p:ext uri="{BB962C8B-B14F-4D97-AF65-F5344CB8AC3E}">
        <p14:creationId xmlns:p14="http://schemas.microsoft.com/office/powerpoint/2010/main" val="20117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с задержкой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речевого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6937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Причина-соматическая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ослабленность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социально-педагогическая запущенность.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Возможность спонтанного преодоления.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Логопедическое сопровождение с 4-5 лет  (Фонетический дефект, фонетико-фонематическое недоразвитие речи, ОНР у ребенка с </a:t>
            </a:r>
            <a:r>
              <a:rPr lang="ru-RU" sz="2400" dirty="0" err="1" smtClean="0">
                <a:latin typeface="Arial" pitchFamily="34" charset="0"/>
                <a:ea typeface="Calibri"/>
                <a:cs typeface="Arial" pitchFamily="34" charset="0"/>
              </a:rPr>
              <a:t>дизартрическим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 компонентом)  </a:t>
            </a:r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73" y="200615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6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251" y="1196752"/>
            <a:ext cx="8229600" cy="72575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Необходима консультация невролога, если: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85584" cy="3888432"/>
          </a:xfrm>
        </p:spPr>
        <p:txBody>
          <a:bodyPr>
            <a:noAutofit/>
          </a:bodyPr>
          <a:lstStyle/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Нарушение сна (длительный период засыпания, беспокойный сон, поверхностный, вскакивает во сне)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Нарушение аппетита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Недержание мочи и кала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Заметная двигательная расторможенность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Появились «лишние» движения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Беспричинные колебания настроения</a:t>
            </a:r>
          </a:p>
          <a:p>
            <a:pPr marL="6858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Повторяющиеся навязчивые движения (мигание, покашливание, сосание пальца,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кусание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ногтей,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хмыкание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80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Причины: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Нарушение слуха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Расстройство аутистического спектра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Интеллектуальная недостаточность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Алалия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Задержка речевого развития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06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513355" y="83671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Times New Roman"/>
              </a:rPr>
              <a:t>Диагностика</a:t>
            </a: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Разнообразие и активность коммуникативного поведения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Имитационная активность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Понимание речи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Интонация, мелодика речи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Моторная ловкость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1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9"/>
            <a:ext cx="8064896" cy="547260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Дети с нарушением слуха </a:t>
            </a:r>
            <a:r>
              <a:rPr lang="ru-RU" sz="2800" b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реагирует на звучащую речь, если не видит лица взрослого, прислушиваются к речи с поворотом головы на лучше слышащее ухо, теряются с определением направления звука.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Хорошо подражают действиям.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Могут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быть ярко выражены раздражительность и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гнев.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Глухость в голосе, нет </a:t>
            </a:r>
            <a:r>
              <a:rPr lang="ru-RU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полетности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 гласных звуков (приближены к звуку Ы).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Высокая подвижность. </a:t>
            </a:r>
            <a:r>
              <a:rPr lang="ru-RU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Нарушене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 статического равновесия.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i="1" dirty="0" smtClean="0">
                <a:latin typeface="Arial" pitchFamily="34" charset="0"/>
                <a:ea typeface="Times New Roman"/>
                <a:cs typeface="Arial" pitchFamily="34" charset="0"/>
              </a:rPr>
              <a:t>Ведущий специалист-</a:t>
            </a:r>
            <a:r>
              <a:rPr lang="ru-RU" sz="2400" i="1" dirty="0" err="1" smtClean="0">
                <a:latin typeface="Arial" pitchFamily="34" charset="0"/>
                <a:ea typeface="Times New Roman"/>
                <a:cs typeface="Arial" pitchFamily="34" charset="0"/>
              </a:rPr>
              <a:t>сурдолог</a:t>
            </a:r>
            <a:r>
              <a:rPr lang="ru-RU" sz="2400" i="1" dirty="0" smtClean="0">
                <a:latin typeface="Arial" pitchFamily="34" charset="0"/>
                <a:ea typeface="Times New Roman"/>
                <a:cs typeface="Arial" pitchFamily="34" charset="0"/>
              </a:rPr>
              <a:t>, сурдопедагог</a:t>
            </a:r>
            <a:endParaRPr lang="ru-RU" sz="2400" i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 с РАС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Нет реакции на собственное имя.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 обращаются к языку мимики и жестов. Самостоятельно не формируется указательный жест.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Не подражает, не имитирует.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Высокий, фальцетный голос. Птичий язык.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5.  Особенности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походки (на цыпочках или вприпрыжку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 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тереотипные движения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Ведущий специалист –врач-психиатр, специальный психолог</a:t>
            </a:r>
            <a:endParaRPr lang="ru-RU" sz="2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8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251" y="1052736"/>
            <a:ext cx="8229600" cy="5544825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ru-RU" sz="28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Дети с интеллектуальной недостаточностью</a:t>
            </a:r>
          </a:p>
          <a:p>
            <a:pPr marL="800100" indent="-4572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Общая вялость, недостаточная реакция на окружающее</a:t>
            </a:r>
          </a:p>
          <a:p>
            <a:pPr marL="857250" indent="-51435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 значительным опозданием развивается предметная и игровая деятельность. </a:t>
            </a:r>
          </a:p>
          <a:p>
            <a:pPr marL="857250" indent="-51435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Низкий уровень подражательной деятельности.</a:t>
            </a:r>
          </a:p>
          <a:p>
            <a:pPr marL="857250" indent="-51435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Эмоции сглаженные </a:t>
            </a:r>
          </a:p>
          <a:p>
            <a:pPr marL="857250" indent="-51435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Отставание в физическом развитии</a:t>
            </a:r>
          </a:p>
          <a:p>
            <a:pPr indent="0" algn="just">
              <a:spcAft>
                <a:spcPts val="0"/>
              </a:spcAft>
              <a:buNone/>
            </a:pPr>
            <a:endParaRPr lang="ru-RU" sz="2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Ведущий специалист – учитель-дефектолог</a:t>
            </a:r>
            <a:endParaRPr lang="ru-RU" sz="2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29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3"/>
            <a:ext cx="8229600" cy="4702772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Дети с алалией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8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0"/>
              </a:spcAft>
              <a:buAutoNum type="arabicPeriod"/>
            </a:pPr>
            <a:endParaRPr lang="ru-RU" sz="2800" dirty="0" smtClean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ru-RU" sz="16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42334"/>
              </p:ext>
            </p:extLst>
          </p:nvPr>
        </p:nvGraphicFramePr>
        <p:xfrm>
          <a:off x="1524000" y="1417320"/>
          <a:ext cx="60960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308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Сенсорная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алалия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слуха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Непостоянство слуховой функции. Восприятие не зависит от силы и расстояния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Стабильный порог слухового восприятия. Улучшается при увеличении  голоса и уменьшении расстояния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Голос звонкий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Голос тихий, слабый. Немодулированный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трудом вступают в контакт со взрослыми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Легко вступают в контакт, общительны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4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5"/>
            <a:ext cx="8229600" cy="477478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Дети с алалией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8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0"/>
              </a:spcAft>
              <a:buAutoNum type="arabicPeriod"/>
            </a:pPr>
            <a:endParaRPr lang="ru-RU" sz="2800" dirty="0" smtClean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ru-RU" sz="16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550406"/>
              </p:ext>
            </p:extLst>
          </p:nvPr>
        </p:nvGraphicFramePr>
        <p:xfrm>
          <a:off x="1524000" y="1417320"/>
          <a:ext cx="6096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308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Сенсорная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алалия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Аутизм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Используют мимику и жесты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используют мимику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жесты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Моторная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неловкость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моторного поведения (стереотипные движения)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08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Задержка в развитии речи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Речевой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регресс 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7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1352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Дети с алалией 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Сохранная реакция на речь окружающих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Игровая деятельность в рамках возрастной нормы.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Яркие эмоции, жестовая речь.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Просодическая сторона речи без особенностей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Относительно сохранная моторика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Ведущий специалист- учитель-логопед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800" i="1" dirty="0" smtClean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ru-RU" sz="1600" dirty="0"/>
          </a:p>
        </p:txBody>
      </p:sp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68" y="0"/>
            <a:ext cx="1057638" cy="9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5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412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Департамент образования и науки Курганской области ГБУ «Центр помощи детям»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Дети с задержкой  речевого развития  </vt:lpstr>
      <vt:lpstr>Необходима консультация невролога, если: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Нормальное и аномальное развитие ребёнка в период раннего детства</dc:title>
  <dc:creator>user</dc:creator>
  <cp:lastModifiedBy>Наталья Павловна</cp:lastModifiedBy>
  <cp:revision>177</cp:revision>
  <dcterms:created xsi:type="dcterms:W3CDTF">2018-08-31T06:04:49Z</dcterms:created>
  <dcterms:modified xsi:type="dcterms:W3CDTF">2019-10-03T06:44:09Z</dcterms:modified>
</cp:coreProperties>
</file>