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0" r:id="rId5"/>
    <p:sldId id="269" r:id="rId6"/>
    <p:sldId id="262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764704"/>
            <a:ext cx="7851648" cy="2952328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Реализация</a:t>
            </a:r>
            <a:br>
              <a:rPr lang="ru-RU" sz="4400" dirty="0" smtClean="0">
                <a:solidFill>
                  <a:schemeClr val="tx1"/>
                </a:solidFill>
              </a:rPr>
            </a:br>
            <a:r>
              <a:rPr lang="ru-RU" sz="4400" dirty="0" smtClean="0">
                <a:solidFill>
                  <a:schemeClr val="tx1"/>
                </a:solidFill>
              </a:rPr>
              <a:t> образовательной области «Физическое развитие» для детей дошкольного возраста с РАС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А.В. </a:t>
            </a:r>
            <a:r>
              <a:rPr lang="ru-RU" dirty="0" err="1" smtClean="0"/>
              <a:t>Кряжев</a:t>
            </a:r>
            <a:r>
              <a:rPr lang="ru-RU" dirty="0" smtClean="0"/>
              <a:t>, </a:t>
            </a:r>
          </a:p>
          <a:p>
            <a:r>
              <a:rPr lang="ru-RU" dirty="0" smtClean="0"/>
              <a:t>специалист по адаптивной физкультуре,</a:t>
            </a:r>
          </a:p>
          <a:p>
            <a:r>
              <a:rPr lang="ru-RU" dirty="0" smtClean="0"/>
              <a:t>ГБУ «Центр помощи детям»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571480"/>
            <a:ext cx="8572560" cy="6109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300" b="1" dirty="0" smtClean="0">
                <a:latin typeface="Georgia" pitchFamily="18" charset="0"/>
              </a:rPr>
              <a:t>Уровень 4. Двигательная активность на уровне предметных действий </a:t>
            </a:r>
          </a:p>
          <a:p>
            <a:pPr algn="ctr"/>
            <a:r>
              <a:rPr lang="ru-RU" sz="2300" b="1" dirty="0" smtClean="0">
                <a:latin typeface="Georgia" pitchFamily="18" charset="0"/>
              </a:rPr>
              <a:t>Показатели успешного развития детей: </a:t>
            </a:r>
          </a:p>
          <a:p>
            <a:r>
              <a:rPr lang="ru-RU" sz="2300" dirty="0" smtClean="0">
                <a:latin typeface="Georgia" pitchFamily="18" charset="0"/>
              </a:rPr>
              <a:t>Умеет применять движения по назначению </a:t>
            </a:r>
          </a:p>
          <a:p>
            <a:r>
              <a:rPr lang="ru-RU" sz="2300" dirty="0" smtClean="0">
                <a:latin typeface="Georgia" pitchFamily="18" charset="0"/>
              </a:rPr>
              <a:t>	</a:t>
            </a:r>
            <a:r>
              <a:rPr lang="ru-RU" sz="2300" b="1" dirty="0" smtClean="0">
                <a:latin typeface="Georgia" pitchFamily="18" charset="0"/>
              </a:rPr>
              <a:t>Задачи </a:t>
            </a:r>
            <a:r>
              <a:rPr lang="ru-RU" sz="2300" dirty="0" smtClean="0">
                <a:latin typeface="Georgia" pitchFamily="18" charset="0"/>
              </a:rPr>
              <a:t>	</a:t>
            </a:r>
          </a:p>
          <a:p>
            <a:r>
              <a:rPr lang="ru-RU" sz="2300" i="1" dirty="0" smtClean="0">
                <a:latin typeface="Georgia" pitchFamily="18" charset="0"/>
              </a:rPr>
              <a:t>	Образовательные: </a:t>
            </a:r>
          </a:p>
          <a:p>
            <a:pPr>
              <a:buFont typeface="Arial" pitchFamily="34" charset="0"/>
              <a:buChar char="•"/>
            </a:pPr>
            <a:r>
              <a:rPr lang="ru-RU" sz="2300" dirty="0" smtClean="0">
                <a:latin typeface="Georgia" pitchFamily="18" charset="0"/>
              </a:rPr>
              <a:t> Формировать навыки владения предметами и предметными действиями;</a:t>
            </a:r>
          </a:p>
          <a:p>
            <a:pPr>
              <a:buFont typeface="Arial" pitchFamily="34" charset="0"/>
              <a:buChar char="•"/>
            </a:pPr>
            <a:r>
              <a:rPr lang="ru-RU" sz="2300" dirty="0" smtClean="0">
                <a:latin typeface="Georgia" pitchFamily="18" charset="0"/>
              </a:rPr>
              <a:t>Формирование целенаправленной двигательной активности. </a:t>
            </a:r>
          </a:p>
          <a:p>
            <a:r>
              <a:rPr lang="ru-RU" sz="2300" dirty="0" smtClean="0">
                <a:latin typeface="Georgia" pitchFamily="18" charset="0"/>
              </a:rPr>
              <a:t>	</a:t>
            </a:r>
            <a:r>
              <a:rPr lang="ru-RU" sz="2300" i="1" dirty="0" smtClean="0">
                <a:latin typeface="Georgia" pitchFamily="18" charset="0"/>
              </a:rPr>
              <a:t>Коррекционные:</a:t>
            </a:r>
            <a:r>
              <a:rPr lang="ru-RU" sz="2300" dirty="0" smtClean="0">
                <a:latin typeface="Georgia" pitchFamily="18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ru-RU" sz="2300" dirty="0" smtClean="0">
                <a:latin typeface="Georgia" pitchFamily="18" charset="0"/>
              </a:rPr>
              <a:t>Совершенствовать автоматизмы в согласованности с органами чувств; </a:t>
            </a:r>
          </a:p>
          <a:p>
            <a:pPr>
              <a:buFont typeface="Arial" pitchFamily="34" charset="0"/>
              <a:buChar char="•"/>
            </a:pPr>
            <a:r>
              <a:rPr lang="ru-RU" sz="2300" dirty="0" smtClean="0">
                <a:latin typeface="Georgia" pitchFamily="18" charset="0"/>
              </a:rPr>
              <a:t>Формировать способность к произвольным действиям и одновременным разноплановым движениям; </a:t>
            </a:r>
          </a:p>
          <a:p>
            <a:pPr>
              <a:buFont typeface="Arial" pitchFamily="34" charset="0"/>
              <a:buChar char="•"/>
            </a:pPr>
            <a:r>
              <a:rPr lang="ru-RU" sz="2300" dirty="0" smtClean="0">
                <a:latin typeface="Georgia" pitchFamily="18" charset="0"/>
              </a:rPr>
              <a:t>Развивать способность к усвоению двигательных алгоритмов (через имитацию). </a:t>
            </a:r>
            <a:endParaRPr lang="ru-RU" sz="23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500042"/>
            <a:ext cx="8572560" cy="6534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ru-RU" sz="2300" b="1" dirty="0" smtClean="0">
                <a:latin typeface="Georgia" pitchFamily="18" charset="0"/>
              </a:rPr>
              <a:t>Уровень 5. Двигательная активность на уровне деятельности </a:t>
            </a:r>
          </a:p>
          <a:p>
            <a:pPr lvl="1"/>
            <a:r>
              <a:rPr lang="ru-RU" sz="2300" b="1" dirty="0" smtClean="0">
                <a:latin typeface="Georgia" pitchFamily="18" charset="0"/>
              </a:rPr>
              <a:t>Показатели успешного развития детей </a:t>
            </a:r>
          </a:p>
          <a:p>
            <a:pPr lvl="1"/>
            <a:r>
              <a:rPr lang="ru-RU" sz="2300" dirty="0" smtClean="0">
                <a:latin typeface="Georgia" pitchFamily="18" charset="0"/>
              </a:rPr>
              <a:t>Умеет соблюдать организационные моменты, имеет позицию участника, имеет соревновательный мотив, умеет выполнять сложные произвольные движения. </a:t>
            </a:r>
            <a:r>
              <a:rPr lang="ru-RU" sz="2300" b="1" dirty="0" smtClean="0">
                <a:latin typeface="Georgia" pitchFamily="18" charset="0"/>
              </a:rPr>
              <a:t>Задачи </a:t>
            </a:r>
          </a:p>
          <a:p>
            <a:pPr lvl="1"/>
            <a:r>
              <a:rPr lang="ru-RU" sz="2300" i="1" dirty="0" smtClean="0">
                <a:latin typeface="Georgia" pitchFamily="18" charset="0"/>
              </a:rPr>
              <a:t>Образовательные: </a:t>
            </a:r>
          </a:p>
          <a:p>
            <a:pPr lvl="1">
              <a:buFont typeface="Arial" pitchFamily="34" charset="0"/>
              <a:buChar char="•"/>
            </a:pPr>
            <a:r>
              <a:rPr lang="ru-RU" sz="2300" dirty="0" smtClean="0">
                <a:latin typeface="Georgia" pitchFamily="18" charset="0"/>
              </a:rPr>
              <a:t>Формировать способность выполнять сложные произвольные движения</a:t>
            </a:r>
          </a:p>
          <a:p>
            <a:pPr lvl="1">
              <a:buFont typeface="Arial" pitchFamily="34" charset="0"/>
              <a:buChar char="•"/>
            </a:pPr>
            <a:r>
              <a:rPr lang="ru-RU" sz="2300" dirty="0" smtClean="0">
                <a:latin typeface="Georgia" pitchFamily="18" charset="0"/>
              </a:rPr>
              <a:t>Формировать умение действовать по правилам поочередно</a:t>
            </a:r>
          </a:p>
          <a:p>
            <a:pPr lvl="1">
              <a:buFont typeface="Arial" pitchFamily="34" charset="0"/>
              <a:buChar char="•"/>
            </a:pPr>
            <a:r>
              <a:rPr lang="ru-RU" sz="2300" dirty="0" smtClean="0">
                <a:latin typeface="Georgia" pitchFamily="18" charset="0"/>
              </a:rPr>
              <a:t>Развивать чувство взаимности в группе. </a:t>
            </a:r>
            <a:r>
              <a:rPr lang="ru-RU" sz="2300" i="1" dirty="0" smtClean="0">
                <a:latin typeface="Georgia" pitchFamily="18" charset="0"/>
              </a:rPr>
              <a:t>Коррекционные: </a:t>
            </a:r>
          </a:p>
          <a:p>
            <a:pPr lvl="1">
              <a:buFont typeface="Arial" pitchFamily="34" charset="0"/>
              <a:buChar char="•"/>
            </a:pPr>
            <a:r>
              <a:rPr lang="ru-RU" sz="2300" dirty="0" smtClean="0">
                <a:latin typeface="Georgia" pitchFamily="18" charset="0"/>
              </a:rPr>
              <a:t>Формировать позицию участника и ответственности за группу</a:t>
            </a:r>
          </a:p>
          <a:p>
            <a:pPr lvl="1">
              <a:buFont typeface="Arial" pitchFamily="34" charset="0"/>
              <a:buChar char="•"/>
            </a:pPr>
            <a:r>
              <a:rPr lang="ru-RU" sz="2300" dirty="0" smtClean="0">
                <a:latin typeface="Georgia" pitchFamily="18" charset="0"/>
              </a:rPr>
              <a:t>Формировать способность соблюдать организационные моменты (построение, соблюдения строя и инструкций). </a:t>
            </a:r>
            <a:endParaRPr lang="ru-RU" sz="23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428605"/>
            <a:ext cx="8572560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300" dirty="0" smtClean="0">
                <a:latin typeface="Georgia" pitchFamily="18" charset="0"/>
              </a:rPr>
              <a:t>	Физическое воспитание детей дошкольного возраста с РАС - это систематическое воздействие на организм ребенка с целью его морфологического и функционального совершенствования, укрепления здоровья, формирования двигательных навыков и физических качеств, повышение уровня адаптационных возможностей организма является основой всестороннего развития ребенка. Двигательная деятельность обусловливает развитие системы анализаторов, активизирует работу органов чувств, ускоряет развитие речи, помогает формированию умственных действий. </a:t>
            </a:r>
          </a:p>
          <a:p>
            <a:r>
              <a:rPr lang="ru-RU" sz="2300" dirty="0" smtClean="0">
                <a:latin typeface="Georgia" pitchFamily="18" charset="0"/>
              </a:rPr>
              <a:t>	 Действие, в которое объединяются чувственный и двигательный компоненты, называется психомоторным действием, или психомоторикой как совокупность двигательных актов, которые сознательно регулируются.</a:t>
            </a:r>
            <a:endParaRPr lang="ru-RU" sz="23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714356"/>
            <a:ext cx="857256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300" dirty="0" smtClean="0">
                <a:latin typeface="Georgia" pitchFamily="18" charset="0"/>
              </a:rPr>
              <a:t>	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500042"/>
            <a:ext cx="857256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Georgia" pitchFamily="18" charset="0"/>
              </a:rPr>
              <a:t>Основные  проявления психомоторики</a:t>
            </a:r>
            <a:endParaRPr lang="ru-RU" sz="3200" dirty="0" smtClean="0">
              <a:latin typeface="Georgia" pitchFamily="18" charset="0"/>
            </a:endParaRPr>
          </a:p>
          <a:p>
            <a:pPr lvl="1"/>
            <a:endParaRPr lang="ru-RU" sz="3200" dirty="0" smtClean="0">
              <a:latin typeface="Georgia" pitchFamily="18" charset="0"/>
            </a:endParaRPr>
          </a:p>
          <a:p>
            <a:pPr lvl="1">
              <a:buFont typeface="Arial" pitchFamily="34" charset="0"/>
              <a:buChar char="•"/>
            </a:pPr>
            <a:endParaRPr lang="ru-RU" sz="3200" dirty="0">
              <a:latin typeface="Georgia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ru-RU" sz="3200" dirty="0" smtClean="0">
                <a:latin typeface="Georgia" pitchFamily="18" charset="0"/>
              </a:rPr>
              <a:t>движения</a:t>
            </a:r>
            <a:r>
              <a:rPr lang="ru-RU" sz="3200" dirty="0" smtClean="0">
                <a:latin typeface="Georgia" pitchFamily="18" charset="0"/>
              </a:rPr>
              <a:t>, которые обеспечивают поддержку и изменения положения тела человека в пространстве; </a:t>
            </a:r>
          </a:p>
          <a:p>
            <a:pPr lvl="1">
              <a:buFont typeface="Arial" pitchFamily="34" charset="0"/>
              <a:buChar char="•"/>
            </a:pPr>
            <a:r>
              <a:rPr lang="ru-RU" sz="3200" dirty="0" smtClean="0">
                <a:latin typeface="Georgia" pitchFamily="18" charset="0"/>
              </a:rPr>
              <a:t>состояния и позы тела; </a:t>
            </a:r>
          </a:p>
          <a:p>
            <a:pPr lvl="1">
              <a:buFont typeface="Arial" pitchFamily="34" charset="0"/>
              <a:buChar char="•"/>
            </a:pPr>
            <a:r>
              <a:rPr lang="ru-RU" sz="3200" dirty="0" smtClean="0">
                <a:latin typeface="Georgia" pitchFamily="18" charset="0"/>
              </a:rPr>
              <a:t>локомоции - движения, связанные с перемещением человеком собственного тела; </a:t>
            </a:r>
          </a:p>
          <a:p>
            <a:pPr lvl="1">
              <a:buFont typeface="Arial" pitchFamily="34" charset="0"/>
              <a:buChar char="•"/>
            </a:pPr>
            <a:r>
              <a:rPr lang="ru-RU" sz="3200" dirty="0" smtClean="0">
                <a:latin typeface="Georgia" pitchFamily="18" charset="0"/>
              </a:rPr>
              <a:t>выразительные движения лица, всего тела (мимика и пантомимика) и др.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571480"/>
            <a:ext cx="850112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300" dirty="0" smtClean="0">
                <a:latin typeface="Georgia" pitchFamily="18" charset="0"/>
              </a:rPr>
              <a:t>	</a:t>
            </a:r>
            <a:r>
              <a:rPr lang="ru-RU" sz="2800" dirty="0" smtClean="0">
                <a:latin typeface="Georgia" pitchFamily="18" charset="0"/>
              </a:rPr>
              <a:t>Особенности </a:t>
            </a:r>
            <a:r>
              <a:rPr lang="ru-RU" sz="2800" dirty="0" smtClean="0">
                <a:latin typeface="Georgia" pitchFamily="18" charset="0"/>
              </a:rPr>
              <a:t>психомоторики у детей с РАС </a:t>
            </a:r>
            <a:endParaRPr lang="ru-RU" sz="2800" dirty="0" smtClean="0">
              <a:latin typeface="Georgia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ru-RU" sz="2800" dirty="0" err="1" smtClean="0">
                <a:latin typeface="Georgia" pitchFamily="18" charset="0"/>
              </a:rPr>
              <a:t>Гипотонус</a:t>
            </a:r>
            <a:endParaRPr lang="ru-RU" sz="2800" dirty="0" smtClean="0">
              <a:latin typeface="Georgia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ru-RU" sz="2800" dirty="0" err="1" smtClean="0">
                <a:latin typeface="Georgia" pitchFamily="18" charset="0"/>
              </a:rPr>
              <a:t>Гипертонус</a:t>
            </a:r>
            <a:endParaRPr lang="ru-RU" sz="2800" dirty="0" smtClean="0">
              <a:latin typeface="Georgia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ru-RU" sz="2800" dirty="0" err="1">
                <a:latin typeface="Georgia" pitchFamily="18" charset="0"/>
              </a:rPr>
              <a:t>Д</a:t>
            </a:r>
            <a:r>
              <a:rPr lang="ru-RU" sz="2800" dirty="0" err="1" smtClean="0">
                <a:latin typeface="Georgia" pitchFamily="18" charset="0"/>
              </a:rPr>
              <a:t>иссинергия</a:t>
            </a:r>
            <a:r>
              <a:rPr lang="ru-RU" sz="2800" dirty="0" smtClean="0">
                <a:latin typeface="Georgia" pitchFamily="18" charset="0"/>
              </a:rPr>
              <a:t> </a:t>
            </a:r>
            <a:r>
              <a:rPr lang="ru-RU" sz="2800" dirty="0" smtClean="0">
                <a:latin typeface="Georgia" pitchFamily="18" charset="0"/>
              </a:rPr>
              <a:t>(отсутствует согласованность работы мышц)</a:t>
            </a:r>
          </a:p>
          <a:p>
            <a:pPr lvl="1">
              <a:buFont typeface="Arial" pitchFamily="34" charset="0"/>
              <a:buChar char="•"/>
            </a:pPr>
            <a:r>
              <a:rPr lang="ru-RU" sz="2800" dirty="0" err="1">
                <a:latin typeface="Georgia" pitchFamily="18" charset="0"/>
              </a:rPr>
              <a:t>Д</a:t>
            </a:r>
            <a:r>
              <a:rPr lang="ru-RU" sz="2800" dirty="0" err="1" smtClean="0">
                <a:latin typeface="Georgia" pitchFamily="18" charset="0"/>
              </a:rPr>
              <a:t>истаксия</a:t>
            </a:r>
            <a:r>
              <a:rPr lang="ru-RU" sz="2800" dirty="0" smtClean="0">
                <a:latin typeface="Georgia" pitchFamily="18" charset="0"/>
              </a:rPr>
              <a:t> </a:t>
            </a:r>
            <a:r>
              <a:rPr lang="ru-RU" sz="2800" dirty="0" smtClean="0">
                <a:latin typeface="Georgia" pitchFamily="18" charset="0"/>
              </a:rPr>
              <a:t>(нарушение координации в пространстве)</a:t>
            </a:r>
          </a:p>
          <a:p>
            <a:pPr lvl="1">
              <a:buFont typeface="Arial" pitchFamily="34" charset="0"/>
              <a:buChar char="•"/>
            </a:pPr>
            <a:r>
              <a:rPr lang="ru-RU" sz="2800" dirty="0">
                <a:latin typeface="Georgia" pitchFamily="18" charset="0"/>
              </a:rPr>
              <a:t>А</a:t>
            </a:r>
            <a:r>
              <a:rPr lang="ru-RU" sz="2800" dirty="0" smtClean="0">
                <a:latin typeface="Georgia" pitchFamily="18" charset="0"/>
              </a:rPr>
              <a:t>праксия </a:t>
            </a:r>
            <a:r>
              <a:rPr lang="ru-RU" sz="2800" dirty="0" smtClean="0">
                <a:latin typeface="Georgia" pitchFamily="18" charset="0"/>
              </a:rPr>
              <a:t>(нарушение смысловых цепей действий)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4572008"/>
            <a:ext cx="8572560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300" dirty="0" smtClean="0">
                <a:latin typeface="Georgia" pitchFamily="18" charset="0"/>
              </a:rPr>
              <a:t>	У </a:t>
            </a:r>
            <a:r>
              <a:rPr lang="ru-RU" sz="2300" dirty="0" err="1" smtClean="0">
                <a:latin typeface="Georgia" pitchFamily="18" charset="0"/>
              </a:rPr>
              <a:t>аутичного</a:t>
            </a:r>
            <a:r>
              <a:rPr lang="ru-RU" sz="2300" dirty="0" smtClean="0">
                <a:latin typeface="Georgia" pitchFamily="18" charset="0"/>
              </a:rPr>
              <a:t> ребенка наблюдается сложность произвольного распределения мышечного тонуса. Ребенок может демонстрировать большую ловкость непроизвольных движений, но становится в значительной мере неуклюжим, когда ему нужно сделать что-то по просьбе взрослого.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>
                <a:solidFill>
                  <a:schemeClr val="tx1"/>
                </a:solidFill>
                <a:latin typeface="Georgia" pitchFamily="18" charset="0"/>
              </a:rPr>
              <a:t>Стереотипное поведение, </a:t>
            </a:r>
            <a:r>
              <a:rPr lang="ru-RU" sz="4000" dirty="0" err="1">
                <a:solidFill>
                  <a:schemeClr val="tx1"/>
                </a:solidFill>
                <a:latin typeface="Georgia" pitchFamily="18" charset="0"/>
              </a:rPr>
              <a:t>аутостимуляции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300" dirty="0">
                <a:latin typeface="Georgia" pitchFamily="18" charset="0"/>
              </a:rPr>
              <a:t>Двигательные </a:t>
            </a:r>
            <a:r>
              <a:rPr lang="ru-RU" sz="2300" dirty="0" err="1">
                <a:latin typeface="Georgia" pitchFamily="18" charset="0"/>
              </a:rPr>
              <a:t>аутостимуляции</a:t>
            </a:r>
            <a:r>
              <a:rPr lang="ru-RU" sz="2300" dirty="0">
                <a:latin typeface="Georgia" pitchFamily="18" charset="0"/>
              </a:rPr>
              <a:t> могут касаться двигательного анализатора </a:t>
            </a:r>
          </a:p>
          <a:p>
            <a:pPr lvl="1">
              <a:buFont typeface="Arial" pitchFamily="34" charset="0"/>
              <a:buChar char="•"/>
            </a:pPr>
            <a:r>
              <a:rPr lang="ru-RU" sz="2300" dirty="0">
                <a:latin typeface="Georgia" pitchFamily="18" charset="0"/>
              </a:rPr>
              <a:t>переборка пальцев перед глазами</a:t>
            </a:r>
          </a:p>
          <a:p>
            <a:pPr lvl="1">
              <a:buFont typeface="Arial" pitchFamily="34" charset="0"/>
              <a:buChar char="•"/>
            </a:pPr>
            <a:r>
              <a:rPr lang="ru-RU" sz="2300" dirty="0" err="1">
                <a:latin typeface="Georgia" pitchFamily="18" charset="0"/>
              </a:rPr>
              <a:t>слухо</a:t>
            </a:r>
            <a:r>
              <a:rPr lang="ru-RU" sz="2300" dirty="0">
                <a:latin typeface="Georgia" pitchFamily="18" charset="0"/>
              </a:rPr>
              <a:t> - циклические хлопки ладоней возле уха</a:t>
            </a:r>
          </a:p>
          <a:p>
            <a:pPr lvl="1">
              <a:buFont typeface="Arial" pitchFamily="34" charset="0"/>
              <a:buChar char="•"/>
            </a:pPr>
            <a:r>
              <a:rPr lang="ru-RU" sz="2300" dirty="0">
                <a:latin typeface="Georgia" pitchFamily="18" charset="0"/>
              </a:rPr>
              <a:t>кинестетической чувствительности - хождение на носочках</a:t>
            </a:r>
          </a:p>
          <a:p>
            <a:pPr lvl="1">
              <a:buFont typeface="Arial" pitchFamily="34" charset="0"/>
              <a:buChar char="•"/>
            </a:pPr>
            <a:r>
              <a:rPr lang="ru-RU" sz="2300" dirty="0">
                <a:latin typeface="Georgia" pitchFamily="18" charset="0"/>
              </a:rPr>
              <a:t>махание руками как крыльями</a:t>
            </a:r>
          </a:p>
          <a:p>
            <a:pPr lvl="1">
              <a:buFont typeface="Arial" pitchFamily="34" charset="0"/>
              <a:buChar char="•"/>
            </a:pPr>
            <a:r>
              <a:rPr lang="ru-RU" sz="2300" dirty="0">
                <a:latin typeface="Georgia" pitchFamily="18" charset="0"/>
              </a:rPr>
              <a:t>или нескольких анализаторов одновременно, например, вестибулярной и кинестетической чувствительности - колыхание с ноги на ногу в стороны или вперед - назад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3386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642919"/>
            <a:ext cx="8643998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ru-RU" sz="2300" dirty="0" smtClean="0">
                <a:latin typeface="Georgia" pitchFamily="18" charset="0"/>
              </a:rPr>
              <a:t>	У ребенка, который находится на уровне чувственной двигательной активности, отсутствует мимика, а существуют только гримасы - </a:t>
            </a:r>
            <a:r>
              <a:rPr lang="ru-RU" sz="2300" dirty="0" err="1" smtClean="0">
                <a:latin typeface="Georgia" pitchFamily="18" charset="0"/>
              </a:rPr>
              <a:t>синкинезиии</a:t>
            </a:r>
            <a:r>
              <a:rPr lang="ru-RU" sz="2300" dirty="0" smtClean="0">
                <a:latin typeface="Georgia" pitchFamily="18" charset="0"/>
              </a:rPr>
              <a:t>, которые являются свободной игрой мышц и ничего не выражают. </a:t>
            </a:r>
          </a:p>
          <a:p>
            <a:r>
              <a:rPr lang="ru-RU" sz="2300" dirty="0" smtClean="0">
                <a:latin typeface="Georgia" pitchFamily="18" charset="0"/>
              </a:rPr>
              <a:t>	На уровне предметных действий стереотипное поведение также возможно, хотя это явление называют стереотипией интересов ребенка. Ребенок в таком случае может иметь достаточный репертуар поведенческих проявлений но все его поведение является обслуживанием одного и того же интереса. Например, уборка, специфический интерес к числам и математическим операций с ними, предпочтения в еде и процесс ее употребления, предпочтения в одежде и ее одевание и тому подобное.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571481"/>
            <a:ext cx="8572560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300" dirty="0" smtClean="0">
                <a:latin typeface="Georgia" pitchFamily="18" charset="0"/>
              </a:rPr>
              <a:t>	</a:t>
            </a:r>
            <a:r>
              <a:rPr lang="ru-RU" sz="2300" b="1" dirty="0" smtClean="0">
                <a:latin typeface="Georgia" pitchFamily="18" charset="0"/>
              </a:rPr>
              <a:t>Уровень 1. Двигательная активность на уровне элементарных ощущений </a:t>
            </a:r>
          </a:p>
          <a:p>
            <a:r>
              <a:rPr lang="ru-RU" sz="2300" b="1" dirty="0" smtClean="0">
                <a:latin typeface="Georgia" pitchFamily="18" charset="0"/>
              </a:rPr>
              <a:t>	Показатели успешного развития детей: 	</a:t>
            </a:r>
            <a:r>
              <a:rPr lang="ru-RU" sz="2300" dirty="0" smtClean="0">
                <a:latin typeface="Georgia" pitchFamily="18" charset="0"/>
              </a:rPr>
              <a:t>Обладает различными формами активных проявлений, имеет сложившиеся предпосылки сенсомоторной координации. </a:t>
            </a:r>
          </a:p>
          <a:p>
            <a:r>
              <a:rPr lang="ru-RU" sz="2300" b="1" dirty="0" smtClean="0">
                <a:latin typeface="Georgia" pitchFamily="18" charset="0"/>
              </a:rPr>
              <a:t>	Задачи:</a:t>
            </a:r>
          </a:p>
          <a:p>
            <a:r>
              <a:rPr lang="ru-RU" sz="2300" i="1" dirty="0" smtClean="0">
                <a:latin typeface="Georgia" pitchFamily="18" charset="0"/>
              </a:rPr>
              <a:t>	Образовательные: </a:t>
            </a:r>
          </a:p>
          <a:p>
            <a:pPr>
              <a:buFont typeface="Arial" pitchFamily="34" charset="0"/>
              <a:buChar char="•"/>
            </a:pPr>
            <a:r>
              <a:rPr lang="ru-RU" sz="2300" dirty="0" smtClean="0">
                <a:latin typeface="Georgia" pitchFamily="18" charset="0"/>
              </a:rPr>
              <a:t>Формировать навыки схватывать предметы разной величины и формы и рассматривать их;</a:t>
            </a:r>
          </a:p>
          <a:p>
            <a:pPr>
              <a:buFont typeface="Arial" pitchFamily="34" charset="0"/>
              <a:buChar char="•"/>
            </a:pPr>
            <a:r>
              <a:rPr lang="ru-RU" sz="2300" dirty="0" smtClean="0">
                <a:latin typeface="Georgia" pitchFamily="18" charset="0"/>
              </a:rPr>
              <a:t>Формировать сенсомоторный опыт. </a:t>
            </a:r>
          </a:p>
          <a:p>
            <a:r>
              <a:rPr lang="ru-RU" sz="2300" dirty="0" smtClean="0">
                <a:latin typeface="Georgia" pitchFamily="18" charset="0"/>
              </a:rPr>
              <a:t>	</a:t>
            </a:r>
            <a:r>
              <a:rPr lang="ru-RU" sz="2300" i="1" dirty="0" smtClean="0">
                <a:latin typeface="Georgia" pitchFamily="18" charset="0"/>
              </a:rPr>
              <a:t>Коррекционные: </a:t>
            </a:r>
          </a:p>
          <a:p>
            <a:pPr>
              <a:buFont typeface="Arial" pitchFamily="34" charset="0"/>
              <a:buChar char="•"/>
            </a:pPr>
            <a:r>
              <a:rPr lang="ru-RU" sz="2300" dirty="0" smtClean="0">
                <a:latin typeface="Georgia" pitchFamily="18" charset="0"/>
              </a:rPr>
              <a:t>Корректировать сенсомоторные ощущения; </a:t>
            </a:r>
          </a:p>
          <a:p>
            <a:pPr>
              <a:buFont typeface="Arial" pitchFamily="34" charset="0"/>
              <a:buChar char="•"/>
            </a:pPr>
            <a:r>
              <a:rPr lang="ru-RU" sz="2300" dirty="0" smtClean="0">
                <a:latin typeface="Georgia" pitchFamily="18" charset="0"/>
              </a:rPr>
              <a:t>Расширять ограниченный спектр движений, которые выполняют только роль </a:t>
            </a:r>
            <a:r>
              <a:rPr lang="ru-RU" sz="2300" dirty="0" err="1" smtClean="0">
                <a:latin typeface="Georgia" pitchFamily="18" charset="0"/>
              </a:rPr>
              <a:t>аутостимуляции</a:t>
            </a:r>
            <a:endParaRPr lang="ru-RU" sz="2300" dirty="0" smtClean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571480"/>
            <a:ext cx="857256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300" b="1" dirty="0" smtClean="0">
                <a:latin typeface="Georgia" pitchFamily="18" charset="0"/>
              </a:rPr>
              <a:t>Уровень 2. </a:t>
            </a:r>
            <a:r>
              <a:rPr lang="ru-RU" sz="2300" b="1" dirty="0" err="1" smtClean="0">
                <a:latin typeface="Georgia" pitchFamily="18" charset="0"/>
              </a:rPr>
              <a:t>Долокомоторный</a:t>
            </a:r>
            <a:r>
              <a:rPr lang="ru-RU" sz="2300" b="1" dirty="0" smtClean="0">
                <a:latin typeface="Georgia" pitchFamily="18" charset="0"/>
              </a:rPr>
              <a:t> (двигательная активность на уровне восприятия) </a:t>
            </a:r>
          </a:p>
          <a:p>
            <a:r>
              <a:rPr lang="ru-RU" sz="2300" b="1" dirty="0" smtClean="0">
                <a:latin typeface="Georgia" pitchFamily="18" charset="0"/>
              </a:rPr>
              <a:t>	Показатели успешного развития детей </a:t>
            </a:r>
          </a:p>
          <a:p>
            <a:r>
              <a:rPr lang="ru-RU" sz="2300" dirty="0" smtClean="0">
                <a:latin typeface="Georgia" pitchFamily="18" charset="0"/>
              </a:rPr>
              <a:t>Имеет тоническое приспособления близко к норме, согласованную работу мышц тела, сформированные автоматизмы. </a:t>
            </a:r>
          </a:p>
          <a:p>
            <a:r>
              <a:rPr lang="ru-RU" sz="2300" b="1" dirty="0" smtClean="0">
                <a:latin typeface="Georgia" pitchFamily="18" charset="0"/>
              </a:rPr>
              <a:t>	Задачи</a:t>
            </a:r>
            <a:r>
              <a:rPr lang="ru-RU" sz="2300" dirty="0" smtClean="0">
                <a:latin typeface="Georgia" pitchFamily="18" charset="0"/>
              </a:rPr>
              <a:t> </a:t>
            </a:r>
          </a:p>
          <a:p>
            <a:r>
              <a:rPr lang="ru-RU" sz="2300" dirty="0" smtClean="0">
                <a:latin typeface="Georgia" pitchFamily="18" charset="0"/>
              </a:rPr>
              <a:t>	</a:t>
            </a:r>
            <a:r>
              <a:rPr lang="ru-RU" sz="2300" i="1" dirty="0" smtClean="0">
                <a:latin typeface="Georgia" pitchFamily="18" charset="0"/>
              </a:rPr>
              <a:t>Образовательные:</a:t>
            </a:r>
            <a:r>
              <a:rPr lang="ru-RU" sz="2300" dirty="0" smtClean="0">
                <a:latin typeface="Georgia" pitchFamily="18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ru-RU" sz="2300" dirty="0" smtClean="0">
                <a:latin typeface="Georgia" pitchFamily="18" charset="0"/>
              </a:rPr>
              <a:t>Формировать </a:t>
            </a:r>
            <a:r>
              <a:rPr lang="ru-RU" sz="2300" dirty="0" err="1" smtClean="0">
                <a:latin typeface="Georgia" pitchFamily="18" charset="0"/>
              </a:rPr>
              <a:t>долокомоторные</a:t>
            </a:r>
            <a:r>
              <a:rPr lang="ru-RU" sz="2300" dirty="0" smtClean="0">
                <a:latin typeface="Georgia" pitchFamily="18" charset="0"/>
              </a:rPr>
              <a:t> навыки (прежде позы тела). 	</a:t>
            </a:r>
            <a:r>
              <a:rPr lang="ru-RU" sz="2300" i="1" dirty="0" smtClean="0">
                <a:latin typeface="Georgia" pitchFamily="18" charset="0"/>
              </a:rPr>
              <a:t>Коррекционные: </a:t>
            </a:r>
          </a:p>
          <a:p>
            <a:pPr>
              <a:buFont typeface="Arial" pitchFamily="34" charset="0"/>
              <a:buChar char="•"/>
            </a:pPr>
            <a:r>
              <a:rPr lang="ru-RU" sz="2300" dirty="0" smtClean="0">
                <a:latin typeface="Georgia" pitchFamily="18" charset="0"/>
              </a:rPr>
              <a:t>Налаживать тоническую организацию и равновесие </a:t>
            </a:r>
          </a:p>
          <a:p>
            <a:pPr>
              <a:buFont typeface="Arial" pitchFamily="34" charset="0"/>
              <a:buChar char="•"/>
            </a:pPr>
            <a:r>
              <a:rPr lang="ru-RU" sz="2300" dirty="0" smtClean="0">
                <a:latin typeface="Georgia" pitchFamily="18" charset="0"/>
              </a:rPr>
              <a:t>Продолжать формирование сенсомоторных функций.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571480"/>
            <a:ext cx="8572560" cy="6109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300" b="1" dirty="0" smtClean="0">
                <a:latin typeface="Georgia" pitchFamily="18" charset="0"/>
              </a:rPr>
              <a:t>Уровень 3. Локомоторный (двигательная активность на уровне пространственного поля) </a:t>
            </a:r>
          </a:p>
          <a:p>
            <a:pPr algn="ctr"/>
            <a:endParaRPr lang="ru-RU" sz="2300" b="1" dirty="0" smtClean="0">
              <a:latin typeface="Georgia" pitchFamily="18" charset="0"/>
            </a:endParaRPr>
          </a:p>
          <a:p>
            <a:r>
              <a:rPr lang="ru-RU" sz="2300" b="1" dirty="0" smtClean="0">
                <a:latin typeface="Georgia" pitchFamily="18" charset="0"/>
              </a:rPr>
              <a:t>	Показатели успешного развития детей: </a:t>
            </a:r>
          </a:p>
          <a:p>
            <a:r>
              <a:rPr lang="ru-RU" sz="2300" dirty="0" smtClean="0">
                <a:latin typeface="Georgia" pitchFamily="18" charset="0"/>
              </a:rPr>
              <a:t>Обладает несколькими основными локомоторными движениями (ходьба, лазание, различные виды бега и т.д.), обладает способностью к подражанию движений. </a:t>
            </a:r>
          </a:p>
          <a:p>
            <a:r>
              <a:rPr lang="ru-RU" sz="2300" dirty="0" smtClean="0">
                <a:latin typeface="Georgia" pitchFamily="18" charset="0"/>
              </a:rPr>
              <a:t>	</a:t>
            </a:r>
            <a:r>
              <a:rPr lang="ru-RU" sz="2300" b="1" dirty="0" smtClean="0">
                <a:latin typeface="Georgia" pitchFamily="18" charset="0"/>
              </a:rPr>
              <a:t>Задачи </a:t>
            </a:r>
          </a:p>
          <a:p>
            <a:r>
              <a:rPr lang="ru-RU" sz="2300" i="1" dirty="0" smtClean="0">
                <a:latin typeface="Georgia" pitchFamily="18" charset="0"/>
              </a:rPr>
              <a:t>	Образовательные:</a:t>
            </a:r>
          </a:p>
          <a:p>
            <a:pPr>
              <a:buFont typeface="Arial" pitchFamily="34" charset="0"/>
              <a:buChar char="•"/>
            </a:pPr>
            <a:r>
              <a:rPr lang="ru-RU" sz="2300" dirty="0" smtClean="0">
                <a:latin typeface="Georgia" pitchFamily="18" charset="0"/>
              </a:rPr>
              <a:t>Формировать основные локомоторные движения (бег, метание, прыжки, ползание, лазание). </a:t>
            </a:r>
          </a:p>
          <a:p>
            <a:r>
              <a:rPr lang="ru-RU" sz="2300" dirty="0" smtClean="0">
                <a:latin typeface="Georgia" pitchFamily="18" charset="0"/>
              </a:rPr>
              <a:t>	</a:t>
            </a:r>
            <a:r>
              <a:rPr lang="ru-RU" sz="2300" i="1" dirty="0" smtClean="0">
                <a:latin typeface="Georgia" pitchFamily="18" charset="0"/>
              </a:rPr>
              <a:t>Коррекционные: </a:t>
            </a:r>
          </a:p>
          <a:p>
            <a:pPr>
              <a:buFont typeface="Arial" pitchFamily="34" charset="0"/>
              <a:buChar char="•"/>
            </a:pPr>
            <a:r>
              <a:rPr lang="ru-RU" sz="2300" dirty="0" smtClean="0">
                <a:latin typeface="Georgia" pitchFamily="18" charset="0"/>
              </a:rPr>
              <a:t>Корректировать развитие автоматизма; </a:t>
            </a:r>
          </a:p>
          <a:p>
            <a:pPr>
              <a:buFont typeface="Arial" pitchFamily="34" charset="0"/>
              <a:buChar char="•"/>
            </a:pPr>
            <a:r>
              <a:rPr lang="ru-RU" sz="2300" dirty="0" smtClean="0">
                <a:latin typeface="Georgia" pitchFamily="18" charset="0"/>
              </a:rPr>
              <a:t>Повышать психофизическую устойчивость;</a:t>
            </a:r>
          </a:p>
          <a:p>
            <a:pPr>
              <a:buFont typeface="Arial" pitchFamily="34" charset="0"/>
              <a:buChar char="•"/>
            </a:pPr>
            <a:r>
              <a:rPr lang="ru-RU" sz="2300" dirty="0" smtClean="0">
                <a:latin typeface="Georgia" pitchFamily="18" charset="0"/>
              </a:rPr>
              <a:t>Налаживать связи с другими органами чувств (например, зрительно-пространственная координация при беге); -</a:t>
            </a:r>
          </a:p>
          <a:p>
            <a:pPr>
              <a:buFont typeface="Arial" pitchFamily="34" charset="0"/>
              <a:buChar char="•"/>
            </a:pPr>
            <a:r>
              <a:rPr lang="ru-RU" sz="2300" dirty="0" smtClean="0">
                <a:latin typeface="Georgia" pitchFamily="18" charset="0"/>
              </a:rPr>
              <a:t>Расширять двигательный репертуар.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84</TotalTime>
  <Words>232</Words>
  <Application>Microsoft Office PowerPoint</Application>
  <PresentationFormat>Экран (4:3)</PresentationFormat>
  <Paragraphs>81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Реализация  образовательной области «Физическое развитие» для детей дошкольного возраста с РАС</vt:lpstr>
      <vt:lpstr>Презентация PowerPoint</vt:lpstr>
      <vt:lpstr>Презентация PowerPoint</vt:lpstr>
      <vt:lpstr>Презентация PowerPoint</vt:lpstr>
      <vt:lpstr>Стереотипное поведение, аутостимуляции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Наталья Павловна</cp:lastModifiedBy>
  <cp:revision>12</cp:revision>
  <dcterms:created xsi:type="dcterms:W3CDTF">2017-09-28T18:14:28Z</dcterms:created>
  <dcterms:modified xsi:type="dcterms:W3CDTF">2017-09-29T03:49:21Z</dcterms:modified>
</cp:coreProperties>
</file>