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8" r:id="rId10"/>
    <p:sldId id="265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9874-BF6A-4E38-A7AE-15A33C1A78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AB48-61AA-4881-B1B1-EEC843759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60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9874-BF6A-4E38-A7AE-15A33C1A78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AB48-61AA-4881-B1B1-EEC843759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87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9874-BF6A-4E38-A7AE-15A33C1A78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AB48-61AA-4881-B1B1-EEC843759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4141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9874-BF6A-4E38-A7AE-15A33C1A78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AB48-61AA-4881-B1B1-EEC843759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73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9874-BF6A-4E38-A7AE-15A33C1A78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AB48-61AA-4881-B1B1-EEC843759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54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9874-BF6A-4E38-A7AE-15A33C1A78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AB48-61AA-4881-B1B1-EEC843759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8089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9874-BF6A-4E38-A7AE-15A33C1A78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AB48-61AA-4881-B1B1-EEC843759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475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9874-BF6A-4E38-A7AE-15A33C1A78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AB48-61AA-4881-B1B1-EEC843759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00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9874-BF6A-4E38-A7AE-15A33C1A78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AB48-61AA-4881-B1B1-EEC843759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72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9874-BF6A-4E38-A7AE-15A33C1A78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AB48-61AA-4881-B1B1-EEC843759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827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99874-BF6A-4E38-A7AE-15A33C1A78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B3AB48-61AA-4881-B1B1-EEC843759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139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E99874-BF6A-4E38-A7AE-15A33C1A7832}" type="datetimeFigureOut">
              <a:rPr lang="ru-RU" smtClean="0"/>
              <a:t>11.12.2018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3AB48-61AA-4881-B1B1-EEC8437596E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033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772400" cy="2880320"/>
          </a:xfrm>
        </p:spPr>
        <p:txBody>
          <a:bodyPr>
            <a:no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</a:rPr>
              <a:t/>
            </a:r>
            <a:br>
              <a:rPr lang="ru-RU" sz="4000" b="1" dirty="0" smtClean="0">
                <a:solidFill>
                  <a:schemeClr val="tx1"/>
                </a:solidFill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Коррекционно-развивающее обучение детей раннего возраста в процессе дидактических игр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27376" y="5517232"/>
            <a:ext cx="4816624" cy="1124744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Логопед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Постовалова М.В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99792" y="188640"/>
            <a:ext cx="417646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Департамент здравоохранения Курганской области</a:t>
            </a:r>
          </a:p>
          <a:p>
            <a:pPr algn="ctr"/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ГКУ «Курганский </a:t>
            </a:r>
            <a:r>
              <a:rPr lang="ru-RU" dirty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дом ребенка </a:t>
            </a:r>
            <a:r>
              <a:rPr lang="ru-RU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специализированный»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1600" dirty="0" smtClean="0">
              <a:solidFill>
                <a:prstClr val="black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algn="ctr"/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102461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7272808"/>
          </a:xfrm>
        </p:spPr>
        <p:txBody>
          <a:bodyPr>
            <a:norm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>Важное </a:t>
            </a:r>
            <a:r>
              <a:rPr lang="ru-RU" sz="2800" dirty="0">
                <a:solidFill>
                  <a:schemeClr val="tx1"/>
                </a:solidFill>
              </a:rPr>
              <a:t>условие результативного использования игр и упражнений в обучении – это соблюдение последовательности в подборе игр и упражнений. Следует учитывать следующие </a:t>
            </a:r>
            <a:r>
              <a:rPr lang="ru-RU" sz="2800" b="1" dirty="0">
                <a:solidFill>
                  <a:schemeClr val="tx1"/>
                </a:solidFill>
              </a:rPr>
              <a:t>дидактические принципы:</a:t>
            </a:r>
            <a:r>
              <a:rPr lang="ru-RU" sz="2800" dirty="0">
                <a:solidFill>
                  <a:schemeClr val="tx1"/>
                </a:solidFill>
              </a:rPr>
              <a:t> доступность, повторяемость, постепенность выполнения заданий.</a:t>
            </a:r>
            <a:br>
              <a:rPr lang="ru-RU" sz="2800" dirty="0">
                <a:solidFill>
                  <a:schemeClr val="tx1"/>
                </a:solidFill>
              </a:rPr>
            </a:b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2942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8229600" cy="5976664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sz="2800" dirty="0">
                <a:effectLst/>
              </a:rPr>
              <a:t> </a:t>
            </a:r>
            <a:br>
              <a:rPr lang="ru-RU" sz="2800" dirty="0">
                <a:effectLst/>
              </a:rPr>
            </a:br>
            <a:r>
              <a:rPr lang="ru-RU" sz="3100" b="1" dirty="0" smtClean="0">
                <a:solidFill>
                  <a:schemeClr val="tx1"/>
                </a:solidFill>
                <a:effectLst/>
              </a:rPr>
              <a:t>Дидактические игры оказывают влияние на формирование:</a:t>
            </a:r>
            <a:br>
              <a:rPr lang="ru-RU" sz="3100" b="1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>1.Целостное восприятие</a:t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>2.Тактильно-двигательное восприятие</a:t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>3.Наглядно-действенное мышление</a:t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>4.Слуховое восприятие</a:t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 smtClean="0">
                <a:solidFill>
                  <a:schemeClr val="tx1"/>
                </a:solidFill>
                <a:effectLst/>
              </a:rPr>
              <a:t>5.Предпосылки формирование речи</a:t>
            </a:r>
            <a:br>
              <a:rPr lang="ru-RU" sz="2200" dirty="0" smtClean="0">
                <a:solidFill>
                  <a:schemeClr val="tx1"/>
                </a:solidFill>
                <a:effectLst/>
              </a:rPr>
            </a:br>
            <a:r>
              <a:rPr lang="ru-RU" sz="2200" dirty="0">
                <a:solidFill>
                  <a:prstClr val="black"/>
                </a:solidFill>
              </a:rPr>
              <a:t>6.Формирование мышления.</a:t>
            </a:r>
            <a:br>
              <a:rPr lang="ru-RU" sz="2200" dirty="0">
                <a:solidFill>
                  <a:prstClr val="black"/>
                </a:solidFill>
              </a:rPr>
            </a:br>
            <a:r>
              <a:rPr lang="ru-RU" sz="2200" dirty="0">
                <a:solidFill>
                  <a:prstClr val="black"/>
                </a:solidFill>
              </a:rPr>
              <a:t>7.Социальное развитие.</a:t>
            </a:r>
            <a:br>
              <a:rPr lang="ru-RU" sz="2200" dirty="0">
                <a:solidFill>
                  <a:prstClr val="black"/>
                </a:solidFill>
              </a:rPr>
            </a:br>
            <a:r>
              <a:rPr lang="ru-RU" sz="2200" dirty="0">
                <a:solidFill>
                  <a:prstClr val="black"/>
                </a:solidFill>
              </a:rPr>
              <a:t>8.Формирование эмоционального общения.</a:t>
            </a:r>
            <a:br>
              <a:rPr lang="ru-RU" sz="2200" dirty="0">
                <a:solidFill>
                  <a:prstClr val="black"/>
                </a:solidFill>
              </a:rPr>
            </a:br>
            <a:r>
              <a:rPr lang="ru-RU" sz="2200" dirty="0">
                <a:solidFill>
                  <a:prstClr val="black"/>
                </a:solidFill>
              </a:rPr>
              <a:t>9.Формирование представлений о себе и </a:t>
            </a:r>
            <a:r>
              <a:rPr lang="ru-RU" sz="2200" dirty="0" smtClean="0">
                <a:solidFill>
                  <a:prstClr val="black"/>
                </a:solidFill>
              </a:rPr>
              <a:t>других.</a:t>
            </a:r>
            <a:br>
              <a:rPr lang="ru-RU" sz="2200" dirty="0" smtClean="0">
                <a:solidFill>
                  <a:prstClr val="black"/>
                </a:solidFill>
              </a:rPr>
            </a:br>
            <a:r>
              <a:rPr lang="ru-RU" sz="2200" dirty="0" smtClean="0">
                <a:solidFill>
                  <a:prstClr val="black"/>
                </a:solidFill>
              </a:rPr>
              <a:t>10.Развитие </a:t>
            </a:r>
            <a:r>
              <a:rPr lang="ru-RU" sz="2200" dirty="0">
                <a:solidFill>
                  <a:prstClr val="black"/>
                </a:solidFill>
              </a:rPr>
              <a:t>внимания</a:t>
            </a:r>
            <a:r>
              <a:rPr lang="ru-RU" sz="2200" dirty="0" smtClean="0">
                <a:solidFill>
                  <a:prstClr val="black"/>
                </a:solidFill>
              </a:rPr>
              <a:t>.</a:t>
            </a:r>
            <a:br>
              <a:rPr lang="ru-RU" sz="2200" dirty="0" smtClean="0">
                <a:solidFill>
                  <a:prstClr val="black"/>
                </a:solidFill>
              </a:rPr>
            </a:br>
            <a:r>
              <a:rPr lang="ru-RU" sz="2200" dirty="0">
                <a:solidFill>
                  <a:prstClr val="black"/>
                </a:solidFill>
              </a:rPr>
              <a:t>11.Развития </a:t>
            </a:r>
            <a:r>
              <a:rPr lang="ru-RU" sz="2200" dirty="0" err="1">
                <a:solidFill>
                  <a:prstClr val="black"/>
                </a:solidFill>
              </a:rPr>
              <a:t>подрожания</a:t>
            </a:r>
            <a:r>
              <a:rPr lang="ru-RU" sz="2200" dirty="0">
                <a:solidFill>
                  <a:prstClr val="black"/>
                </a:solidFill>
              </a:rPr>
              <a:t>.</a:t>
            </a:r>
            <a:br>
              <a:rPr lang="ru-RU" sz="2200" dirty="0">
                <a:solidFill>
                  <a:prstClr val="black"/>
                </a:solidFill>
              </a:rPr>
            </a:br>
            <a:r>
              <a:rPr lang="ru-RU" sz="2200" dirty="0">
                <a:solidFill>
                  <a:prstClr val="black"/>
                </a:solidFill>
              </a:rPr>
              <a:t>12.Развитие функциональных возможностей кистей и пальцев </a:t>
            </a:r>
            <a:r>
              <a:rPr lang="ru-RU" sz="2200" dirty="0" err="1">
                <a:solidFill>
                  <a:prstClr val="black"/>
                </a:solidFill>
              </a:rPr>
              <a:t>рук,мелкой</a:t>
            </a:r>
            <a:r>
              <a:rPr lang="ru-RU" sz="2200" dirty="0">
                <a:solidFill>
                  <a:prstClr val="black"/>
                </a:solidFill>
              </a:rPr>
              <a:t> моторики.</a:t>
            </a:r>
            <a:br>
              <a:rPr lang="ru-RU" sz="2200" dirty="0">
                <a:solidFill>
                  <a:prstClr val="black"/>
                </a:solidFill>
              </a:rPr>
            </a:br>
            <a:r>
              <a:rPr lang="ru-RU" sz="2200" dirty="0">
                <a:solidFill>
                  <a:prstClr val="black"/>
                </a:solidFill>
              </a:rPr>
              <a:t>13.Сенсорное,зрительное восприятие.</a:t>
            </a:r>
            <a:br>
              <a:rPr lang="ru-RU" sz="2200" dirty="0">
                <a:solidFill>
                  <a:prstClr val="black"/>
                </a:solidFill>
              </a:rPr>
            </a:br>
            <a:r>
              <a:rPr lang="ru-RU" sz="2200" dirty="0">
                <a:solidFill>
                  <a:prstClr val="black"/>
                </a:solidFill>
              </a:rPr>
              <a:t>14.Формирование целостного образа предмета.</a:t>
            </a:r>
            <a:br>
              <a:rPr lang="ru-RU" sz="2200" dirty="0">
                <a:solidFill>
                  <a:prstClr val="black"/>
                </a:solidFill>
              </a:rPr>
            </a:br>
            <a:r>
              <a:rPr lang="ru-RU" sz="2200" dirty="0">
                <a:solidFill>
                  <a:prstClr val="black"/>
                </a:solidFill>
              </a:rPr>
              <a:t>15.Развитие тактильно двигательного восприятия.</a:t>
            </a:r>
            <a:r>
              <a:rPr lang="ru-RU" sz="2200" dirty="0" smtClean="0">
                <a:solidFill>
                  <a:prstClr val="black"/>
                </a:solidFill>
              </a:rPr>
              <a:t/>
            </a:r>
            <a:br>
              <a:rPr lang="ru-RU" sz="2200" dirty="0" smtClean="0">
                <a:solidFill>
                  <a:prstClr val="black"/>
                </a:solidFill>
              </a:rPr>
            </a:br>
            <a:r>
              <a:rPr lang="ru-RU" sz="2200" dirty="0">
                <a:solidFill>
                  <a:prstClr val="black"/>
                </a:solidFill>
              </a:rPr>
              <a:t/>
            </a:r>
            <a:br>
              <a:rPr lang="ru-RU" sz="2200" dirty="0">
                <a:solidFill>
                  <a:prstClr val="black"/>
                </a:solidFill>
              </a:rPr>
            </a:br>
            <a:endParaRPr lang="ru-RU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4067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-387424"/>
            <a:ext cx="8291264" cy="6840760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 smtClean="0">
                <a:solidFill>
                  <a:schemeClr val="tx1"/>
                </a:solidFill>
              </a:rPr>
              <a:t/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b="1" dirty="0" smtClean="0">
                <a:solidFill>
                  <a:schemeClr val="tx1"/>
                </a:solidFill>
              </a:rPr>
              <a:t>Дидактическая </a:t>
            </a:r>
            <a:r>
              <a:rPr lang="ru-RU" sz="2800" b="1" dirty="0">
                <a:solidFill>
                  <a:schemeClr val="tx1"/>
                </a:solidFill>
              </a:rPr>
              <a:t>игра </a:t>
            </a:r>
            <a:r>
              <a:rPr lang="ru-RU" sz="2800" dirty="0">
                <a:solidFill>
                  <a:schemeClr val="tx1"/>
                </a:solidFill>
              </a:rPr>
              <a:t>– одна из форм обучающего воздействия взрослого на ребенка. В то же время игра – основной вид деятельности детей. 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 </a:t>
            </a:r>
            <a:r>
              <a:rPr lang="ru-RU" sz="2800" b="1" i="1" dirty="0"/>
              <a:t>Д</a:t>
            </a:r>
            <a:r>
              <a:rPr lang="ru-RU" sz="2800" b="1" i="1" dirty="0" smtClean="0">
                <a:solidFill>
                  <a:schemeClr val="tx1"/>
                </a:solidFill>
              </a:rPr>
              <a:t>идактическая </a:t>
            </a:r>
            <a:r>
              <a:rPr lang="ru-RU" sz="2800" b="1" i="1" dirty="0">
                <a:solidFill>
                  <a:schemeClr val="tx1"/>
                </a:solidFill>
              </a:rPr>
              <a:t>игра имеет </a:t>
            </a:r>
            <a:r>
              <a:rPr lang="ru-RU" sz="2800" b="1" i="1" dirty="0" smtClean="0">
                <a:solidFill>
                  <a:schemeClr val="tx1"/>
                </a:solidFill>
              </a:rPr>
              <a:t>две </a:t>
            </a:r>
            <a:r>
              <a:rPr lang="ru-RU" sz="2800" b="1" i="1" dirty="0">
                <a:solidFill>
                  <a:schemeClr val="tx1"/>
                </a:solidFill>
              </a:rPr>
              <a:t>цели:</a:t>
            </a:r>
            <a:r>
              <a:rPr lang="ru-RU" sz="2800" dirty="0">
                <a:solidFill>
                  <a:schemeClr val="tx1"/>
                </a:solidFill>
              </a:rPr>
              <a:t> </a:t>
            </a:r>
            <a:r>
              <a:rPr lang="ru-RU" sz="2800" dirty="0" smtClean="0">
                <a:solidFill>
                  <a:schemeClr val="tx1"/>
                </a:solidFill>
              </a:rPr>
              <a:t/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1.Обучающая</a:t>
            </a:r>
            <a:r>
              <a:rPr lang="ru-RU" sz="2800" dirty="0">
                <a:solidFill>
                  <a:schemeClr val="tx1"/>
                </a:solidFill>
              </a:rPr>
              <a:t>, которую преследует </a:t>
            </a:r>
            <a:r>
              <a:rPr lang="ru-RU" sz="2800" dirty="0" smtClean="0">
                <a:solidFill>
                  <a:schemeClr val="tx1"/>
                </a:solidFill>
              </a:rPr>
              <a:t>взрослый</a:t>
            </a:r>
            <a:br>
              <a:rPr lang="ru-RU" sz="2800" dirty="0" smtClean="0">
                <a:solidFill>
                  <a:schemeClr val="tx1"/>
                </a:solidFill>
              </a:rPr>
            </a:br>
            <a:r>
              <a:rPr lang="ru-RU" sz="2800" dirty="0" smtClean="0">
                <a:solidFill>
                  <a:schemeClr val="tx1"/>
                </a:solidFill>
              </a:rPr>
              <a:t>2.Игровая</a:t>
            </a:r>
            <a:r>
              <a:rPr lang="ru-RU" sz="2800" dirty="0">
                <a:solidFill>
                  <a:schemeClr val="tx1"/>
                </a:solidFill>
              </a:rPr>
              <a:t>, ради которой действует </a:t>
            </a:r>
            <a:r>
              <a:rPr lang="ru-RU" sz="2800" dirty="0" smtClean="0">
                <a:solidFill>
                  <a:schemeClr val="tx1"/>
                </a:solidFill>
              </a:rPr>
              <a:t>ребенок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732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412776"/>
            <a:ext cx="842493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/>
              <a:t>Возраст от рождения до трех лет является уникальным, стратегически важным для всего последующего умственного, эмоционального и физического развития человека. Познавательная активность маленьких детей формируется в процессе ведущей для этого возраста деятельности </a:t>
            </a:r>
            <a:r>
              <a:rPr lang="ru-RU" sz="2800" dirty="0" smtClean="0"/>
              <a:t>–</a:t>
            </a:r>
            <a:r>
              <a:rPr lang="ru-RU" sz="2800" i="1" dirty="0" smtClean="0"/>
              <a:t>предметной</a:t>
            </a:r>
            <a:r>
              <a:rPr lang="ru-RU" sz="2800" dirty="0"/>
              <a:t>, которая является основой для ознакомления с </a:t>
            </a:r>
            <a:r>
              <a:rPr lang="ru-RU" sz="2800" dirty="0" smtClean="0"/>
              <a:t>окружающим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89793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pPr algn="just"/>
            <a:r>
              <a:rPr lang="ru-RU" sz="3100" b="1" dirty="0">
                <a:solidFill>
                  <a:schemeClr val="tx1"/>
                </a:solidFill>
              </a:rPr>
              <a:t>Дидактическая игра </a:t>
            </a:r>
            <a:r>
              <a:rPr lang="ru-RU" sz="3100" dirty="0">
                <a:solidFill>
                  <a:schemeClr val="tx1"/>
                </a:solidFill>
              </a:rPr>
              <a:t>– средство обучения, поэтому она может быть использована при усвоении любого программного материала и проводится на занятиях как </a:t>
            </a:r>
            <a:r>
              <a:rPr lang="ru-RU" sz="3100" dirty="0" smtClean="0">
                <a:solidFill>
                  <a:schemeClr val="tx1"/>
                </a:solidFill>
              </a:rPr>
              <a:t>учителем-дефектологом, логопедом, </a:t>
            </a:r>
            <a:r>
              <a:rPr lang="ru-RU" sz="3100" dirty="0">
                <a:solidFill>
                  <a:schemeClr val="tx1"/>
                </a:solidFill>
              </a:rPr>
              <a:t>так и </a:t>
            </a:r>
            <a:r>
              <a:rPr lang="ru-RU" sz="3100" dirty="0" smtClean="0">
                <a:solidFill>
                  <a:schemeClr val="tx1"/>
                </a:solidFill>
              </a:rPr>
              <a:t>воспитателем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2358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242594"/>
          </a:xfrm>
        </p:spPr>
        <p:txBody>
          <a:bodyPr>
            <a:normAutofit/>
          </a:bodyPr>
          <a:lstStyle/>
          <a:p>
            <a:pPr algn="just"/>
            <a:r>
              <a:rPr lang="ru-RU" sz="3100" b="1" dirty="0">
                <a:solidFill>
                  <a:schemeClr val="tx1"/>
                </a:solidFill>
              </a:rPr>
              <a:t>Дидактическая игра </a:t>
            </a:r>
            <a:r>
              <a:rPr lang="ru-RU" sz="3100" dirty="0">
                <a:solidFill>
                  <a:schemeClr val="tx1"/>
                </a:solidFill>
              </a:rPr>
              <a:t>позволяет обеспечить нужное количество повторений на разном материале при сохранении эмоционально положительного отношения к </a:t>
            </a:r>
            <a:r>
              <a:rPr lang="ru-RU" sz="3100" dirty="0" smtClean="0">
                <a:solidFill>
                  <a:schemeClr val="tx1"/>
                </a:solidFill>
              </a:rPr>
              <a:t>заданию</a:t>
            </a:r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20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836712"/>
            <a:ext cx="8676456" cy="5184576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>
                <a:solidFill>
                  <a:schemeClr val="tx1"/>
                </a:solidFill>
              </a:rPr>
              <a:t>Особая</a:t>
            </a:r>
            <a:r>
              <a:rPr lang="ru-RU" sz="2800" dirty="0">
                <a:solidFill>
                  <a:schemeClr val="tx1"/>
                </a:solidFill>
              </a:rPr>
              <a:t> роль дидактической игры в обучающем процессе определяется тем, что игра должна сделать сам процесс обучения эмоциональным, действенным, позволить ребенку получить собственный </a:t>
            </a:r>
            <a:r>
              <a:rPr lang="ru-RU" sz="2800" dirty="0" smtClean="0">
                <a:solidFill>
                  <a:schemeClr val="tx1"/>
                </a:solidFill>
              </a:rPr>
              <a:t>опыт</a:t>
            </a:r>
            <a:r>
              <a:rPr lang="ru-RU" sz="3600" dirty="0">
                <a:solidFill>
                  <a:schemeClr val="tx1"/>
                </a:solidFill>
              </a:rPr>
              <a:t/>
            </a:r>
            <a:br>
              <a:rPr lang="ru-RU" sz="3600" dirty="0">
                <a:solidFill>
                  <a:schemeClr val="tx1"/>
                </a:solidFill>
              </a:rPr>
            </a:br>
            <a:endParaRPr lang="ru-RU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6757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5976664"/>
          </a:xfrm>
        </p:spPr>
        <p:txBody>
          <a:bodyPr>
            <a:noAutofit/>
          </a:bodyPr>
          <a:lstStyle/>
          <a:p>
            <a:pPr algn="just"/>
            <a:r>
              <a:rPr lang="ru-RU" sz="2800" b="1" dirty="0" smtClean="0">
                <a:solidFill>
                  <a:schemeClr val="tx1"/>
                </a:solidFill>
              </a:rPr>
              <a:t>Основной формой </a:t>
            </a:r>
            <a:r>
              <a:rPr lang="ru-RU" sz="2800" dirty="0" smtClean="0">
                <a:solidFill>
                  <a:schemeClr val="tx1"/>
                </a:solidFill>
              </a:rPr>
              <a:t>воздействия на ребенка являются организованные занятия, в которых ведущая роль принадлежит взрослым. Содержание занятий определяется “Программой воспитания и обучения детей в специализированном Доме ребёнка”. Усвоение программного материала зависит от правильного выбора </a:t>
            </a:r>
            <a:r>
              <a:rPr lang="ru-RU" sz="2800" b="1" i="1" dirty="0" smtClean="0">
                <a:solidFill>
                  <a:schemeClr val="tx1"/>
                </a:solidFill>
              </a:rPr>
              <a:t>методов обучения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062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3312368"/>
          </a:xfrm>
        </p:spPr>
        <p:txBody>
          <a:bodyPr>
            <a:normAutofit/>
          </a:bodyPr>
          <a:lstStyle/>
          <a:p>
            <a:pPr algn="just"/>
            <a:r>
              <a:rPr lang="ru-RU" sz="2800" dirty="0">
                <a:solidFill>
                  <a:schemeClr val="tx1"/>
                </a:solidFill>
              </a:rPr>
              <a:t>В обучении </a:t>
            </a:r>
            <a:r>
              <a:rPr lang="ru-RU" sz="2800" dirty="0" smtClean="0">
                <a:solidFill>
                  <a:schemeClr val="tx1"/>
                </a:solidFill>
              </a:rPr>
              <a:t> </a:t>
            </a:r>
            <a:r>
              <a:rPr lang="ru-RU" sz="2800" dirty="0">
                <a:solidFill>
                  <a:schemeClr val="tx1"/>
                </a:solidFill>
              </a:rPr>
              <a:t>детей </a:t>
            </a:r>
            <a:r>
              <a:rPr lang="ru-RU" sz="2800" dirty="0" smtClean="0">
                <a:solidFill>
                  <a:schemeClr val="tx1"/>
                </a:solidFill>
              </a:rPr>
              <a:t>раннего возраста  используем  </a:t>
            </a:r>
            <a:r>
              <a:rPr lang="ru-RU" sz="2800" dirty="0">
                <a:solidFill>
                  <a:schemeClr val="tx1"/>
                </a:solidFill>
              </a:rPr>
              <a:t>основные методы обучения –</a:t>
            </a:r>
            <a:r>
              <a:rPr lang="ru-RU" sz="2800" b="1" dirty="0">
                <a:solidFill>
                  <a:schemeClr val="tx1"/>
                </a:solidFill>
              </a:rPr>
              <a:t> </a:t>
            </a:r>
            <a:r>
              <a:rPr lang="ru-RU" sz="2800" b="1" dirty="0" smtClean="0">
                <a:solidFill>
                  <a:schemeClr val="tx1"/>
                </a:solidFill>
              </a:rPr>
              <a:t>игровые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1588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5544616"/>
          </a:xfrm>
        </p:spPr>
        <p:txBody>
          <a:bodyPr>
            <a:normAutofit/>
          </a:bodyPr>
          <a:lstStyle/>
          <a:p>
            <a:pPr algn="l"/>
            <a:r>
              <a:rPr lang="ru-RU" sz="2800" b="1" dirty="0" smtClean="0">
                <a:solidFill>
                  <a:schemeClr val="tx1"/>
                </a:solidFill>
              </a:rPr>
              <a:t>                 На </a:t>
            </a:r>
            <a:r>
              <a:rPr lang="ru-RU" sz="2800" b="1" dirty="0">
                <a:solidFill>
                  <a:schemeClr val="tx1"/>
                </a:solidFill>
              </a:rPr>
              <a:t>каждом этапе </a:t>
            </a:r>
            <a:r>
              <a:rPr lang="ru-RU" sz="2800" b="1" dirty="0" smtClean="0">
                <a:solidFill>
                  <a:schemeClr val="tx1"/>
                </a:solidFill>
              </a:rPr>
              <a:t>поясняем </a:t>
            </a:r>
            <a:r>
              <a:rPr lang="ru-RU" sz="2800" b="1" dirty="0">
                <a:solidFill>
                  <a:schemeClr val="tx1"/>
                </a:solidFill>
              </a:rPr>
              <a:t>действия</a:t>
            </a:r>
            <a:r>
              <a:rPr lang="ru-RU" sz="2800" b="1" dirty="0" smtClean="0">
                <a:solidFill>
                  <a:schemeClr val="tx1"/>
                </a:solidFill>
              </a:rPr>
              <a:t>:</a:t>
            </a:r>
            <a:br>
              <a:rPr lang="ru-RU" sz="2800" b="1" dirty="0" smtClean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/>
            </a:r>
            <a:br>
              <a:rPr lang="ru-RU" sz="2800" b="1" dirty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I Этап</a:t>
            </a:r>
            <a:r>
              <a:rPr lang="ru-RU" sz="2800" dirty="0">
                <a:solidFill>
                  <a:schemeClr val="tx1"/>
                </a:solidFill>
              </a:rPr>
              <a:t> - действия сопровождаются </a:t>
            </a:r>
            <a:r>
              <a:rPr lang="ru-RU" sz="2800" dirty="0" smtClean="0">
                <a:solidFill>
                  <a:schemeClr val="tx1"/>
                </a:solidFill>
              </a:rPr>
              <a:t>словом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II Этап</a:t>
            </a:r>
            <a:r>
              <a:rPr lang="ru-RU" sz="2800" dirty="0">
                <a:solidFill>
                  <a:schemeClr val="tx1"/>
                </a:solidFill>
              </a:rPr>
              <a:t> - ребенок уже имеет </a:t>
            </a:r>
            <a:r>
              <a:rPr lang="ru-RU" sz="2800" dirty="0" smtClean="0">
                <a:solidFill>
                  <a:schemeClr val="tx1"/>
                </a:solidFill>
              </a:rPr>
              <a:t>представление о </a:t>
            </a:r>
            <a:r>
              <a:rPr lang="ru-RU" sz="2800" dirty="0">
                <a:solidFill>
                  <a:schemeClr val="tx1"/>
                </a:solidFill>
              </a:rPr>
              <a:t>происходящем через показанное действие и результат; совместные действия ребенка и педагога при направляющем педагогическом </a:t>
            </a:r>
            <a:r>
              <a:rPr lang="ru-RU" sz="2800" dirty="0" smtClean="0">
                <a:solidFill>
                  <a:schemeClr val="tx1"/>
                </a:solidFill>
              </a:rPr>
              <a:t>руководстве</a:t>
            </a:r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676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229600" cy="6120680"/>
          </a:xfrm>
        </p:spPr>
        <p:txBody>
          <a:bodyPr/>
          <a:lstStyle/>
          <a:p>
            <a:pPr algn="l"/>
            <a:r>
              <a:rPr lang="ru-RU" sz="2800" b="1" dirty="0">
                <a:solidFill>
                  <a:schemeClr val="tx1"/>
                </a:solidFill>
              </a:rPr>
              <a:t>III Этап</a:t>
            </a:r>
            <a:r>
              <a:rPr lang="ru-RU" sz="2800" dirty="0">
                <a:solidFill>
                  <a:schemeClr val="tx1"/>
                </a:solidFill>
              </a:rPr>
              <a:t> - ребенок действует самостоятельно (иногда прибегает к помощи педагога); пояснения взрослого становятся более </a:t>
            </a:r>
            <a:r>
              <a:rPr lang="ru-RU" sz="2800" dirty="0" smtClean="0">
                <a:solidFill>
                  <a:schemeClr val="tx1"/>
                </a:solidFill>
              </a:rPr>
              <a:t>развернутыми</a:t>
            </a:r>
            <a:r>
              <a:rPr lang="ru-RU" sz="2800" dirty="0">
                <a:solidFill>
                  <a:schemeClr val="tx1"/>
                </a:solidFill>
              </a:rPr>
              <a:t/>
            </a:r>
            <a:br>
              <a:rPr lang="ru-RU" sz="2800" dirty="0">
                <a:solidFill>
                  <a:schemeClr val="tx1"/>
                </a:solidFill>
              </a:rPr>
            </a:br>
            <a:r>
              <a:rPr lang="ru-RU" sz="2800" b="1" dirty="0">
                <a:solidFill>
                  <a:schemeClr val="tx1"/>
                </a:solidFill>
              </a:rPr>
              <a:t>IV Этап</a:t>
            </a:r>
            <a:r>
              <a:rPr lang="ru-RU" sz="2800" dirty="0">
                <a:solidFill>
                  <a:schemeClr val="tx1"/>
                </a:solidFill>
              </a:rPr>
              <a:t> - ребенок действует сам (без помощи взрослого); педагог дает полное, доступное пониманию ребенка комментирующее описание всего, что ребенок делает, побуждая его вступить в речевое </a:t>
            </a:r>
            <a:r>
              <a:rPr lang="ru-RU" sz="2800" dirty="0" smtClean="0">
                <a:solidFill>
                  <a:schemeClr val="tx1"/>
                </a:solidFill>
              </a:rPr>
              <a:t>общение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30180237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</TotalTime>
  <Words>196</Words>
  <Application>Microsoft Office PowerPoint</Application>
  <PresentationFormat>Экран (4:3)</PresentationFormat>
  <Paragraphs>16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 Коррекционно-развивающее обучение детей раннего возраста в процессе дидактических игр</vt:lpstr>
      <vt:lpstr>   </vt:lpstr>
      <vt:lpstr>Дидактическая игра – средство обучения, поэтому она может быть использована при усвоении любого программного материала и проводится на занятиях как учителем-дефектологом, логопедом, так и воспитателем </vt:lpstr>
      <vt:lpstr>Дидактическая игра позволяет обеспечить нужное количество повторений на разном материале при сохранении эмоционально положительного отношения к заданию </vt:lpstr>
      <vt:lpstr>Особая роль дидактической игры в обучающем процессе определяется тем, что игра должна сделать сам процесс обучения эмоциональным, действенным, позволить ребенку получить собственный опыт </vt:lpstr>
      <vt:lpstr>Основной формой воздействия на ребенка являются организованные занятия, в которых ведущая роль принадлежит взрослым. Содержание занятий определяется “Программой воспитания и обучения детей в специализированном Доме ребёнка”. Усвоение программного материала зависит от правильного выбора методов обучения</vt:lpstr>
      <vt:lpstr>В обучении  детей раннего возраста  используем  основные методы обучения – игровые</vt:lpstr>
      <vt:lpstr>                 На каждом этапе поясняем действия:  I Этап - действия сопровождаются словом II Этап - ребенок уже имеет представление о происходящем через показанное действие и результат; совместные действия ребенка и педагога при направляющем педагогическом руководстве</vt:lpstr>
      <vt:lpstr>III Этап - ребенок действует самостоятельно (иногда прибегает к помощи педагога); пояснения взрослого становятся более развернутыми IV Этап - ребенок действует сам (без помощи взрослого); педагог дает полное, доступное пониманию ребенка комментирующее описание всего, что ребенок делает, побуждая его вступить в речевое общение </vt:lpstr>
      <vt:lpstr>Важное условие результативного использования игр и упражнений в обучении – это соблюдение последовательности в подборе игр и упражнений. Следует учитывать следующие дидактические принципы: доступность, повторяемость, постепенность выполнения заданий. </vt:lpstr>
      <vt:lpstr>    Дидактические игры оказывают влияние на формирование: 1.Целостное восприятие 2.Тактильно-двигательное восприятие 3.Наглядно-действенное мышление 4.Слуховое восприятие 5.Предпосылки формирование речи 6.Формирование мышления. 7.Социальное развитие. 8.Формирование эмоционального общения. 9.Формирование представлений о себе и других. 10.Развитие внимания. 11.Развития подрожания. 12.Развитие функциональных возможностей кистей и пальцев рук,мелкой моторики. 13.Сенсорное,зрительное восприятие. 14.Формирование целостного образа предмета. 15.Развитие тактильно двигательного восприятия.  </vt:lpstr>
      <vt:lpstr> Выводы:   Дидактическая игра – одна из форм обучающего воздействия взрослого на ребенка. В то же время игра – основной вид деятельности детей.   Дидактическая игра имеет две цели:  1.Обучающая, которую преследует взрослый 2.Игровая, ради которой действует ребенок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Коррекционно-развивающее обучение детей раннего возраста в процессе дидактических игр.</dc:title>
  <dc:creator>Мария</dc:creator>
  <cp:lastModifiedBy>user</cp:lastModifiedBy>
  <cp:revision>14</cp:revision>
  <dcterms:created xsi:type="dcterms:W3CDTF">2018-12-06T13:23:48Z</dcterms:created>
  <dcterms:modified xsi:type="dcterms:W3CDTF">2018-12-11T10:51:50Z</dcterms:modified>
</cp:coreProperties>
</file>