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5" r:id="rId3"/>
    <p:sldId id="270" r:id="rId4"/>
    <p:sldId id="266" r:id="rId5"/>
    <p:sldId id="267" r:id="rId6"/>
    <p:sldId id="256" r:id="rId7"/>
    <p:sldId id="269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DA90-3AAB-4AAD-821D-0667A8A826E9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0034-0718-4E14-9CB7-B85C4943B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185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DA90-3AAB-4AAD-821D-0667A8A826E9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0034-0718-4E14-9CB7-B85C4943B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33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DA90-3AAB-4AAD-821D-0667A8A826E9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0034-0718-4E14-9CB7-B85C4943B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58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DA90-3AAB-4AAD-821D-0667A8A826E9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0034-0718-4E14-9CB7-B85C4943B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66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DA90-3AAB-4AAD-821D-0667A8A826E9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0034-0718-4E14-9CB7-B85C4943B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928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DA90-3AAB-4AAD-821D-0667A8A826E9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0034-0718-4E14-9CB7-B85C4943B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864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DA90-3AAB-4AAD-821D-0667A8A826E9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0034-0718-4E14-9CB7-B85C4943B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801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DA90-3AAB-4AAD-821D-0667A8A826E9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0034-0718-4E14-9CB7-B85C4943B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24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DA90-3AAB-4AAD-821D-0667A8A826E9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0034-0718-4E14-9CB7-B85C4943B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06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DA90-3AAB-4AAD-821D-0667A8A826E9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0034-0718-4E14-9CB7-B85C4943B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540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CDA90-3AAB-4AAD-821D-0667A8A826E9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10034-0718-4E14-9CB7-B85C4943B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569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CDA90-3AAB-4AAD-821D-0667A8A826E9}" type="datetimeFigureOut">
              <a:rPr lang="ru-RU" smtClean="0"/>
              <a:t>29.03.2018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10034-0718-4E14-9CB7-B85C4943B3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21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000" b="1" dirty="0" smtClean="0"/>
          </a:p>
          <a:p>
            <a:pPr marL="0" indent="0" algn="ctr">
              <a:buNone/>
            </a:pPr>
            <a:r>
              <a:rPr lang="ru-RU" sz="4000" b="1" dirty="0" smtClean="0"/>
              <a:t>Кризис  трех лет: причины, симптомы, коррекция поведения</a:t>
            </a:r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r>
              <a:rPr lang="ru-RU" sz="2400" dirty="0" err="1" smtClean="0"/>
              <a:t>Садоринг</a:t>
            </a:r>
            <a:r>
              <a:rPr lang="ru-RU" sz="2400" dirty="0" smtClean="0"/>
              <a:t> М.С., педагог-психолог </a:t>
            </a:r>
          </a:p>
          <a:p>
            <a:pPr marL="0" indent="0" algn="r">
              <a:buNone/>
            </a:pPr>
            <a:r>
              <a:rPr lang="ru-RU" sz="2400" dirty="0" smtClean="0"/>
              <a:t>ГБУ  </a:t>
            </a:r>
            <a:r>
              <a:rPr lang="ru-RU" sz="2400" dirty="0"/>
              <a:t>«Центр помощи детям»</a:t>
            </a:r>
          </a:p>
          <a:p>
            <a:pPr marL="0" indent="0" algn="ctr">
              <a:buNone/>
            </a:pPr>
            <a:endParaRPr lang="ru-RU" sz="4000" b="1" dirty="0" smtClean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1110461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7040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/>
              <a:t>Кризис трех лет</a:t>
            </a:r>
            <a:r>
              <a:rPr lang="ru-RU" dirty="0"/>
              <a:t> – переходный этап психического развития между ранним и дошкольным возрастом. Характеризуется кардинальной перестройкой структуры личности – ребенок начинает осознавать наличие воли (произвольности), активности, способности делать выбор, действовать самостоятельно. </a:t>
            </a:r>
          </a:p>
          <a:p>
            <a:endParaRPr lang="ru-RU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1110461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119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Лариса\Desktop\3-goda-krizis-pojasneni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92696"/>
            <a:ext cx="8579231" cy="5469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5257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351597"/>
            <a:ext cx="8229600" cy="6677803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4200" b="1" dirty="0" smtClean="0"/>
              <a:t>Факторы влияющие на выраженность поведенческих проявлений  кризиса:</a:t>
            </a:r>
          </a:p>
          <a:p>
            <a:pPr lvl="0" fontAlgn="base"/>
            <a:r>
              <a:rPr lang="ru-RU" sz="4000" b="1" dirty="0"/>
              <a:t>Авторитаризм.</a:t>
            </a:r>
            <a:r>
              <a:rPr lang="ru-RU" sz="4000" dirty="0"/>
              <a:t> Стремление взрослых устанавливать жесткие нормы, требование безусловного подчинения подавляет волю, самостоятельность малыша. Кризис протекает с реакциями бунта, открытого сопротивления родителям.</a:t>
            </a:r>
          </a:p>
          <a:p>
            <a:pPr lvl="0" fontAlgn="base"/>
            <a:r>
              <a:rPr lang="ru-RU" sz="4000" b="1" dirty="0" err="1" smtClean="0"/>
              <a:t>Гиперопека</a:t>
            </a:r>
            <a:r>
              <a:rPr lang="ru-RU" sz="4000" dirty="0" smtClean="0"/>
              <a:t>. Чрезмерная </a:t>
            </a:r>
            <a:r>
              <a:rPr lang="ru-RU" sz="4000" dirty="0"/>
              <a:t>родительская забота в условиях становления личности ребенка, возрастания самостоятельности становится причиной негативизма, строптивости, непослушания. Интенсивность </a:t>
            </a:r>
            <a:r>
              <a:rPr lang="ru-RU" sz="4000" dirty="0" err="1"/>
              <a:t>гиперопеки</a:t>
            </a:r>
            <a:r>
              <a:rPr lang="ru-RU" sz="4000" dirty="0"/>
              <a:t> напрямую коррелирует с продолжительностью, яркостью кризиса.</a:t>
            </a:r>
          </a:p>
          <a:p>
            <a:pPr lvl="0" fontAlgn="base"/>
            <a:r>
              <a:rPr lang="ru-RU" sz="4000" b="1" dirty="0"/>
              <a:t>Состав семьи.</a:t>
            </a:r>
            <a:r>
              <a:rPr lang="ru-RU" sz="4000" dirty="0"/>
              <a:t> При наличии братьев, сестер, участвующих в воспитании, кризис обычно протекает легче. Ребенок имеет больше возможностей, вариантов выстраивания отношений. </a:t>
            </a:r>
          </a:p>
          <a:p>
            <a:pPr lvl="0" fontAlgn="base"/>
            <a:r>
              <a:rPr lang="ru-RU" sz="4000" b="1" dirty="0"/>
              <a:t>Темперамент.</a:t>
            </a:r>
            <a:r>
              <a:rPr lang="ru-RU" sz="4000" dirty="0"/>
              <a:t> Интенсивность, устойчивость, легкость возникновения эмоциональных реакций отчасти определяются врожденными особенностями нервной системы. Конфликты провоцируют больший отклик у холериков, меланхоликов.</a:t>
            </a:r>
          </a:p>
          <a:p>
            <a:pPr lvl="0" fontAlgn="base"/>
            <a:r>
              <a:rPr lang="ru-RU" sz="4000" b="1" dirty="0"/>
              <a:t>Состояние здоровья.</a:t>
            </a:r>
            <a:r>
              <a:rPr lang="ru-RU" sz="4000" dirty="0"/>
              <a:t> Выраженность эмоционально-поведенческих отклонений определяется наличием заболеваний у ребенка. Болезненные дети часто испытывают повышенную зависимость от матери, развитие самостоятельности задерживается, кризис наступает позже, протекает сглажено. При неврологических заболеваниях дисбаланс процессов возбуждения-торможения проявляется большей эмоциональной неустойчивостью, гипертрофированностью кризисных проявлений.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" y="116632"/>
            <a:ext cx="960992" cy="934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852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455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     Поведенческие проявления кризиса 3 лет: 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740308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Лариса\Desktop\simptomyi-krizisa-treh-le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720531"/>
            <a:ext cx="6620235" cy="602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367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16632"/>
            <a:ext cx="7848872" cy="7128792"/>
          </a:xfrm>
        </p:spPr>
        <p:txBody>
          <a:bodyPr>
            <a:normAutofit fontScale="55000" lnSpcReduction="20000"/>
          </a:bodyPr>
          <a:lstStyle/>
          <a:p>
            <a:r>
              <a:rPr lang="ru-RU" sz="4600" b="1" dirty="0" smtClean="0">
                <a:solidFill>
                  <a:schemeClr val="tx1"/>
                </a:solidFill>
              </a:rPr>
              <a:t>Общие принципы поведения взрослого в период кризиса 3 лет:</a:t>
            </a:r>
          </a:p>
          <a:p>
            <a:pPr lvl="0" algn="just" fontAlgn="base"/>
            <a:r>
              <a:rPr lang="ru-RU" sz="4000" b="1" dirty="0" smtClean="0">
                <a:solidFill>
                  <a:schemeClr val="tx1"/>
                </a:solidFill>
              </a:rPr>
              <a:t>	Поощрение </a:t>
            </a:r>
            <a:r>
              <a:rPr lang="ru-RU" sz="4000" b="1" dirty="0">
                <a:solidFill>
                  <a:schemeClr val="tx1"/>
                </a:solidFill>
              </a:rPr>
              <a:t>самостоятельности.</a:t>
            </a:r>
            <a:r>
              <a:rPr lang="ru-RU" sz="4000" dirty="0">
                <a:solidFill>
                  <a:schemeClr val="tx1"/>
                </a:solidFill>
              </a:rPr>
              <a:t> Малышу, проявляющему желание действовать в одиночку, не нужно помогать. Необходимо позаботиться о безопасности, похвалить за успех, поддержать при неудаче, предложить помощь в форме вопроса.</a:t>
            </a:r>
          </a:p>
          <a:p>
            <a:pPr lvl="0" algn="just" fontAlgn="base"/>
            <a:r>
              <a:rPr lang="ru-RU" sz="4000" b="1" dirty="0" smtClean="0">
                <a:solidFill>
                  <a:schemeClr val="tx1"/>
                </a:solidFill>
              </a:rPr>
              <a:t>	Оценка </a:t>
            </a:r>
            <a:r>
              <a:rPr lang="ru-RU" sz="4000" b="1" dirty="0">
                <a:solidFill>
                  <a:schemeClr val="tx1"/>
                </a:solidFill>
              </a:rPr>
              <a:t>поступков.</a:t>
            </a:r>
            <a:r>
              <a:rPr lang="ru-RU" sz="4000" dirty="0">
                <a:solidFill>
                  <a:schemeClr val="tx1"/>
                </a:solidFill>
              </a:rPr>
              <a:t> Нельзя обзывать ребенка, давать «ярлыки» (жадина, вредина, зануда, злой). Наказывать, отчитывать нужно за действия.</a:t>
            </a:r>
          </a:p>
          <a:p>
            <a:pPr lvl="0" algn="just" fontAlgn="base"/>
            <a:r>
              <a:rPr lang="ru-RU" sz="4000" b="1" dirty="0" smtClean="0">
                <a:solidFill>
                  <a:schemeClr val="tx1"/>
                </a:solidFill>
              </a:rPr>
              <a:t>	Сохранение </a:t>
            </a:r>
            <a:r>
              <a:rPr lang="ru-RU" sz="4000" b="1" dirty="0">
                <a:solidFill>
                  <a:schemeClr val="tx1"/>
                </a:solidFill>
              </a:rPr>
              <a:t>спокойствия.</a:t>
            </a:r>
            <a:r>
              <a:rPr lang="ru-RU" sz="4000" dirty="0">
                <a:solidFill>
                  <a:schemeClr val="tx1"/>
                </a:solidFill>
              </a:rPr>
              <a:t> Крики, раздражение взрослого усиливают эмоциональные приступы малыша. Следует демонстрировать уравновешенность, спокойно озвучивать отказ, отвечать на требования.</a:t>
            </a:r>
          </a:p>
          <a:p>
            <a:pPr lvl="0" algn="just" fontAlgn="base"/>
            <a:r>
              <a:rPr lang="ru-RU" sz="4000" b="1" dirty="0" smtClean="0">
                <a:solidFill>
                  <a:schemeClr val="tx1"/>
                </a:solidFill>
              </a:rPr>
              <a:t>	Предоставление </a:t>
            </a:r>
            <a:r>
              <a:rPr lang="ru-RU" sz="4000" b="1" dirty="0">
                <a:solidFill>
                  <a:schemeClr val="tx1"/>
                </a:solidFill>
              </a:rPr>
              <a:t>права выбора.</a:t>
            </a:r>
            <a:r>
              <a:rPr lang="ru-RU" sz="4000" dirty="0">
                <a:solidFill>
                  <a:schemeClr val="tx1"/>
                </a:solidFill>
              </a:rPr>
              <a:t> В ежедневных бытовых вопросах стоит учитывать мнение ребенка. Выбор мультфильма, напитка, книги, места прогулки рекомендуется предоставить малышу.</a:t>
            </a:r>
          </a:p>
          <a:p>
            <a:pPr lvl="0" algn="just" fontAlgn="base"/>
            <a:r>
              <a:rPr lang="ru-RU" sz="4000" b="1" dirty="0" smtClean="0">
                <a:solidFill>
                  <a:schemeClr val="tx1"/>
                </a:solidFill>
              </a:rPr>
              <a:t>	Анализ </a:t>
            </a:r>
            <a:r>
              <a:rPr lang="ru-RU" sz="4000" b="1" dirty="0">
                <a:solidFill>
                  <a:schemeClr val="tx1"/>
                </a:solidFill>
              </a:rPr>
              <a:t>ситуации.</a:t>
            </a:r>
            <a:r>
              <a:rPr lang="ru-RU" sz="4000" dirty="0">
                <a:solidFill>
                  <a:schemeClr val="tx1"/>
                </a:solidFill>
              </a:rPr>
              <a:t> После конфликта, спора, истерики необходимо спокойно обсудить переживания малыша, поделиться собственными эмоциями. Во время таких обсуждений ребенок учится понимать, вербально выражать чувства, мысли, состояния.</a:t>
            </a:r>
          </a:p>
          <a:p>
            <a:endParaRPr lang="ru-RU" sz="3600" dirty="0" smtClean="0">
              <a:solidFill>
                <a:schemeClr val="tx1"/>
              </a:solidFill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88369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908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Список рекомендуемой литературы</a:t>
            </a:r>
            <a:r>
              <a:rPr lang="ru-RU" sz="4000" dirty="0"/>
              <a:t>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1. Воспитание без наказаний и крика / Дж. </a:t>
            </a:r>
            <a:r>
              <a:rPr lang="ru-RU" dirty="0" err="1" smtClean="0"/>
              <a:t>Викофф</a:t>
            </a:r>
            <a:r>
              <a:rPr lang="ru-RU" dirty="0" smtClean="0"/>
              <a:t>, </a:t>
            </a:r>
            <a:r>
              <a:rPr lang="ru-RU" dirty="0" err="1" smtClean="0"/>
              <a:t>Б.Юнелл</a:t>
            </a:r>
            <a:r>
              <a:rPr lang="ru-RU" dirty="0" smtClean="0"/>
              <a:t>; пер. с англ. Т.И. Попова. – 2-е изд. – Минск: </a:t>
            </a:r>
            <a:r>
              <a:rPr lang="ru-RU" dirty="0" err="1" smtClean="0"/>
              <a:t>Поперри</a:t>
            </a:r>
            <a:r>
              <a:rPr lang="ru-RU" dirty="0" smtClean="0"/>
              <a:t>, 2013. – 272с. </a:t>
            </a:r>
          </a:p>
          <a:p>
            <a:pPr marL="0" indent="0">
              <a:buNone/>
            </a:pPr>
            <a:r>
              <a:rPr lang="ru-RU" dirty="0" smtClean="0"/>
              <a:t>2. Воспитание без принуждения / Т. </a:t>
            </a:r>
            <a:r>
              <a:rPr lang="ru-RU" dirty="0" err="1" smtClean="0"/>
              <a:t>Фелан</a:t>
            </a:r>
            <a:r>
              <a:rPr lang="ru-RU" dirty="0" smtClean="0"/>
              <a:t>; пер. с англ. И.В. </a:t>
            </a:r>
            <a:r>
              <a:rPr lang="ru-RU" dirty="0" err="1" smtClean="0"/>
              <a:t>Гродель</a:t>
            </a:r>
            <a:r>
              <a:rPr lang="ru-RU" dirty="0" smtClean="0"/>
              <a:t>. – </a:t>
            </a:r>
            <a:r>
              <a:rPr lang="ru-RU" dirty="0" err="1" smtClean="0"/>
              <a:t>минск</a:t>
            </a:r>
            <a:r>
              <a:rPr lang="ru-RU" dirty="0" smtClean="0"/>
              <a:t>: Попурри, 2012. – 304с.: ил. </a:t>
            </a:r>
          </a:p>
          <a:p>
            <a:pPr marL="0" indent="0">
              <a:buNone/>
            </a:pPr>
            <a:r>
              <a:rPr lang="ru-RU" dirty="0" smtClean="0"/>
              <a:t>3. Дисциплина без наказаний и крика / Э. </a:t>
            </a:r>
            <a:r>
              <a:rPr lang="ru-RU" dirty="0" err="1" smtClean="0"/>
              <a:t>Пэнтли</a:t>
            </a:r>
            <a:r>
              <a:rPr lang="ru-RU" dirty="0" smtClean="0"/>
              <a:t>; пер. с англ. Е.А. </a:t>
            </a:r>
            <a:r>
              <a:rPr lang="ru-RU" dirty="0" err="1" smtClean="0"/>
              <a:t>Бакушева</a:t>
            </a:r>
            <a:r>
              <a:rPr lang="ru-RU" dirty="0" smtClean="0"/>
              <a:t>. – 2-е изд. – Минск: Попурри, 2013. 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881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20688"/>
            <a:ext cx="8229600" cy="568863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sz="5400" b="1" dirty="0" smtClean="0"/>
              <a:t>Благодарим </a:t>
            </a:r>
            <a:r>
              <a:rPr lang="ru-RU" sz="5400" b="1" smtClean="0"/>
              <a:t>за внимание!</a:t>
            </a:r>
            <a:endParaRPr lang="ru-RU" sz="5400" b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1110461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50127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159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рекомендуемой литературы:  </vt:lpstr>
      <vt:lpstr>Презентация PowerPoint</vt:lpstr>
    </vt:vector>
  </TitlesOfParts>
  <Company>ЦПМСС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Лариса</dc:creator>
  <cp:lastModifiedBy>Лариса</cp:lastModifiedBy>
  <cp:revision>15</cp:revision>
  <dcterms:created xsi:type="dcterms:W3CDTF">2018-01-15T08:38:11Z</dcterms:created>
  <dcterms:modified xsi:type="dcterms:W3CDTF">2018-03-29T10:35:21Z</dcterms:modified>
</cp:coreProperties>
</file>