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78" r:id="rId3"/>
    <p:sldId id="279" r:id="rId4"/>
    <p:sldId id="280" r:id="rId5"/>
    <p:sldId id="256" r:id="rId6"/>
    <p:sldId id="275" r:id="rId7"/>
    <p:sldId id="258" r:id="rId8"/>
    <p:sldId id="276" r:id="rId9"/>
    <p:sldId id="277" r:id="rId10"/>
    <p:sldId id="267" r:id="rId11"/>
    <p:sldId id="268" r:id="rId12"/>
    <p:sldId id="269" r:id="rId13"/>
    <p:sldId id="281" r:id="rId14"/>
    <p:sldId id="282" r:id="rId15"/>
    <p:sldId id="270" r:id="rId16"/>
    <p:sldId id="271" r:id="rId17"/>
    <p:sldId id="272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249" autoAdjust="0"/>
  </p:normalViewPr>
  <p:slideViewPr>
    <p:cSldViewPr snapToObjects="1">
      <p:cViewPr>
        <p:scale>
          <a:sx n="96" d="100"/>
          <a:sy n="96" d="100"/>
        </p:scale>
        <p:origin x="-174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A457C-7B26-4F5C-AF9C-84A9AB1C4687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E0979-43F9-4C21-BCAA-B2632E0084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E0979-43F9-4C21-BCAA-B2632E00841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30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53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4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93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11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97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45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51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24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60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6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18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24B07-805C-47F8-8977-64A719F90BEF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1BEC-413E-470D-868B-F8BBDE9F6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33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5085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Методические рекомендации по организации профилактики употребления ПАВ обучающимися группы риска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357694"/>
            <a:ext cx="8280920" cy="2023634"/>
          </a:xfrm>
        </p:spPr>
        <p:txBody>
          <a:bodyPr>
            <a:normAutofit/>
          </a:bodyPr>
          <a:lstStyle/>
          <a:p>
            <a:pPr lvl="7" algn="r"/>
            <a:r>
              <a:rPr lang="ru-RU" altLang="ru-RU" sz="2800" dirty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altLang="ru-RU" sz="2800" dirty="0">
                <a:solidFill>
                  <a:srgbClr val="00206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</a:br>
            <a:endParaRPr lang="ru-RU" altLang="ru-RU" sz="2800" dirty="0">
              <a:solidFill>
                <a:srgbClr val="002060"/>
              </a:solidFill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  <a:p>
            <a:pPr lvl="7" algn="r"/>
            <a:r>
              <a:rPr lang="ru-RU" altLang="ru-RU" sz="2800" dirty="0">
                <a:solidFill>
                  <a:schemeClr val="tx1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ГБУ «Центр помощи детям»</a:t>
            </a:r>
            <a:endParaRPr lang="ru-RU" sz="2800" dirty="0">
              <a:solidFill>
                <a:schemeClr val="tx1"/>
              </a:solidFill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7" name="Picture 3" descr="C:\Users\Public\Documents\для Мищенко\Салон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781064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79" y="1052736"/>
            <a:ext cx="7128793" cy="41805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енденции современной профилактики употребления ПАВ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5693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позитивная направленность профилактики, </a:t>
            </a: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которой - формирование гармоничной успешной личности, способной справляться с собственными психологическими затруднениями без применения ПАВ. Позитивная профилактика позволяет формировать установки на здоровый образ жизни без запугивания детей и подростков;</a:t>
            </a:r>
          </a:p>
          <a:p>
            <a:pPr marL="0" indent="0" algn="just">
              <a:buNone/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информационный подход, при всех преимуществах </a:t>
            </a: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 не должен быть единственным в профилактических программах;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1294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889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7893"/>
            <a:ext cx="7128792" cy="922114"/>
          </a:xfrm>
        </p:spPr>
        <p:txBody>
          <a:bodyPr>
            <a:normAutofit/>
          </a:bodyPr>
          <a:lstStyle/>
          <a:p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непосредственное активное включение обучающихся в профилактическую деятельност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ь. При реализации таких методов подростки с помощью взрослых сами проектируют и реализуют профилактические мероприятия;</a:t>
            </a:r>
          </a:p>
          <a:p>
            <a:pPr marL="0" indent="0" algn="just">
              <a:buNone/>
            </a:pP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жизненных навыков</a:t>
            </a:r>
            <a:r>
              <a:rPr lang="ru-RU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коммуникабельности, навыков противостояния давлению, уверенности в себе, самоуважении и эффективном взаимодействие с окружающими (как со сверстниками, так и с взрослыми).</a:t>
            </a:r>
            <a:endParaRPr lang="ru-RU" sz="2700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1294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558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7172" y="613383"/>
            <a:ext cx="8229600" cy="922114"/>
          </a:xfrm>
        </p:spPr>
        <p:txBody>
          <a:bodyPr>
            <a:normAutofit/>
          </a:bodyPr>
          <a:lstStyle/>
          <a:p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2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методы деятельности в сфере профилактики употребления ПАВ</a:t>
            </a:r>
            <a:r>
              <a:rPr lang="ru-RU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которые наиболее распространены в образовательных организациях: </a:t>
            </a:r>
          </a:p>
          <a:p>
            <a:pPr indent="0" algn="just">
              <a:buNone/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интерактивные методы обучения (тренинги, дискуссии, ролевые игры, мозговой штурм, кооперативное обучение); </a:t>
            </a:r>
          </a:p>
          <a:p>
            <a:pPr indent="0" algn="just">
              <a:buNone/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традиционные методы (лекция, беседа, выступление специалиста сферы профилактики (например, нарколога), родительское собрание); </a:t>
            </a:r>
          </a:p>
          <a:p>
            <a:pPr indent="0" algn="just">
              <a:buNone/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методы, поддерживающие инициативы подростков (волонтёрская деятельность обучающихся, метод проектов и метод «Равный-равному»).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1294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698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AB3DC9-17EB-4BFA-B076-85150FE8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999613-6390-4FA6-9BF4-93F505393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рекомендации по организации профилактики употребления ПАВ обучающимися «группы риска» / Сост. Е.А. Быкова, С.В. Истомина; ГБУ «Центр помощи детям». - Курган, 2021.- 98 с.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F1B94495-0D53-4D77-B789-EDCE686D9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1294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756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131D09-835F-4E20-B8D6-AF6BDA92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E08B423D-5BEF-4471-8DB5-C11A814ECC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6701" y="3115"/>
            <a:ext cx="7275004" cy="6584777"/>
          </a:xfr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3E42B4E7-EECE-4BF8-B322-02C93C10E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813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36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7893"/>
            <a:ext cx="7344816" cy="922114"/>
          </a:xfrm>
        </p:spPr>
        <p:txBody>
          <a:bodyPr>
            <a:normAutofit fontScale="90000"/>
          </a:bodyPr>
          <a:lstStyle/>
          <a:p>
            <a:r>
              <a:rPr lang="ru-RU" sz="27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аспекты профилактики употребления ПАВ обучающимися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Тренинг резистентности для подростков</a:t>
            </a:r>
            <a:r>
              <a:rPr lang="ru-RU" sz="2500" b="1" dirty="0">
                <a:effectLst/>
                <a:latin typeface="Times New Roman Полужирный" panose="02020803070505020304" pitchFamily="18" charset="0"/>
                <a:ea typeface="Times New Roman" panose="02020603050405020304" pitchFamily="18" charset="0"/>
              </a:rPr>
              <a:t> (10 занятий)</a:t>
            </a:r>
            <a:r>
              <a:rPr lang="ru-RU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тренинга: </a:t>
            </a: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у обучающихся резистентности</a:t>
            </a:r>
            <a:r>
              <a:rPr lang="ru-RU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(устойчивости) к негативному социальному влиянию.</a:t>
            </a:r>
          </a:p>
          <a:p>
            <a:pPr indent="0" algn="just">
              <a:buNone/>
            </a:pPr>
            <a:r>
              <a:rPr lang="ru-RU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тренинга: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540385" algn="l"/>
              </a:tabLst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формирование умений противостояния попыткам манипулирования и способности к самостоятельному выбору; </a:t>
            </a:r>
          </a:p>
          <a:p>
            <a:pPr algn="just">
              <a:tabLst>
                <a:tab pos="540385" algn="l"/>
              </a:tabLst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знакомство с неотъемлемыми правами личности и навыками уверенного поведения через умение отказывать; </a:t>
            </a:r>
          </a:p>
          <a:p>
            <a:pPr algn="just">
              <a:tabLst>
                <a:tab pos="540385" algn="l"/>
              </a:tabLst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расширение паттернов поведения в ситуациях группового давления сверстников. </a:t>
            </a:r>
          </a:p>
          <a:p>
            <a:pPr indent="0" algn="just">
              <a:buNone/>
            </a:pPr>
            <a:r>
              <a:rPr lang="ru-RU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Целевая аудитория:</a:t>
            </a: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обучающиеся подросткового возраста. </a:t>
            </a:r>
          </a:p>
          <a:p>
            <a:pPr indent="0" algn="just">
              <a:buNone/>
            </a:pPr>
            <a:r>
              <a:rPr lang="ru-RU" sz="2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Методы: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диагностика, лекции, игра,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психогимнастика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дискуссия, коллаж.   </a:t>
            </a:r>
            <a:endParaRPr lang="ru-RU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1294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487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19"/>
            <a:ext cx="7776864" cy="561287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профилактики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аддиктивного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делинквентного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поведения подростков «Движение вперед» (14 занятий)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66506"/>
          </a:xfrm>
        </p:spPr>
        <p:txBody>
          <a:bodyPr>
            <a:noAutofit/>
          </a:bodyPr>
          <a:lstStyle/>
          <a:p>
            <a:pPr marL="0" indent="0" algn="just" hangingPunct="0">
              <a:spcBef>
                <a:spcPts val="0"/>
              </a:spcBef>
              <a:buNone/>
            </a:pP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программы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является профилактика девиантного поведения подростков в результате </a:t>
            </a:r>
            <a:r>
              <a:rPr lang="ru-RU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целенаправильного</a:t>
            </a:r>
            <a:r>
              <a:rPr lang="ru-RU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психолого-педагогического воздействия. 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hangingPunct="0">
              <a:spcBef>
                <a:spcPts val="0"/>
              </a:spcBef>
              <a:buNone/>
            </a:pPr>
            <a:r>
              <a:rPr lang="ru-RU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достижения данной цели необходима реализация </a:t>
            </a:r>
            <a:r>
              <a:rPr lang="ru-RU" sz="24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следующих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  <a:r>
              <a:rPr lang="ru-RU" sz="24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Осознанное отношение и осознанное представление о нормах и правилах поведения.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Оказать своевременную психолого-педагогическую поддержку ребенку, оказавшемуся в сложной жизненной ситуации.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Сформировать у подростков навык сопротивления факторам негативной среды.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Целевая аудитория: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обучающиеся подросткового возраста.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-342900" algn="just">
              <a:spcBef>
                <a:spcPts val="0"/>
              </a:spcBef>
              <a:buFont typeface="+mj-lt"/>
              <a:buAutoNum type="arabicPeriod"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1294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7616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709119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Методы: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мини-лекции, ролевая игра, релаксация,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психогимнастика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дискуссия, беседа, анализ ситуаций.  </a:t>
            </a:r>
          </a:p>
          <a:p>
            <a:pPr indent="0" algn="just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успешная реализация профилактических мероприятий позволит сократить блок коррекционной работы по нивелированию последствий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аддиктивного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поведения обучающихся, даст возможность эффективной социализации подростков, раскрытию ресурсов развития, сохранения и укрепления их психического и психологического здоровья. </a:t>
            </a:r>
          </a:p>
          <a:p>
            <a:pPr indent="0" algn="just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8138"/>
            <a:ext cx="10858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6988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A996EE-322F-453B-B052-70397B419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C8B12B-F6E9-4696-A535-9D5471028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dirty="0"/>
              <a:t>Благодарим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48810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67ED2E-CE5C-4AC0-953E-4E32D00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DC3F23-4E10-43FA-BC76-5D6348073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640960" cy="4963690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основным причинам формирования склонностей к употреблению ПАВ у подростков можно отнести следующие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научно выделенные группы факторов: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-457200" algn="just">
              <a:spcBef>
                <a:spcPts val="0"/>
              </a:spcBef>
              <a:buAutoNum type="arabicPeriod"/>
            </a:pP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Поведенческая реакция эмансипации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выраженная в стремлении подростка освободиться от контроля родителей, родственников, педагогов, его желании заявить свои права на независимость и самостоятельность. Употребление психоактивных веществ в этой ситуации считается подростком одним из символов его взрослости. </a:t>
            </a:r>
          </a:p>
          <a:p>
            <a:pPr marL="0" algn="just">
              <a:spcBef>
                <a:spcPts val="0"/>
              </a:spcBef>
              <a:buAutoNum type="arabicPeriod"/>
            </a:pP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Любопытство и стремление к физическому и психологическому риску ради новых впечатлений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являются одними из ключевых психологических особенностей подросткового возраста (может достигаться путём потребления психоактивных веществ, сексуальных извращений и т.д.). </a:t>
            </a:r>
            <a:endParaRPr lang="ru-RU" sz="2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833F67E-4B45-49F5-8EDD-A84652E42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8552"/>
            <a:ext cx="1079086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5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93F81D-1623-48A8-8CFC-6E21A680B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50B19D6-8E31-48CF-9D85-C9A5B2833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Индивидуально-психологические факторы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 этой группе факторов можно отнести следующие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личностные особенности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подросткового возраста (инфантилизм, акцентуации характера, уровень развития оптимизма/пессимизма),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экзистенциальные факторы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(потеря смысла жизни, одиночество, страх смерти).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E1A631B-988B-4867-87FF-9520D5342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8552"/>
            <a:ext cx="1079086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9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F0165C-64B0-4AF3-A344-DE45332C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614" y="274638"/>
            <a:ext cx="7284186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числу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ресурсов, обеспечивающих снижение риска употребления ПАВ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среди несовершенн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олетних,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относятся: 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011D4C-125A-4133-BAF9-610B2747C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19248"/>
          </a:xfrm>
        </p:spPr>
        <p:txBody>
          <a:bodyPr>
            <a:normAutofit/>
          </a:bodyPr>
          <a:lstStyle/>
          <a:p>
            <a:pPr lvl="0" algn="just"/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личностные ресурсы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сформированность социально значимых знаний, ценностно-смысловых ориентаций, нравственных представлений и форм поведения; </a:t>
            </a:r>
          </a:p>
          <a:p>
            <a:pPr lvl="0" algn="just"/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социально-средовые ресурсы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развитость инфраструктуры службы социального, психолого-педагогического сопровождения формирования позитивно ориентированных интересов, досуга и здорового образа жизни несовершеннолетних;</a:t>
            </a:r>
          </a:p>
          <a:p>
            <a:pPr lvl="0" algn="just"/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этико-правовые ресурсы: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действие в обществе установленных форм контроля (юридического, социального, медицинского), препятствующих употреблению ПАВ в детской и молодежной среде.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FA813BF-73FA-45D6-8F4D-067ECDCD8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8552"/>
            <a:ext cx="1079086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1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3853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зависимости от времени воздействия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профилактические программы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делятся на 3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Постоянно - действующие программы.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Эта модель профилактики, действующая постоянно на базе образовательной организации, где проводятся регулярные профилактические занятия с обучающимися, педагогами и родителями. Также осуществляется подготовка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субспециалистов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(лидеров – сверстников, лидеров – учителей, психологов, лидеров-родителей), которые будут продолжать постоянную профилактическую активность.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49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3585C44-021F-43AA-BEA7-B49E15ADD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06595"/>
            <a:ext cx="1079086" cy="107908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5F39B9-9932-4BDD-BDC3-F6CBDE41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AA8DD69-C377-40DC-9B02-16CDD54FF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189" y="1417638"/>
            <a:ext cx="8340283" cy="4891683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Систематически-действующие программы.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Эта модель предполагает проведение регулярных систематических профилактических мероприятий, рассчитанных на определенный промежуток времени (несколько месяцев, несколько раз в год и т.д.).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Периодически действующие программы.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профилактическая активность, которая проводится периодически и не имеет системы. Например, проведение мотивационных акций, заставляющих задуматься о здоровом образе жизни. Подобные акции имеют успех, и для некоторых лиц могут оказаться поворотным пунктом начала новой жизни, например, без психоактивных веществ.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85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6982"/>
            <a:ext cx="6840760" cy="1435833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римерный вариант построения профилактической деятельности при работе с обучающимися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0483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0BF979B6-8824-4BD4-903F-863DCF6DB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684700"/>
          </a:xfrm>
        </p:spPr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правовое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просвещение обучающихся о последствиях ненормативного поведения, об их ответственности (формирование правосознания). Реализовать данное направление можно в форме лекций на правовые темы, встреч с юристом, с инспектором ПДН, просмотра кино- и видеороликов с последующим их обсуждением, работы Школьного клуба знатоков права и др.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Интересным вариантом будет цикл занятий с подростками по знакомству их с правами, обязанностями, ответственностью в различных сферах жизнедеятельности; проверка правовых знаний может осуществляться в форме правовых игр и кейсов.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89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AF54CE-10D1-4B0C-BEF6-740ECE6B2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E313C0-D0FE-4B07-BE4C-65F2CF401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психологическое направление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формирование защитных механизмов поведения, позволяющие противостоять негативному влиянию среды; будет способствовать формированию механизмов защиты в ситуации давлении со стороны, избавиться от лишней тревожности и раздражительности, снизить уровень агрессии. </a:t>
            </a:r>
          </a:p>
          <a:p>
            <a:pPr marL="0" indent="0" algn="just"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основе направления лежит профилактическая программа по формированию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копинг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-стратегий преодоления жизненных проблем. Может быть реализовано через индивидуальные консультации школьного психолога, методы и приемы сказкотерапии, песочной терапии,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имаготерапии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психодрамы,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психогимнастики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метод МАК (метафорические ассоциативные карты) и др.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рамках психологического направления идет работа с чувствами подростков, их умениями защитить себя, избавиться от напряжения, агрессии посредством групповых занятий, в частности тренингов;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5641AEB5-49E1-421D-B6AC-A92CFA58C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0483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832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2D1ED3-0C4F-497A-A5D1-0A1C1FB91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BBD6B7A-C4D4-45B5-9D07-DA23A9650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педагогическое направление: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привлечение подростков к социально значимым мероприятиям для формирования социально одобряемого и поведения. Оно включает реализацию следующих форм работы: круглые столы, классные часы, акции, подготовленные детьми на актуальные темы, работу клуба волонтеров и прочее.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9230BE4-4EC2-49CC-B72D-B2F7BDF73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8552"/>
            <a:ext cx="1079086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3678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994</Words>
  <Application>Microsoft Office PowerPoint</Application>
  <PresentationFormat>Экран (4:3)</PresentationFormat>
  <Paragraphs>55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Методические рекомендации по организации профилактики употребления ПАВ обучающимися группы риска</vt:lpstr>
      <vt:lpstr>Презентация PowerPoint</vt:lpstr>
      <vt:lpstr>Презентация PowerPoint</vt:lpstr>
      <vt:lpstr>К числу ресурсов, обеспечивающих снижение риска употребления ПАВ среди несовершеннолетних, относятся:  </vt:lpstr>
      <vt:lpstr>Презентация PowerPoint</vt:lpstr>
      <vt:lpstr>Презентация PowerPoint</vt:lpstr>
      <vt:lpstr>Примерный вариант построения профилактической деятельности при работе с обучающимися </vt:lpstr>
      <vt:lpstr>Презентация PowerPoint</vt:lpstr>
      <vt:lpstr>Презентация PowerPoint</vt:lpstr>
      <vt:lpstr>Тенденции современной профилактики употребления ПАВ   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Методические аспекты профилактики употребления ПАВ обучающимися </vt:lpstr>
      <vt:lpstr>Программа профилактики аддиктивного и делинквентного поведения подростков «Движение вперед» (14 занятий) 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организации работы с обучающимися, имеющими повышенный и латентный риск вовлечения в употребление психоактивных веществ</dc:title>
  <dc:creator>user</dc:creator>
  <cp:lastModifiedBy>Елена</cp:lastModifiedBy>
  <cp:revision>35</cp:revision>
  <dcterms:created xsi:type="dcterms:W3CDTF">2022-02-22T06:20:04Z</dcterms:created>
  <dcterms:modified xsi:type="dcterms:W3CDTF">2022-02-25T06:46:39Z</dcterms:modified>
</cp:coreProperties>
</file>