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85" r:id="rId4"/>
    <p:sldId id="286" r:id="rId5"/>
    <p:sldId id="256" r:id="rId6"/>
    <p:sldId id="282" r:id="rId7"/>
    <p:sldId id="283" r:id="rId8"/>
    <p:sldId id="284" r:id="rId9"/>
    <p:sldId id="270" r:id="rId10"/>
    <p:sldId id="287" r:id="rId11"/>
    <p:sldId id="268" r:id="rId12"/>
    <p:sldId id="271" r:id="rId13"/>
    <p:sldId id="269" r:id="rId14"/>
    <p:sldId id="267" r:id="rId15"/>
    <p:sldId id="276" r:id="rId16"/>
    <p:sldId id="277" r:id="rId17"/>
    <p:sldId id="278" r:id="rId18"/>
    <p:sldId id="275" r:id="rId19"/>
    <p:sldId id="274" r:id="rId20"/>
    <p:sldId id="273" r:id="rId21"/>
    <p:sldId id="288" r:id="rId22"/>
    <p:sldId id="289" r:id="rId23"/>
    <p:sldId id="281" r:id="rId2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442-1885-4245-834E-17BCFD6B1378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FC8C9-E8E9-4FCF-86D8-870E532236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1386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442-1885-4245-834E-17BCFD6B1378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FC8C9-E8E9-4FCF-86D8-870E532236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9757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772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442-1885-4245-834E-17BCFD6B1378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FC8C9-E8E9-4FCF-86D8-870E532236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3515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B44D-7875-4E93-9536-ECC1AB8B344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E0278-375B-421B-81FF-329CE929CF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506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B44D-7875-4E93-9536-ECC1AB8B344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E0278-375B-421B-81FF-329CE929CF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0727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B44D-7875-4E93-9536-ECC1AB8B344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E0278-375B-421B-81FF-329CE929CF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07341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B44D-7875-4E93-9536-ECC1AB8B344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E0278-375B-421B-81FF-329CE929CF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7917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B44D-7875-4E93-9536-ECC1AB8B344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E0278-375B-421B-81FF-329CE929CF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7330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B44D-7875-4E93-9536-ECC1AB8B344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E0278-375B-421B-81FF-329CE929CF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45846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B44D-7875-4E93-9536-ECC1AB8B344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E0278-375B-421B-81FF-329CE929CF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68700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B44D-7875-4E93-9536-ECC1AB8B344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E0278-375B-421B-81FF-329CE929CF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2055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442-1885-4245-834E-17BCFD6B1378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FC8C9-E8E9-4FCF-86D8-870E532236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61985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B44D-7875-4E93-9536-ECC1AB8B344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E0278-375B-421B-81FF-329CE929CF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3430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B44D-7875-4E93-9536-ECC1AB8B344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E0278-375B-421B-81FF-329CE929CF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0134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B44D-7875-4E93-9536-ECC1AB8B344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E0278-375B-421B-81FF-329CE929CF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3742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442-1885-4245-834E-17BCFD6B1378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FC8C9-E8E9-4FCF-86D8-870E532236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759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600202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442-1885-4245-834E-17BCFD6B1378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FC8C9-E8E9-4FCF-86D8-870E532236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6162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442-1885-4245-834E-17BCFD6B1378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FC8C9-E8E9-4FCF-86D8-870E532236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2120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442-1885-4245-834E-17BCFD6B1378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FC8C9-E8E9-4FCF-86D8-870E532236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9808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442-1885-4245-834E-17BCFD6B1378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FC8C9-E8E9-4FCF-86D8-870E532236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9172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442-1885-4245-834E-17BCFD6B1378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FC8C9-E8E9-4FCF-86D8-870E532236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9864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442-1885-4245-834E-17BCFD6B1378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FC8C9-E8E9-4FCF-86D8-870E532236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6026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07442-1885-4245-834E-17BCFD6B1378}" type="datetimeFigureOut">
              <a:rPr lang="ru-RU" smtClean="0"/>
              <a:pPr/>
              <a:t>26.04.2021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FC8C9-E8E9-4FCF-86D8-870E532236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4404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6B44D-7875-4E93-9536-ECC1AB8B344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E0278-375B-421B-81FF-329CE929CF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3000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83347" y="4825530"/>
            <a:ext cx="6858000" cy="1655762"/>
          </a:xfrm>
        </p:spPr>
        <p:txBody>
          <a:bodyPr>
            <a:normAutofit/>
          </a:bodyPr>
          <a:lstStyle/>
          <a:p>
            <a:pPr lvl="0" algn="r">
              <a:lnSpc>
                <a:spcPct val="100000"/>
              </a:lnSpc>
              <a:spcBef>
                <a:spcPct val="2000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Витязева О.В. – учитель-логопед </a:t>
            </a:r>
          </a:p>
          <a:p>
            <a:pPr lvl="0" algn="r">
              <a:lnSpc>
                <a:spcPct val="100000"/>
              </a:lnSpc>
              <a:spcBef>
                <a:spcPct val="20000"/>
              </a:spcBef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«Центр помощи детям»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0034" y="-38636"/>
            <a:ext cx="8358246" cy="42390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образования и науки Курганской области </a:t>
            </a:r>
            <a:endParaRPr lang="ru-RU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«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помощи детям»</a:t>
            </a:r>
            <a:b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Нейропсихологическая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речевого нарушения детей раннего возраста</a:t>
            </a:r>
            <a:endParaRPr lang="ru-RU" sz="28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7686" y="1857364"/>
            <a:ext cx="971018" cy="92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3446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8187" y="277409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Мышление в раннем возрасте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Мышление наглядно – действенное, то есть, устанавливаются связи между предметами через действия с этими предметами.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Мышление возникает и функционирует в предметной деятельности.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Появляются мыслительные операции; представление о результате.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Происходит включение речи в процесс мыслительной задачи.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726" y="423680"/>
            <a:ext cx="810838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0001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Понятийное мышление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способность видеть суть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явления;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навык найти причину событий и представить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последствия;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возможность обращаться с информацией, систематизировать ее, выстраивать полную картину случившегося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бывает врожденного понятийного мышления. Ни один человек с ним не рождается. Оно развивается позже на основе наглядно-действенного и наглядно-образного, представляет собой более сложную форму мыслительной деятельности. Достичь глубины, сути явления, правильно проанализировать его – на все это требуется время.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37670"/>
            <a:ext cx="810838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86209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обобщения</a:t>
            </a:r>
            <a:b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предпонятийное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мышление)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560" y="437670"/>
            <a:ext cx="810838" cy="81693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979712" y="1556792"/>
            <a:ext cx="55801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степень обобщения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слово обозначает один определённый предмет. (Слово совпало с ощущениями от данного предмета и образовалась прочная связь) Формируется к 12 месяцам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степень обобщения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слово обозначает группу однородных предметов (значение слова шире, оно менее конкретно, то есть, менее связано с каким –то определённым предметом) Формируется к 24 месяцам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степень обобщения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слово обозначает несколько групп предметов, имеющих общее название «игрушки», «посуда». Формируется к 36-42 месяцам.</a:t>
            </a:r>
          </a:p>
        </p:txBody>
      </p:sp>
    </p:spTree>
    <p:extLst>
      <p:ext uri="{BB962C8B-B14F-4D97-AF65-F5344CB8AC3E}">
        <p14:creationId xmlns:p14="http://schemas.microsoft.com/office/powerpoint/2010/main" xmlns="" val="341004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Поля головного мозга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Первичные - уровень сличения</a:t>
            </a:r>
          </a:p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Вторичные - </a:t>
            </a:r>
            <a:r>
              <a:rPr lang="ru-RU" sz="28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получают более сложную, переработанную информацию с периферии, чем первичные. </a:t>
            </a:r>
            <a:r>
              <a:rPr lang="ru-RU" sz="28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800" b="1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ровень понимания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Третичные - </a:t>
            </a:r>
            <a:r>
              <a:rPr lang="ru-RU" sz="28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сложные ассоциативные </a:t>
            </a:r>
            <a:r>
              <a:rPr lang="ru-RU" sz="280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поля</a:t>
            </a:r>
            <a:r>
              <a:rPr lang="ru-RU" sz="28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зоны перекрытия нескольких анализаторов. Согласованная работа обоих полушарий. Осуществление наиболее сложных психических функций, </a:t>
            </a:r>
            <a:r>
              <a:rPr lang="ru-RU" sz="2800" b="0" i="0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праксиса</a:t>
            </a:r>
            <a:r>
              <a:rPr lang="ru-RU" sz="28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800" b="1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ровень называния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437670"/>
            <a:ext cx="810838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8292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Различает основные объёмные формы (кубик, шарик)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Соотносит  (группирует) в 15 -18 мес.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Выбирает по слову в 18 -21 мес.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Называет в 24 -30 мес. 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Различает основные плоскостные формы (круг, треугольник, квадрат)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Соотносит  в 18 -24 мес.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Выбирает по слову в 18-21 мес. (только круг)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Называет  в 27-33 мес. (круг и квадрат)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96562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Величина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Соотносит в  15-18 мес.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Выбирает по слову в  24-30 мес.  Называет 36 мес.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Используется одноцветная пирамидка с 3 и 4 кольцами с 18 мес. (из двух предложенных колец ребенок выбирает большое).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Собирает и разбирает двусоставную матрешку при помощи пошаговых инструкций взрослого: «открой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лялю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спрячь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лялю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в 18 мес.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Собирает и разбирает трехсоставную матрешку по инструкции взрослого в 22 мес.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Собирает и разбирает трехсоставную матрешку в 36 мес.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Основные цвета (красный, синий, жёлтый, зелёный, белый, чёрный)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Соотносит  в 21 -24 мес.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Выбирает по слову в 24-30 мес.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Называет 30-36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мес. </a:t>
            </a:r>
            <a:r>
              <a:rPr lang="ru-RU" sz="8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степень обобщения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Узнаёт предметы по слову.  На вопрос «Где лампа?» (мишка, кукла, мячик) ребенок должен посмотреть в сторону названного предмета.</a:t>
            </a:r>
          </a:p>
          <a:p>
            <a:pPr lvl="0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 мес. Находит по слову 2 заданных предмета в коробке.</a:t>
            </a:r>
          </a:p>
          <a:p>
            <a:pPr lvl="0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мес. Различает 4 заданных предмета среди множества.</a:t>
            </a:r>
          </a:p>
          <a:p>
            <a:pPr lvl="0"/>
            <a:r>
              <a:rPr lang="ru-RU" sz="8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 мес. 2 степень обобщения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(из множества выбирает всех кукол).</a:t>
            </a:r>
          </a:p>
          <a:p>
            <a:pPr lvl="0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 мес. Различает(соотносит) два предмета разного размера.</a:t>
            </a:r>
          </a:p>
          <a:p>
            <a:pPr lvl="0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 мес. Различает(соотносит) два цвета.</a:t>
            </a: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Показывает 8 названных. предметов.</a:t>
            </a:r>
          </a:p>
          <a:p>
            <a:pPr lvl="0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27мес. Различает(соотносит) две разные плоские геометрические формы.</a:t>
            </a:r>
          </a:p>
          <a:p>
            <a:pPr lvl="0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 мес. Узнаёт, где «один», где «много»</a:t>
            </a:r>
          </a:p>
          <a:p>
            <a:pPr lvl="0"/>
            <a:r>
              <a:rPr lang="ru-RU" sz="8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36 - 42 мес. </a:t>
            </a:r>
            <a:r>
              <a:rPr lang="ru-RU" sz="8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степень обобщения (</a:t>
            </a:r>
            <a:r>
              <a:rPr lang="ru-RU" sz="8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  <a:r>
              <a:rPr lang="ru-RU" sz="8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слово «игрушки» вмещает в себя кукол, мячи, кубики, которые предназначены для игры.  Выбирает игрушки, посуду из коробки. </a:t>
            </a:r>
            <a:r>
              <a:rPr lang="ru-RU" sz="8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Формируется к 42 месяцам.</a:t>
            </a:r>
            <a:endParaRPr lang="ru-RU" sz="8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000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8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437670"/>
            <a:ext cx="810838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326854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 мес. Узнаёт предметы на отдельных предметных картинках.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мес. Показывает предмет на сюжетной картинке; называет картинку.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мес. Соотносит реальный предмет и картинку. Показывает и называет 2 картинки;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 мес. Узнаёт отдельное действие на сюжетной картинке. (Где мальчик сидит? Где мальчик спит?) Соединяет картинку из2-х частей.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 мес. Показывает на фото 4 названных по имени людей.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 мес. Узнает род деятельности на картинке, если не может сказать, показывает (более расширенно: умывается, расчёсывается, читает, рисует).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36мес. Узнаёт «мультяшных» героев.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41165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Книга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556792"/>
            <a:ext cx="7886700" cy="435133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  <a:p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6200" dirty="0"/>
              <a:t>	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мес. Прислушивается к разговору.</a:t>
            </a: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14 мес. Узнаёт предметы на отдельных предметных картинках. 1 степень обобщения. Используется книга с отдельными картинками.</a:t>
            </a: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17 мес. С удовольствием рассматривает картинки в книжке.</a:t>
            </a: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	20 мес. Показывает предмет на сюжетной картинке; называет картинку.</a:t>
            </a: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	22 мес. Слушает сказки.</a:t>
            </a: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	24 мес. 2 степень обобщения (из множества картинок в книге выбирает всех кукол (медведей, котов).</a:t>
            </a: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	25 мес. Перелистывает страницы книги.</a:t>
            </a: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	30-35 . Понимает название действий, показывает на картинках.</a:t>
            </a: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	36 мес. Узнаёт «мультяшных» героев.  Может показать где «посуда», где «игрушки», где «животные» -  3 степень обобщения.	Понимает прочитанные сказки. Отгадывает простые загадки (при отсутствии речи показывает на картинках). </a:t>
            </a:r>
          </a:p>
          <a:p>
            <a:endParaRPr lang="ru-RU" sz="8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437670"/>
            <a:ext cx="810838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27147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3715" y="-105618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нормального развития ребенка по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Лурия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А.Р.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803472" y="3298928"/>
            <a:ext cx="1152128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012160" y="1258809"/>
            <a:ext cx="2376264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Генетическое здоровье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736468" y="1210696"/>
            <a:ext cx="2160240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Здоровая ЦНС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6084168" y="3795700"/>
            <a:ext cx="2448272" cy="22322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Здоровые анализаторные системы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471845" y="3656178"/>
            <a:ext cx="2304256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Соматическое здоровье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3316686" y="4911824"/>
            <a:ext cx="1975674" cy="18906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Обучение и воспитание по возрасту</a:t>
            </a:r>
            <a:endParaRPr lang="ru-RU" dirty="0"/>
          </a:p>
        </p:txBody>
      </p:sp>
      <p:sp>
        <p:nvSpPr>
          <p:cNvPr id="13" name="Стрелка вниз 12"/>
          <p:cNvSpPr/>
          <p:nvPr/>
        </p:nvSpPr>
        <p:spPr>
          <a:xfrm rot="3891201">
            <a:off x="5449113" y="2868066"/>
            <a:ext cx="238466" cy="8236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4350680" y="2684925"/>
            <a:ext cx="204392" cy="5852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333433">
            <a:off x="5071747" y="4036373"/>
            <a:ext cx="780646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4323227">
            <a:off x="4077570" y="4236926"/>
            <a:ext cx="597735" cy="72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472" r="17063"/>
          <a:stretch/>
        </p:blipFill>
        <p:spPr bwMode="auto">
          <a:xfrm rot="4322915">
            <a:off x="3031936" y="3721225"/>
            <a:ext cx="569500" cy="1099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Овал 16"/>
          <p:cNvSpPr/>
          <p:nvPr/>
        </p:nvSpPr>
        <p:spPr>
          <a:xfrm>
            <a:off x="3394108" y="700721"/>
            <a:ext cx="2054961" cy="19113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Здоровый речевой аппарат</a:t>
            </a:r>
            <a:endParaRPr lang="ru-RU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8723485">
            <a:off x="3207804" y="2681853"/>
            <a:ext cx="398077" cy="913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969963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2611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Экспресс-диагностика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556792"/>
            <a:ext cx="78867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1.Отзывается на имя 11 мес.</a:t>
            </a:r>
          </a:p>
          <a:p>
            <a:pPr marL="0" indent="0">
              <a:buNone/>
            </a:pPr>
            <a:r>
              <a:rPr lang="ru-RU" dirty="0"/>
              <a:t>2. Понимает вопрос «где мама?» 12 мес. Выполняет просьбу «обними маму» 12 мес.</a:t>
            </a:r>
          </a:p>
          <a:p>
            <a:pPr marL="0" indent="0">
              <a:buNone/>
            </a:pPr>
            <a:r>
              <a:rPr lang="ru-RU" dirty="0"/>
              <a:t>3. Показывает части лица у куклы и взрослого (по подражанию) 10мес.  Называет подряд 2 части тела 22 мес</a:t>
            </a:r>
            <a:r>
              <a:rPr lang="ru-RU" b="1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4.Ориентируется в кабинете «где окно ( лампа, телевизор)?» 14 мес.</a:t>
            </a:r>
          </a:p>
          <a:p>
            <a:pPr marL="0" indent="0">
              <a:buNone/>
            </a:pPr>
            <a:r>
              <a:rPr lang="ru-RU" dirty="0"/>
              <a:t>5. Находит названный предмет 12 мес.</a:t>
            </a:r>
          </a:p>
          <a:p>
            <a:pPr marL="0" indent="0">
              <a:buNone/>
            </a:pPr>
            <a:r>
              <a:rPr lang="ru-RU" dirty="0"/>
              <a:t>6. Показывает предмет на картинке 14 мес.</a:t>
            </a:r>
          </a:p>
          <a:p>
            <a:pPr marL="0" indent="0">
              <a:buNone/>
            </a:pPr>
            <a:r>
              <a:rPr lang="ru-RU" dirty="0"/>
              <a:t>7. Соотносит предмет с картинкой 21 мес.</a:t>
            </a:r>
          </a:p>
          <a:p>
            <a:pPr marL="0" indent="0">
              <a:buNone/>
            </a:pPr>
            <a:r>
              <a:rPr lang="ru-RU" dirty="0"/>
              <a:t>8. Повторяет за взрослым два слова: «киса-муха», «кукла –мишка», «лапа – баба», «Вова –тётя».</a:t>
            </a:r>
          </a:p>
          <a:p>
            <a:pPr marL="0" indent="0">
              <a:buNone/>
            </a:pPr>
            <a:r>
              <a:rPr lang="ru-RU" dirty="0"/>
              <a:t>9. Соотносит картинки – «парочки» 30мес.</a:t>
            </a:r>
          </a:p>
          <a:p>
            <a:pPr marL="0" indent="0">
              <a:buNone/>
            </a:pPr>
            <a:r>
              <a:rPr lang="ru-RU" dirty="0"/>
              <a:t>10. Узнаёт предмет на сюжетной картинке 20 мес. Слушает сказки 22 мес.</a:t>
            </a:r>
          </a:p>
          <a:p>
            <a:endParaRPr lang="ru-RU" dirty="0"/>
          </a:p>
          <a:p>
            <a:pPr marL="0" indent="0">
              <a:buNone/>
            </a:pPr>
            <a:endParaRPr lang="ru-RU" sz="8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437670"/>
            <a:ext cx="810838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89759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Экспресс-диагностика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556792"/>
            <a:ext cx="7886700" cy="435133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8000" dirty="0"/>
              <a:t>11.  Узнаёт действие на сюжетной картинке 24 мес.</a:t>
            </a:r>
          </a:p>
          <a:p>
            <a:pPr marL="0" indent="0">
              <a:buNone/>
            </a:pPr>
            <a:r>
              <a:rPr lang="ru-RU" sz="8000" dirty="0"/>
              <a:t>12. Находит однородные предметы из множества 24 мес.</a:t>
            </a:r>
          </a:p>
          <a:p>
            <a:pPr marL="0" indent="0">
              <a:buNone/>
            </a:pPr>
            <a:r>
              <a:rPr lang="ru-RU" sz="8000" dirty="0"/>
              <a:t>13. Понимает двухступенчатую инструкцию 30 мес.</a:t>
            </a:r>
          </a:p>
          <a:p>
            <a:pPr marL="0" indent="0">
              <a:buNone/>
            </a:pPr>
            <a:r>
              <a:rPr lang="ru-RU" sz="8000" dirty="0"/>
              <a:t>14. Использует глаголы «есть», «пить», «спать» (хотя бы 2 )24 мес.</a:t>
            </a:r>
          </a:p>
          <a:p>
            <a:pPr marL="0" indent="0">
              <a:buNone/>
            </a:pPr>
            <a:r>
              <a:rPr lang="ru-RU" sz="8000" dirty="0"/>
              <a:t>15. Произносит фразу из 2х слов со смыслом «Пойдем гулять», «</a:t>
            </a:r>
            <a:r>
              <a:rPr lang="ru-RU" sz="8000" dirty="0" err="1"/>
              <a:t>Ната</a:t>
            </a:r>
            <a:r>
              <a:rPr lang="ru-RU" sz="8000" dirty="0"/>
              <a:t> кушать» 29 мес.</a:t>
            </a:r>
          </a:p>
          <a:p>
            <a:pPr marL="0" indent="0">
              <a:buNone/>
            </a:pPr>
            <a:r>
              <a:rPr lang="ru-RU" sz="8000" dirty="0"/>
              <a:t>16. Узнаёт звучание «голосов» и музыкальных инструментов – выбирает соответствующую игрушку 30 мес.</a:t>
            </a:r>
          </a:p>
          <a:p>
            <a:pPr marL="0" indent="0">
              <a:buNone/>
            </a:pPr>
            <a:r>
              <a:rPr lang="ru-RU" sz="8000" dirty="0"/>
              <a:t>17. Произносит фразу из трех слов: «</a:t>
            </a:r>
            <a:r>
              <a:rPr lang="ru-RU" sz="8000" dirty="0" err="1"/>
              <a:t>Ната</a:t>
            </a:r>
            <a:r>
              <a:rPr lang="ru-RU" sz="8000" dirty="0"/>
              <a:t> хочет ехать», «мама, дай пить» 34 мес.</a:t>
            </a:r>
          </a:p>
          <a:p>
            <a:pPr marL="0" indent="0">
              <a:buNone/>
            </a:pPr>
            <a:r>
              <a:rPr lang="ru-RU" sz="8000" dirty="0"/>
              <a:t>18.</a:t>
            </a:r>
            <a:r>
              <a:rPr lang="ru-RU" sz="8000" b="1" dirty="0"/>
              <a:t> </a:t>
            </a:r>
            <a:r>
              <a:rPr lang="ru-RU" sz="8000" dirty="0"/>
              <a:t>Называет два свойства предметов: «горячо», «холодно», «большой», </a:t>
            </a:r>
            <a:r>
              <a:rPr lang="ru-RU" sz="8000" b="1" dirty="0"/>
              <a:t>«маленький»,</a:t>
            </a:r>
            <a:r>
              <a:rPr lang="ru-RU" sz="8000" dirty="0"/>
              <a:t> «хороший», «красивый»28 мес.</a:t>
            </a:r>
          </a:p>
          <a:p>
            <a:pPr marL="0" indent="0">
              <a:buNone/>
            </a:pPr>
            <a:r>
              <a:rPr lang="ru-RU" sz="8000" dirty="0"/>
              <a:t>19.</a:t>
            </a:r>
            <a:r>
              <a:rPr lang="ru-RU" sz="8000" b="1" dirty="0"/>
              <a:t> </a:t>
            </a:r>
            <a:r>
              <a:rPr lang="ru-RU" sz="8000" dirty="0"/>
              <a:t>Спрашивает: «Что это»? Пользуется в речи оценочными словами «Хорошо, плохо» 33 мес. Разговаривает с куклой, мишкой 35 мес.</a:t>
            </a:r>
          </a:p>
          <a:p>
            <a:pPr marL="0" indent="0">
              <a:buNone/>
            </a:pPr>
            <a:r>
              <a:rPr lang="ru-RU" sz="8000" dirty="0"/>
              <a:t>20. Отгадывает простые загадки.</a:t>
            </a:r>
          </a:p>
          <a:p>
            <a:pPr marL="0" indent="0">
              <a:buNone/>
            </a:pPr>
            <a:endParaRPr lang="ru-RU" sz="8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437670"/>
            <a:ext cx="810838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17424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437670"/>
            <a:ext cx="810838" cy="81693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психических функций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494" t="22637" r="9516" b="17923"/>
          <a:stretch/>
        </p:blipFill>
        <p:spPr bwMode="auto">
          <a:xfrm>
            <a:off x="539552" y="1484784"/>
            <a:ext cx="7992888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78" y="53359"/>
            <a:ext cx="969348" cy="92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4591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Нейропсихология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2276872"/>
            <a:ext cx="6400800" cy="1752600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b="1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ейропсихология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– это междисциплинарное научное направление, лежащее на стыке психологии и </a:t>
            </a:r>
            <a:r>
              <a:rPr lang="ru-RU" sz="2400" b="0" i="0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нейронауки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нацеленное на понимание связи структуры и функционирования головного мозга с психическими процессами.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969963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546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Нейропсихологический подход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1.Адаптация (сенсорная интеграция)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Сенсорная интеграция – организация сенсорных импульсов, делающая возможным их дальнейшую обработку и осмысление.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«Осмысление»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выражается в понимании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схемы тела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адаптационном ответе, обучении.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Благодаря сенсорной интеграции нервная система работает слаженно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Человек способен эффективно взаимодействовать с окружающей средой и испытывать удовольствие от такого взаимодействия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969963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5678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Нейропсихологический подход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8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Общение по возрасту </a:t>
            </a:r>
          </a:p>
          <a:p>
            <a:pPr algn="just"/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Ситуативно-личностное общение ребенка со взрослым (первое полугодие жизни). «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оживления».</a:t>
            </a:r>
          </a:p>
          <a:p>
            <a:pPr algn="just"/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Ситуативно-деловая форма общения детей со взрослыми (6 месяцев — 2 года). 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Главной особенностью этой второй в онтогенезе формы коммуникации следует считать протекание общения на фоне </a:t>
            </a:r>
            <a:r>
              <a:rPr lang="ru-RU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практического взаимодействия ребенка и взрослого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связь коммуникативной деятельности с таким взаимодействием.</a:t>
            </a:r>
          </a:p>
          <a:p>
            <a:pPr algn="just"/>
            <a:r>
              <a:rPr lang="ru-RU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Внеситуативно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познавательная   форма  общения   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(3—5 лет). Появление первых вопросов ребенка о предметах и их разнообразных взаимосвязях. Важнейшим средством коммуникации на уровне третьей формы общения становится речь.</a:t>
            </a:r>
          </a:p>
          <a:p>
            <a:pPr marL="0" indent="0">
              <a:buNone/>
            </a:pPr>
            <a:endParaRPr lang="ru-RU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969963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0637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Нейропсихологический подход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ru-RU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3.Познавательная деятельность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Познавательный интерес -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избирательная направленность личности на предметы и явления окружающие действительность.</a:t>
            </a:r>
          </a:p>
          <a:p>
            <a:r>
              <a:rPr lang="ru-RU" b="1" dirty="0"/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 это активное изучение человеком окружающей действительности, в процессе которого индивид приобретает знания, познает законы существования окружающего мира и учится не только взаимодействовать с ним, но и целенаправленно воздействовать на него.</a:t>
            </a:r>
            <a:endParaRPr lang="ru-RU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969963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5816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 bwMode="auto">
          <a:xfrm>
            <a:off x="765628" y="1601019"/>
            <a:ext cx="8092040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685800" eaLnBrk="1" hangingPunct="1">
              <a:buNone/>
              <a:defRPr/>
            </a:pPr>
            <a:r>
              <a:rPr lang="ru-RU" altLang="ru-RU" sz="16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2 года:		</a:t>
            </a:r>
            <a:r>
              <a:rPr lang="ru-RU" altLang="ru-RU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понимает и правильно выполняет двухэтапную инструкцию; </a:t>
            </a:r>
          </a:p>
          <a:p>
            <a:pPr marL="0" indent="0" defTabSz="685800" eaLnBrk="1" hangingPunct="1">
              <a:buNone/>
              <a:defRPr/>
            </a:pPr>
            <a:r>
              <a:rPr lang="ru-RU" altLang="ru-RU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     		 появляются вопросы «Что?», «Где?», «Куда?».</a:t>
            </a:r>
            <a:endParaRPr lang="ru-RU" altLang="ru-RU" sz="1600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defTabSz="685800" eaLnBrk="1" hangingPunct="1">
              <a:buNone/>
              <a:defRPr/>
            </a:pPr>
            <a:r>
              <a:rPr lang="ru-RU" altLang="ru-RU" sz="16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2 года – 2 года 2 </a:t>
            </a:r>
            <a:r>
              <a:rPr lang="ru-RU" altLang="ru-RU" sz="1600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месяца:</a:t>
            </a:r>
            <a:r>
              <a:rPr lang="ru-RU" altLang="ru-RU" sz="16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говорит словосочетания, появляются предложения из двух с</a:t>
            </a:r>
          </a:p>
          <a:p>
            <a:pPr marL="0" indent="0" defTabSz="685800" eaLnBrk="1" hangingPunct="1">
              <a:buNone/>
              <a:defRPr/>
            </a:pPr>
            <a:r>
              <a:rPr lang="ru-RU" altLang="ru-RU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ru-RU" altLang="ru-RU" sz="16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слов</a:t>
            </a:r>
            <a:r>
              <a:rPr lang="ru-RU" altLang="ru-RU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altLang="ru-RU" sz="16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использует в речи дательный, творительный, предложный   </a:t>
            </a:r>
            <a:r>
              <a:rPr lang="ru-RU" altLang="ru-RU" sz="16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падежи; словарь </a:t>
            </a:r>
            <a:r>
              <a:rPr lang="ru-RU" altLang="ru-RU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ребенка состоит из 50 – 200 слов.</a:t>
            </a:r>
          </a:p>
          <a:p>
            <a:pPr marL="0" indent="0" defTabSz="685800" eaLnBrk="1" hangingPunct="1">
              <a:buNone/>
              <a:defRPr/>
            </a:pPr>
            <a:r>
              <a:rPr lang="ru-RU" altLang="ru-RU" sz="16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2 года 2 месяца — 2 года 6 месяцев: </a:t>
            </a:r>
            <a:r>
              <a:rPr lang="ru-RU" altLang="ru-RU" sz="16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произносит </a:t>
            </a:r>
            <a:r>
              <a:rPr lang="ru-RU" altLang="ru-RU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простые предложения из трех — четырех </a:t>
            </a:r>
            <a:r>
              <a:rPr lang="ru-RU" altLang="ru-RU" sz="16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слов; начинает </a:t>
            </a:r>
            <a:r>
              <a:rPr lang="ru-RU" altLang="ru-RU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употреблять в речи предлоги.</a:t>
            </a:r>
          </a:p>
          <a:p>
            <a:pPr marL="0" indent="0" defTabSz="685800" eaLnBrk="1" hangingPunct="1">
              <a:buNone/>
              <a:defRPr/>
            </a:pPr>
            <a:r>
              <a:rPr lang="ru-RU" altLang="ru-RU" sz="16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2 года 6 месяцев: </a:t>
            </a:r>
            <a:r>
              <a:rPr lang="ru-RU" altLang="ru-RU" sz="16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словарь </a:t>
            </a:r>
            <a:r>
              <a:rPr lang="ru-RU" altLang="ru-RU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расширяется до нескольких сотен слов; </a:t>
            </a:r>
            <a:r>
              <a:rPr lang="ru-RU" altLang="ru-RU" sz="16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говорит </a:t>
            </a:r>
            <a:r>
              <a:rPr lang="ru-RU" altLang="ru-RU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в своей речи фразы, состоящие из 3  слов.</a:t>
            </a:r>
          </a:p>
          <a:p>
            <a:pPr marL="0" indent="0" defTabSz="685800" eaLnBrk="1" hangingPunct="1">
              <a:buNone/>
              <a:defRPr/>
            </a:pPr>
            <a:r>
              <a:rPr lang="ru-RU" altLang="ru-RU" sz="16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к 3 </a:t>
            </a:r>
            <a:r>
              <a:rPr lang="ru-RU" altLang="ru-RU" sz="1600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годам: </a:t>
            </a:r>
            <a:r>
              <a:rPr lang="ru-RU" altLang="ru-RU" sz="16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говорит  </a:t>
            </a:r>
            <a:r>
              <a:rPr lang="ru-RU" altLang="ru-RU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сложноподчиненные предложения</a:t>
            </a:r>
            <a:r>
              <a:rPr lang="ru-RU" altLang="ru-RU" sz="16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;  словарь включает  около 1000  слов (существительные, глаголы, наречия);  способен словом обобщить несколько предметов, имеющих общее назначение; проговаривает </a:t>
            </a:r>
            <a:r>
              <a:rPr lang="ru-RU" altLang="ru-RU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свои действия, играя или занимаясь чем-то в </a:t>
            </a:r>
            <a:r>
              <a:rPr lang="ru-RU" altLang="ru-RU" sz="16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быту; ребенок </a:t>
            </a:r>
            <a:r>
              <a:rPr lang="ru-RU" altLang="ru-RU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начинает говорить о себе в первом </a:t>
            </a:r>
            <a:r>
              <a:rPr lang="ru-RU" altLang="ru-RU" sz="16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лице; повторяет </a:t>
            </a:r>
            <a:r>
              <a:rPr lang="ru-RU" altLang="ru-RU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наизусть двустишия и четверостишия.</a:t>
            </a:r>
          </a:p>
          <a:p>
            <a:pPr marL="0" indent="0" defTabSz="685800" eaLnBrk="1" hangingPunct="1">
              <a:buNone/>
              <a:defRPr/>
            </a:pPr>
            <a:endParaRPr lang="ru-RU" altLang="ru-RU" sz="140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359707" y="497344"/>
            <a:ext cx="6903881" cy="1096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Нормы речевого развития ребенка раннего возраста</a:t>
            </a:r>
            <a:br>
              <a:rPr lang="ru-RU" altLang="ru-RU" dirty="0">
                <a:latin typeface="Times New Roman" pitchFamily="18" charset="0"/>
                <a:cs typeface="Times New Roman" pitchFamily="18" charset="0"/>
              </a:rPr>
            </a:b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404664"/>
            <a:ext cx="809315" cy="813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918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Основания для беспокойства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 eaLnBrk="0" fontAlgn="base" hangingPunct="0">
              <a:spcAft>
                <a:spcPct val="0"/>
              </a:spcAft>
              <a:buFont typeface="Arial" charset="0"/>
              <a:buChar char="•"/>
              <a:defRPr/>
            </a:pPr>
            <a:r>
              <a:rPr lang="ru-RU" altLang="ru-RU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ребенок, имея нормальный слух, не реагирует на обращение; отсутствуют  жесты, даже указательный; </a:t>
            </a:r>
          </a:p>
          <a:p>
            <a:pPr lvl="0" algn="just" eaLnBrk="0" fontAlgn="base" hangingPunct="0">
              <a:spcAft>
                <a:spcPct val="0"/>
              </a:spcAft>
              <a:buFont typeface="Arial" charset="0"/>
              <a:buChar char="•"/>
              <a:defRPr/>
            </a:pPr>
            <a:r>
              <a:rPr lang="ru-RU" altLang="ru-RU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стойкое и длительное по времени отсутствие речевого подражания новым для ребенка словам; </a:t>
            </a:r>
          </a:p>
          <a:p>
            <a:pPr lvl="0" algn="just" eaLnBrk="0" fontAlgn="base" hangingPunct="0">
              <a:spcAft>
                <a:spcPct val="0"/>
              </a:spcAft>
              <a:buFont typeface="Arial" charset="0"/>
              <a:buChar char="•"/>
              <a:defRPr/>
            </a:pPr>
            <a:r>
              <a:rPr lang="ru-RU" altLang="ru-RU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появлении речевого подражания ребенок, как правило, воспроизводит часть вместо целого слова или искажает его, использует аморфные слова;</a:t>
            </a:r>
          </a:p>
          <a:p>
            <a:pPr lvl="0" algn="just" eaLnBrk="0" fontAlgn="base" hangingPunct="0">
              <a:spcAft>
                <a:spcPct val="0"/>
              </a:spcAft>
              <a:buFont typeface="Arial" charset="0"/>
              <a:buChar char="•"/>
              <a:defRPr/>
            </a:pPr>
            <a:r>
              <a:rPr lang="ru-RU" altLang="ru-RU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не строит из накопленных слов предложений;</a:t>
            </a:r>
          </a:p>
          <a:p>
            <a:pPr lvl="0" algn="just" eaLnBrk="0" fontAlgn="base" hangingPunct="0">
              <a:spcAft>
                <a:spcPct val="0"/>
              </a:spcAft>
              <a:buFont typeface="Arial" charset="0"/>
              <a:buChar char="•"/>
              <a:defRPr/>
            </a:pPr>
            <a:r>
              <a:rPr lang="ru-RU" altLang="ru-RU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строит предложения, но их грамматическое оформление грубо искажено; </a:t>
            </a:r>
          </a:p>
          <a:p>
            <a:pPr lvl="0" algn="just" eaLnBrk="0" fontAlgn="base" hangingPunct="0">
              <a:spcAft>
                <a:spcPct val="0"/>
              </a:spcAft>
              <a:buFont typeface="Arial" charset="0"/>
              <a:buChar char="•"/>
              <a:defRPr/>
            </a:pPr>
            <a:r>
              <a:rPr lang="ru-RU" altLang="ru-RU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появляются глаголы;</a:t>
            </a:r>
          </a:p>
          <a:p>
            <a:pPr lvl="0" algn="just" eaLnBrk="0" fontAlgn="base" hangingPunct="0">
              <a:spcAft>
                <a:spcPct val="0"/>
              </a:spcAft>
              <a:buFont typeface="Arial" charset="0"/>
              <a:buChar char="•"/>
              <a:defRPr/>
            </a:pPr>
            <a:r>
              <a:rPr lang="ru-RU" altLang="ru-RU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говорит о себе в первом лице</a:t>
            </a:r>
            <a:r>
              <a:rPr lang="ru-RU" altLang="ru-RU" sz="24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 eaLnBrk="0" fontAlgn="base" hangingPunct="0">
              <a:spcAft>
                <a:spcPct val="0"/>
              </a:spcAft>
              <a:buFont typeface="Arial" charset="0"/>
              <a:buChar char="•"/>
              <a:defRPr/>
            </a:pPr>
            <a:r>
              <a:rPr lang="ru-RU" altLang="ru-RU" sz="24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Родители: «не хочет», «не интересно», «не слушает».</a:t>
            </a:r>
            <a:endParaRPr lang="ru-RU" altLang="ru-RU" sz="2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437670"/>
            <a:ext cx="810838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219905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1258</TotalTime>
  <Words>1308</Words>
  <Application>Microsoft Office PowerPoint</Application>
  <PresentationFormat>Экран (4:3)</PresentationFormat>
  <Paragraphs>144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Тема Office</vt:lpstr>
      <vt:lpstr>1_Тема Office</vt:lpstr>
      <vt:lpstr>Слайд 1</vt:lpstr>
      <vt:lpstr>Условия нормального развития ребенка по Лурия А.Р.</vt:lpstr>
      <vt:lpstr>Взаимодействие психических функций</vt:lpstr>
      <vt:lpstr>Нейропсихология </vt:lpstr>
      <vt:lpstr>Нейропсихологический подход</vt:lpstr>
      <vt:lpstr>Нейропсихологический подход</vt:lpstr>
      <vt:lpstr>Нейропсихологический подход</vt:lpstr>
      <vt:lpstr>Слайд 8</vt:lpstr>
      <vt:lpstr>Основания для беспокойства</vt:lpstr>
      <vt:lpstr>Мышление в раннем возрасте</vt:lpstr>
      <vt:lpstr>Понятийное мышление</vt:lpstr>
      <vt:lpstr>Степени обобщения (предпонятийное мышление)</vt:lpstr>
      <vt:lpstr>Поля головного мозга</vt:lpstr>
      <vt:lpstr>Форма</vt:lpstr>
      <vt:lpstr>Величина </vt:lpstr>
      <vt:lpstr>Основные цвета (красный, синий, жёлтый, зелёный, белый, чёрный)</vt:lpstr>
      <vt:lpstr>Предмет</vt:lpstr>
      <vt:lpstr>Картинка</vt:lpstr>
      <vt:lpstr>Книга</vt:lpstr>
      <vt:lpstr>Экспресс-диагностика</vt:lpstr>
      <vt:lpstr>Экспресс-диагностика</vt:lpstr>
      <vt:lpstr>Спасибо за внимание!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50</cp:revision>
  <cp:lastPrinted>2021-04-23T04:18:15Z</cp:lastPrinted>
  <dcterms:created xsi:type="dcterms:W3CDTF">2021-04-16T09:46:54Z</dcterms:created>
  <dcterms:modified xsi:type="dcterms:W3CDTF">2021-04-26T05:50:12Z</dcterms:modified>
</cp:coreProperties>
</file>