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64" r:id="rId6"/>
    <p:sldId id="271" r:id="rId7"/>
    <p:sldId id="279" r:id="rId8"/>
    <p:sldId id="282" r:id="rId9"/>
    <p:sldId id="259" r:id="rId10"/>
    <p:sldId id="284" r:id="rId11"/>
    <p:sldId id="286" r:id="rId12"/>
    <p:sldId id="287" r:id="rId13"/>
    <p:sldId id="261" r:id="rId14"/>
    <p:sldId id="280" r:id="rId15"/>
    <p:sldId id="281" r:id="rId16"/>
    <p:sldId id="262" r:id="rId17"/>
    <p:sldId id="266" r:id="rId18"/>
    <p:sldId id="283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7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60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1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9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2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0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7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3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91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77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5986-0271-41BB-AC14-DD7AE5234841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4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490364"/>
            <a:ext cx="8352928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</a:t>
            </a:r>
            <a:b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помощи детям» </a:t>
            </a:r>
            <a:endParaRPr lang="ru-RU" sz="2400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Нормальное и аномальное развитие ребенка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раннем возрасте </a:t>
            </a:r>
          </a:p>
          <a:p>
            <a:pPr marL="0" indent="0" algn="ctr">
              <a:buFont typeface="Arial" pitchFamily="34" charset="0"/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itchFamily="34" charset="0"/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Учитель-логопед - Витязева О.В.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Педагог-психолог – Кривоногова Л.С.</a:t>
            </a:r>
          </a:p>
        </p:txBody>
      </p:sp>
    </p:spTree>
    <p:extLst>
      <p:ext uri="{BB962C8B-B14F-4D97-AF65-F5344CB8AC3E}">
        <p14:creationId xmlns:p14="http://schemas.microsoft.com/office/powerpoint/2010/main" val="20117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4076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Нормальное развитие речи по месяцам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17632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4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Сосет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глотает,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плачет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Издает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разные звуки (кроме плача)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Издает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звуки и сочетания звуков «ха»,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грр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»,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ооо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», «агу»,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ррр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», «ух», «гага»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Хихикает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смеется, визжит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Держит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рот закрытым, сглатывает слюну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Издает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звуки в ответ на реплику взрослого</a:t>
            </a:r>
          </a:p>
          <a:p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885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Нормальное развитие речи по месяцам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6937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1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Тщательно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облизывает ложку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Пьет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из чашки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Выталкивает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непонравившуюся еду кончиком языка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Выражает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эмоции различными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звуками</a:t>
            </a:r>
            <a:endParaRPr lang="ru-RU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Подражает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звукам. Умеет  имитировать кашель, рычание или сочетания слогов, к примеру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мамама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Произносит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четыре или больше слогов или их сочетания – например,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бубу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»,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ама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», «ого»,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абу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Произносит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звуки [а], [о], [у], [м], [б], [п] и может их повторить вслед за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взрослым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800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66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Нормальное развитие речи по месяцам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Может 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повторить два слова из «языка взрослых»: «кукла», «мишка», «мячик», «киска», «ложка»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Произносит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по собственной инициативе пять слов со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смыслом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Называет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, как минимум, два вида деятельности. : «есть», «пить», «спать», «идти», «приходить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Называет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два свойства предметов: «горячо», «холодно», «большой», «маленький», «хороший», «красивый» и т. д.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Повторяет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фразу из четырех слогов, четко проговаривая слова: «Могу плавать», «Ехать домой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Может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правильно произнести звуки: [ш], [ч], [ц], [щ]; разговаривает с игрушкой; произносит фразу из трёх слов: «Мама, дай пить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5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052736"/>
            <a:ext cx="7283152" cy="57606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Основания </a:t>
            </a:r>
            <a: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>для беспокойства.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4000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99809"/>
            <a:ext cx="8229600" cy="54006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  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4500" b="1" dirty="0" smtClean="0"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4500" b="1" dirty="0" smtClean="0"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4500" b="1" dirty="0" smtClean="0">
                <a:latin typeface="Times New Roman"/>
                <a:ea typeface="Times New Roman"/>
              </a:rPr>
              <a:t>0-</a:t>
            </a:r>
            <a:r>
              <a:rPr lang="ru-RU" sz="4500" b="1" dirty="0" smtClean="0">
                <a:effectLst/>
                <a:latin typeface="Times New Roman"/>
                <a:ea typeface="Times New Roman"/>
              </a:rPr>
              <a:t>6 месяцев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45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latin typeface="Times New Roman"/>
                <a:ea typeface="Times New Roman"/>
              </a:rPr>
              <a:t>- Н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е реагирует на звуки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latin typeface="Times New Roman"/>
                <a:ea typeface="Times New Roman"/>
              </a:rPr>
              <a:t>- Н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е поворачивает голову в сторону взрослого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- Недостаточная интонационная выразительность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5000" dirty="0" err="1">
                <a:latin typeface="Times New Roman"/>
                <a:ea typeface="Times New Roman"/>
              </a:rPr>
              <a:t>Н</a:t>
            </a:r>
            <a:r>
              <a:rPr lang="ru-RU" sz="5000" dirty="0" err="1" smtClean="0">
                <a:effectLst/>
                <a:latin typeface="Times New Roman"/>
                <a:ea typeface="Times New Roman"/>
              </a:rPr>
              <a:t>емодулированность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 крика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- Отсутствие кряхтения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latin typeface="Times New Roman"/>
                <a:ea typeface="Times New Roman"/>
              </a:rPr>
              <a:t>- О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днообразное </a:t>
            </a:r>
            <a:r>
              <a:rPr lang="ru-RU" sz="5000" dirty="0" err="1" smtClean="0">
                <a:effectLst/>
                <a:latin typeface="Times New Roman"/>
                <a:ea typeface="Times New Roman"/>
              </a:rPr>
              <a:t>гуление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- Отсутствие смеха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- Не формируется избирательное внимание к речи окружающих</a:t>
            </a:r>
          </a:p>
          <a:p>
            <a:pPr algn="just">
              <a:spcAft>
                <a:spcPts val="0"/>
              </a:spcAft>
            </a:pPr>
            <a:endParaRPr lang="ru-RU" sz="5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50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5000" b="1" dirty="0" smtClean="0">
                <a:effectLst/>
                <a:latin typeface="Times New Roman"/>
                <a:ea typeface="Times New Roman"/>
              </a:rPr>
              <a:t>      </a:t>
            </a:r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3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7 — 10 месяцев </a:t>
            </a: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Отсутствие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или рудиментарность лепета (нет отраженного лепета),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носовой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оттенок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лепета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- Невыполнение </a:t>
            </a:r>
            <a:r>
              <a:rPr lang="ru-RU" sz="2000" dirty="0">
                <a:latin typeface="Times New Roman"/>
                <a:ea typeface="Times New Roman"/>
              </a:rPr>
              <a:t>простых словесных </a:t>
            </a:r>
            <a:r>
              <a:rPr lang="ru-RU" sz="2000" dirty="0" smtClean="0">
                <a:latin typeface="Times New Roman"/>
                <a:ea typeface="Times New Roman"/>
              </a:rPr>
              <a:t>команд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- Отсутствие </a:t>
            </a:r>
            <a:r>
              <a:rPr lang="ru-RU" sz="2000" dirty="0">
                <a:latin typeface="Times New Roman"/>
                <a:ea typeface="Times New Roman"/>
              </a:rPr>
              <a:t>простых подражательных игровых </a:t>
            </a:r>
            <a:r>
              <a:rPr lang="ru-RU" sz="2000" dirty="0" smtClean="0">
                <a:latin typeface="Times New Roman"/>
                <a:ea typeface="Times New Roman"/>
              </a:rPr>
              <a:t>действий</a:t>
            </a:r>
            <a:r>
              <a:rPr lang="ru-RU" sz="2400" dirty="0">
                <a:latin typeface="Times New Roman"/>
                <a:ea typeface="Times New Roman"/>
              </a:rPr>
              <a:t> </a:t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10 — 12 месяцев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Не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реагирует на свое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имя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Отсутствие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лепетных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слов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- Нет указательного жеста</a:t>
            </a:r>
            <a:endParaRPr lang="ru-RU" sz="20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34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03244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 — 2 года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Стойкое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длительное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речевого подражания новым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словам</a:t>
            </a:r>
          </a:p>
          <a:p>
            <a:pPr marL="0" indent="0">
              <a:buNone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Грубое искажение слова (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например: дека —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девочка, пику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— купи,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пэха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— хлеб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tabLst>
                <a:tab pos="4426585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-3 года 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Активное использование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общении только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жестов, движений</a:t>
            </a:r>
          </a:p>
          <a:p>
            <a:pPr>
              <a:buFontTx/>
              <a:buChar char="-"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строит из накопленных слов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предложений</a:t>
            </a:r>
          </a:p>
          <a:p>
            <a:pPr>
              <a:buFontTx/>
              <a:buChar char="-"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Пользуется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отдельными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псевдословами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не появляются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глаголы</a:t>
            </a:r>
          </a:p>
          <a:p>
            <a:pPr marL="0" indent="0">
              <a:buNone/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Присутствуют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требовательные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возгласы 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tabLst>
                <a:tab pos="4426585" algn="l"/>
              </a:tabLst>
            </a:pPr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62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251" y="1196752"/>
            <a:ext cx="8229600" cy="72575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Н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еврологическая симптоматика в младенческом и раннем возрасте у детей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effectLst/>
                <a:latin typeface="Times New Roman"/>
                <a:ea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8085584" cy="3312368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- К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рик слабый, монотонный, немодулированный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- Р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анний отказ от грудного вскармливания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- С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глаженность носогубных складок, напряженность верхних конечностей, слабость глазодвигательных нервов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- Н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асильственные движения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- Отсутствие или слабость безусловных рефлексов, их длительное угнетение, особенно сосательного, глотательного, поискового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- Вялый, распластанный язык, гипотонические губы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- С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удорожный,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гипертензионный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и синдром гипотрофии</a:t>
            </a:r>
            <a:endParaRPr lang="ru-RU" sz="20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80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251" y="970216"/>
            <a:ext cx="8229600" cy="5339103"/>
          </a:xfrm>
        </p:spPr>
        <p:txBody>
          <a:bodyPr>
            <a:normAutofit fontScale="85000" lnSpcReduction="10000"/>
          </a:bodyPr>
          <a:lstStyle/>
          <a:p>
            <a:pPr indent="0" algn="ctr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3100" b="1" dirty="0" smtClean="0">
                <a:effectLst/>
                <a:latin typeface="Times New Roman"/>
                <a:ea typeface="Times New Roman"/>
              </a:rPr>
              <a:t>Неврологическая симптоматика при алалии</a:t>
            </a:r>
          </a:p>
          <a:p>
            <a:pPr indent="0" algn="ctr">
              <a:spcAft>
                <a:spcPts val="0"/>
              </a:spcAft>
              <a:buNone/>
              <a:tabLst>
                <a:tab pos="4426585" algn="l"/>
              </a:tabLst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Физическая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ослабленность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, соматическая недостаточность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Моторная неловкость, нарушение мелкой моторики,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дискоординация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движений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Замедленность или расторможенность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Недостаточная ритмичность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Нарушение равновесия (статическая, динамическая)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Недоразвитие ВПФ памяти, мышления, восприятия, внимания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Трудности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праксиса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гнозиса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пространственного и временного синтеза, продуктивной деятельности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Несформированность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функций речи (когнитивной, коммуникативной, обобщения, планирования, регулирования)</a:t>
            </a:r>
          </a:p>
          <a:p>
            <a:pPr indent="0" algn="just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- Нарушение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звукослоговой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структуры слова</a:t>
            </a:r>
            <a:endParaRPr lang="ru-RU" sz="2600" dirty="0">
              <a:latin typeface="Times New Roman"/>
              <a:ea typeface="Times New Roman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0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18655"/>
            <a:ext cx="7459195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Основания для беспокойства при нарушении социального контакта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4006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месяц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не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трогает маму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не улыбается маме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месяц-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 сосет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пальцы и тыльную сторону кисти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руки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4 месяц-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 выражает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звуками радость при приближении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мамы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5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плачет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, когда мама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уходит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6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перестает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плакать, когда его берут на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руки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лепечет радостно,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лежа 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кроватке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8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протягивает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к маме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ручки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9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реагирует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на появление лица, скрытого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платком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10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не играет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со своим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отражением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11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удерживает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предмет, который пытаются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отобрать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12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отвечает а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ктивно на ласки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15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реагирует на протянутую руку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18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</a:t>
            </a:r>
            <a:r>
              <a:rPr lang="ru-RU" sz="1400" dirty="0">
                <a:latin typeface="Times New Roman"/>
                <a:ea typeface="Times New Roman"/>
              </a:rPr>
              <a:t>п</a:t>
            </a:r>
            <a:r>
              <a:rPr lang="ru-RU" sz="1400" dirty="0" smtClean="0">
                <a:latin typeface="Times New Roman"/>
                <a:ea typeface="Times New Roman"/>
              </a:rPr>
              <a:t>оказывает </a:t>
            </a:r>
            <a:r>
              <a:rPr lang="ru-RU" sz="1400" dirty="0">
                <a:latin typeface="Times New Roman"/>
                <a:ea typeface="Times New Roman"/>
              </a:rPr>
              <a:t>свою </a:t>
            </a:r>
            <a:r>
              <a:rPr lang="ru-RU" sz="1400" dirty="0" smtClean="0">
                <a:latin typeface="Times New Roman"/>
                <a:ea typeface="Times New Roman"/>
              </a:rPr>
              <a:t>игрушку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21 месяц </a:t>
            </a:r>
            <a:r>
              <a:rPr lang="ru-RU" sz="1400" dirty="0" smtClean="0">
                <a:latin typeface="Times New Roman"/>
                <a:ea typeface="Times New Roman"/>
              </a:rPr>
              <a:t>– не может предоставленный </a:t>
            </a:r>
            <a:r>
              <a:rPr lang="ru-RU" sz="1400" dirty="0">
                <a:latin typeface="Times New Roman"/>
                <a:ea typeface="Times New Roman"/>
              </a:rPr>
              <a:t>на некоторое время самому себе, самостоятельно и осмысленно </a:t>
            </a:r>
            <a:r>
              <a:rPr lang="ru-RU" sz="1400" dirty="0" smtClean="0">
                <a:latin typeface="Times New Roman"/>
                <a:ea typeface="Times New Roman"/>
              </a:rPr>
              <a:t>играть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24 месяца </a:t>
            </a:r>
            <a:r>
              <a:rPr lang="ru-RU" sz="1400" dirty="0" smtClean="0">
                <a:latin typeface="Times New Roman"/>
                <a:ea typeface="Times New Roman"/>
              </a:rPr>
              <a:t>– не сообщает </a:t>
            </a:r>
            <a:r>
              <a:rPr lang="ru-RU" sz="1400" dirty="0">
                <a:latin typeface="Times New Roman"/>
                <a:ea typeface="Times New Roman"/>
              </a:rPr>
              <a:t>о своем </a:t>
            </a:r>
            <a:r>
              <a:rPr lang="ru-RU" sz="1400" dirty="0" smtClean="0">
                <a:latin typeface="Times New Roman"/>
                <a:ea typeface="Times New Roman"/>
              </a:rPr>
              <a:t>желании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30 месяцев </a:t>
            </a:r>
            <a:r>
              <a:rPr lang="ru-RU" sz="1400" dirty="0" smtClean="0">
                <a:latin typeface="Times New Roman"/>
                <a:ea typeface="Times New Roman"/>
              </a:rPr>
              <a:t>– не пользуется туалетом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36 месяцев </a:t>
            </a:r>
            <a:r>
              <a:rPr lang="ru-RU" sz="1400" dirty="0" smtClean="0">
                <a:latin typeface="Times New Roman"/>
                <a:ea typeface="Times New Roman"/>
              </a:rPr>
              <a:t>– не говорит </a:t>
            </a:r>
            <a:r>
              <a:rPr lang="ru-RU" sz="1400" dirty="0">
                <a:latin typeface="Times New Roman"/>
                <a:ea typeface="Times New Roman"/>
              </a:rPr>
              <a:t>о себе </a:t>
            </a:r>
            <a:r>
              <a:rPr lang="ru-RU" sz="1400" dirty="0" smtClean="0">
                <a:latin typeface="Times New Roman"/>
                <a:ea typeface="Times New Roman"/>
              </a:rPr>
              <a:t>«я»</a:t>
            </a:r>
            <a:endParaRPr lang="ru-RU" sz="1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274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6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indent="155575" algn="just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это процесс и результат количественных и качествен­</a:t>
            </a:r>
            <a:r>
              <a:rPr lang="ru-RU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ных преобразований в организме и сознании человека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. Оно связано </a:t>
            </a:r>
            <a:r>
              <a:rPr lang="ru-RU" spc="-35" dirty="0">
                <a:solidFill>
                  <a:srgbClr val="000000"/>
                </a:solidFill>
                <a:latin typeface="Times New Roman"/>
                <a:ea typeface="Times New Roman"/>
              </a:rPr>
              <a:t>с постоянными, непрекращающимися изменениями, переходами из од­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ного состояния в другое, восхождением от простого к сложному, от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низшего к высшему.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Отклоняющееся 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такое развитие, которое не подчиняет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ся общим законам, развитие индивидуальное, во многом нестандарт­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ное, всегда непонятное, сложное, противоречивое.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>
              <a:lnSpc>
                <a:spcPct val="150000"/>
              </a:lnSpc>
              <a:spcAft>
                <a:spcPts val="0"/>
              </a:spcAft>
            </a:pPr>
            <a:r>
              <a:rPr lang="ru-RU" b="1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Коррекция развития</a:t>
            </a:r>
            <a:r>
              <a:rPr lang="ru-RU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направление развития ребенка в нормаль­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ное </a:t>
            </a:r>
            <a:r>
              <a:rPr lang="ru-RU" spc="-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русло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064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513355" y="83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Times New Roman"/>
                <a:ea typeface="Times New Roman"/>
              </a:rPr>
              <a:t>Условия для нормального развития ребенка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Нормальная не искажённая генетическая программа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sz="22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Органически сохранные структуры ЦНС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sz="22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Органически сохранные анализаторы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sz="22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Органически сохранный речевой аппарат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sz="22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Соматическое здоровье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sz="22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- Обучение и воспитание соответственно возраста</a:t>
            </a:r>
          </a:p>
          <a:p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1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9"/>
            <a:ext cx="8064896" cy="547260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Times New Roman"/>
              </a:rPr>
              <a:t>О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пределение психического статуса ребёнка в раннем возрасте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Как ребёнок  слышит (нет ли у него глухоты или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слабослышания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algn="just">
              <a:spcAft>
                <a:spcPts val="0"/>
              </a:spcAft>
              <a:buFontTx/>
              <a:buChar char="-"/>
            </a:pPr>
            <a:endParaRPr lang="ru-RU" sz="28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Как ребёнок видит (нет ли у него слепоты или слабовидения)</a:t>
            </a:r>
          </a:p>
          <a:p>
            <a:pPr algn="just">
              <a:spcAft>
                <a:spcPts val="0"/>
              </a:spcAft>
              <a:buFontTx/>
              <a:buChar char="-"/>
            </a:pPr>
            <a:endParaRPr lang="ru-RU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Как ребёнок движется (онтогенетическое моторное развитие, чувство ритма, ловкость)</a:t>
            </a:r>
          </a:p>
          <a:p>
            <a:pPr algn="just">
              <a:spcAft>
                <a:spcPts val="0"/>
              </a:spcAft>
              <a:buFontTx/>
              <a:buChar char="-"/>
            </a:pP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Какие движения он делает ручками (мелкая моторика по возрасту )	</a:t>
            </a:r>
          </a:p>
          <a:p>
            <a:pPr algn="just">
              <a:spcAft>
                <a:spcPts val="0"/>
              </a:spcAft>
              <a:buFontTx/>
              <a:buChar char="-"/>
            </a:pPr>
            <a:endParaRPr lang="ru-RU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Что он чувствует кожей, обоняет, пробует на вкус, слышит, видит	</a:t>
            </a:r>
          </a:p>
          <a:p>
            <a:pPr algn="just">
              <a:spcAft>
                <a:spcPts val="0"/>
              </a:spcAft>
              <a:buFontTx/>
              <a:buChar char="-"/>
            </a:pP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- Звучит ли около него человеческая речь, и какая именно</a:t>
            </a:r>
          </a:p>
          <a:p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518457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Показатели для </a:t>
            </a:r>
            <a:r>
              <a:rPr lang="ru-RU" sz="2600" b="1" dirty="0">
                <a:solidFill>
                  <a:srgbClr val="000000"/>
                </a:solidFill>
                <a:latin typeface="Times New Roman"/>
              </a:rPr>
              <a:t>оценки состояния новорожденного по шкале 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Вирджинии </a:t>
            </a:r>
            <a:r>
              <a:rPr lang="ru-RU" sz="2600" b="1" dirty="0" err="1" smtClean="0">
                <a:solidFill>
                  <a:srgbClr val="000000"/>
                </a:solidFill>
                <a:latin typeface="Times New Roman"/>
              </a:rPr>
              <a:t>Апгар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0" indent="0" algn="ctr">
              <a:buNone/>
            </a:pPr>
            <a:endParaRPr lang="ru-RU" sz="2600" b="1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- Оценка </a:t>
            </a:r>
            <a:r>
              <a:rPr lang="ru-RU" sz="2600" dirty="0">
                <a:solidFill>
                  <a:srgbClr val="000000"/>
                </a:solidFill>
                <a:latin typeface="Times New Roman"/>
              </a:rPr>
              <a:t>работы сердца (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пульс)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- Оценка дыхания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- Оценка </a:t>
            </a:r>
            <a:r>
              <a:rPr lang="ru-RU" sz="2600" dirty="0">
                <a:solidFill>
                  <a:srgbClr val="000000"/>
                </a:solidFill>
                <a:latin typeface="Times New Roman"/>
              </a:rPr>
              <a:t>мышечного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тонуса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- Оценка рефлексов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- Цвет </a:t>
            </a:r>
            <a:r>
              <a:rPr lang="ru-RU" sz="2600" dirty="0">
                <a:solidFill>
                  <a:srgbClr val="000000"/>
                </a:solidFill>
                <a:latin typeface="Times New Roman"/>
              </a:rPr>
              <a:t>кожного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покрова</a:t>
            </a:r>
          </a:p>
          <a:p>
            <a:pPr marL="0" lvl="0" indent="0">
              <a:buNone/>
            </a:pPr>
            <a:endParaRPr lang="ru-RU" sz="2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-10 баллов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удовлетворительное состояние 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новорожденного</a:t>
            </a: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7 - 6 баллов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состояние средней тяжести – легкая 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асфиксия</a:t>
            </a: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4 - 5 баллов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состояние тяжёлое - асфиксия умеренная («синяя</a:t>
            </a:r>
            <a:r>
              <a:rPr lang="ru-RU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1-3 балла </a:t>
            </a: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крайне тяжёлое состояние – тяжёлая асфиксия («белая»)</a:t>
            </a:r>
          </a:p>
          <a:p>
            <a:pPr algn="just">
              <a:buFont typeface="+mj-lt"/>
              <a:buAutoNum type="arabicPeriod"/>
            </a:pPr>
            <a:endParaRPr lang="ru-RU" sz="29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8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894" y="2606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Развитие ребёнка обусловлено развитием его головного мозга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32025"/>
              </p:ext>
            </p:extLst>
          </p:nvPr>
        </p:nvGraphicFramePr>
        <p:xfrm>
          <a:off x="179512" y="1268760"/>
          <a:ext cx="8712968" cy="54271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67915"/>
                <a:gridCol w="2890134"/>
                <a:gridCol w="3954919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Возраст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Этапы развития головного мозга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Функции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15 мес.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Стволовые структуры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Основные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потребности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питание, защита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безопасность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Тактильные ощущения, обоняние, вкус, зрение,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слух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15 мес. – 4,5 года 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Лимбическая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(подкорковые структуры)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Развитие эмоциональной и речевой сферы, воображения, памяти, овладение грубыми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моторными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навыками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4,5 года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– 7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Правое(образное)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Абстрактное мышление, усложнение движений,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ритма,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эмоций,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внешней речи, интегрированного мышления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7 -9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Левое (логическое)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Формирование порядка,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навыков речи, чтения и письма, счёта, рисования, танцевальных навыков, восприятия музыки, моторики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8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Лобная доля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Совершенствование навыков тонкой моторики, становление внутренней речи,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планирование и контроль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социального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поведения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Развитие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 координация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движений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2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290" y="548680"/>
            <a:ext cx="7553484" cy="998984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cs typeface="+mn-cs"/>
              </a:rPr>
              <a:t>Взаимодействие психических функций</a:t>
            </a:r>
            <a:endParaRPr lang="ru-RU" sz="2000" b="1" dirty="0"/>
          </a:p>
        </p:txBody>
      </p:sp>
      <p:pic>
        <p:nvPicPr>
          <p:cNvPr id="4" name="Объект 3" descr="http://pluspng.com/img-png/hexagon-png--1600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00200"/>
            <a:ext cx="4783261" cy="3989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3635896" y="1790303"/>
            <a:ext cx="1656184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Мышление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оле 4"/>
          <p:cNvSpPr txBox="1"/>
          <p:nvPr/>
        </p:nvSpPr>
        <p:spPr>
          <a:xfrm>
            <a:off x="5956484" y="2610247"/>
            <a:ext cx="1512168" cy="32385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Times New Roman"/>
              </a:rPr>
              <a:t>Праксис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762125" y="2587263"/>
            <a:ext cx="1162050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err="1" smtClean="0">
                <a:effectLst/>
                <a:latin typeface="Calibri"/>
                <a:ea typeface="Calibri"/>
                <a:cs typeface="Times New Roman"/>
              </a:rPr>
              <a:t>Гнозис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5968851" y="4285388"/>
            <a:ext cx="1224138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Память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4027349" y="5057475"/>
            <a:ext cx="80962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Речь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Надпись 2"/>
          <p:cNvSpPr txBox="1">
            <a:spLocks noChangeArrowheads="1"/>
          </p:cNvSpPr>
          <p:nvPr/>
        </p:nvSpPr>
        <p:spPr bwMode="auto">
          <a:xfrm>
            <a:off x="1398290" y="4293971"/>
            <a:ext cx="1525885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Внимание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</p:cNvCxnSpPr>
          <p:nvPr/>
        </p:nvCxnSpPr>
        <p:spPr>
          <a:xfrm>
            <a:off x="4463988" y="2123678"/>
            <a:ext cx="0" cy="295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32162" y="2105217"/>
            <a:ext cx="1507988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6" idx="2"/>
          </p:cNvCxnSpPr>
          <p:nvPr/>
        </p:nvCxnSpPr>
        <p:spPr>
          <a:xfrm flipV="1">
            <a:off x="2924175" y="2123678"/>
            <a:ext cx="1539813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924175" y="2924572"/>
            <a:ext cx="3159993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924175" y="2934097"/>
            <a:ext cx="1507987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4432162" y="2934097"/>
            <a:ext cx="1507988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2924175" y="4293096"/>
            <a:ext cx="3015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0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251" y="1052736"/>
            <a:ext cx="8229600" cy="5544825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200" b="1" i="1" spc="-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Отклоняющееся </a:t>
            </a:r>
            <a:r>
              <a:rPr lang="ru-RU" sz="4200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</a:t>
            </a:r>
            <a:r>
              <a:rPr lang="ru-RU" sz="4200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z="4200" spc="-25" dirty="0">
                <a:solidFill>
                  <a:srgbClr val="000000"/>
                </a:solidFill>
                <a:latin typeface="Times New Roman"/>
                <a:ea typeface="Times New Roman"/>
              </a:rPr>
              <a:t>такое развитие, которое не подчиняет</a:t>
            </a:r>
            <a:r>
              <a:rPr lang="ru-RU" sz="4200" spc="-15" dirty="0">
                <a:solidFill>
                  <a:srgbClr val="000000"/>
                </a:solidFill>
                <a:latin typeface="Times New Roman"/>
                <a:ea typeface="Times New Roman"/>
              </a:rPr>
              <a:t>ся общим законам, развитие индивидуальное, во многом нестандарт­</a:t>
            </a:r>
            <a:r>
              <a:rPr lang="ru-RU" sz="4200" spc="-20" dirty="0">
                <a:solidFill>
                  <a:srgbClr val="000000"/>
                </a:solidFill>
                <a:latin typeface="Times New Roman"/>
                <a:ea typeface="Times New Roman"/>
              </a:rPr>
              <a:t>ное, всегда непонятное, сложное, </a:t>
            </a:r>
            <a:r>
              <a:rPr lang="ru-RU" sz="42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противоречивое</a:t>
            </a:r>
            <a:endParaRPr lang="ru-RU" sz="4200" dirty="0" smtClean="0">
              <a:latin typeface="Times New Roman"/>
              <a:ea typeface="Times New Roman"/>
            </a:endParaRP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ru-RU" sz="4000" b="1" dirty="0">
              <a:latin typeface="Times New Roman"/>
              <a:ea typeface="Times New Roman"/>
            </a:endParaRP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</a:rPr>
              <a:t>Классификация </a:t>
            </a:r>
            <a:r>
              <a:rPr lang="ru-RU" sz="4000" b="1" dirty="0">
                <a:latin typeface="Times New Roman"/>
                <a:ea typeface="Times New Roman"/>
              </a:rPr>
              <a:t>отклонений в </a:t>
            </a:r>
            <a:r>
              <a:rPr lang="ru-RU" sz="4000" b="1" dirty="0" smtClean="0">
                <a:latin typeface="Times New Roman"/>
                <a:ea typeface="Times New Roman"/>
              </a:rPr>
              <a:t>развитии В.В</a:t>
            </a:r>
            <a:r>
              <a:rPr lang="ru-RU" sz="4000" b="1" dirty="0">
                <a:latin typeface="Times New Roman"/>
                <a:ea typeface="Times New Roman"/>
              </a:rPr>
              <a:t>. </a:t>
            </a:r>
            <a:r>
              <a:rPr lang="ru-RU" sz="4000" b="1" dirty="0" smtClean="0">
                <a:latin typeface="Times New Roman"/>
                <a:ea typeface="Times New Roman"/>
              </a:rPr>
              <a:t>Лебединский</a:t>
            </a:r>
          </a:p>
          <a:p>
            <a:endParaRPr lang="ru-RU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Психическое недоразвитие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умственная отсталость</a:t>
            </a:r>
          </a:p>
          <a:p>
            <a:pPr marL="0" indent="0">
              <a:buNone/>
            </a:pP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Задержанное </a:t>
            </a:r>
            <a:r>
              <a:rPr lang="ru-RU" sz="4200" b="1" dirty="0">
                <a:latin typeface="Times New Roman" pitchFamily="18" charset="0"/>
                <a:ea typeface="Times New Roman"/>
                <a:cs typeface="Times New Roman" pitchFamily="18" charset="0"/>
              </a:rPr>
              <a:t>развитие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— полиморфная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группа (инфантилизм)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Поврежденное </a:t>
            </a:r>
            <a:r>
              <a:rPr lang="ru-RU" sz="4200" b="1" dirty="0">
                <a:latin typeface="Times New Roman" pitchFamily="18" charset="0"/>
                <a:ea typeface="Times New Roman"/>
                <a:cs typeface="Times New Roman" pitchFamily="18" charset="0"/>
              </a:rPr>
              <a:t>психическое </a:t>
            </a: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развитие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42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Дефицитарное</a:t>
            </a: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4200" b="1" dirty="0">
                <a:latin typeface="Times New Roman" pitchFamily="18" charset="0"/>
                <a:ea typeface="Times New Roman"/>
                <a:cs typeface="Times New Roman" pitchFamily="18" charset="0"/>
              </a:rPr>
              <a:t>развитие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представляет собой варианты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нарушений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зрения, слуха и опорно-двигательного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аппарата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Искаженное </a:t>
            </a:r>
            <a:r>
              <a:rPr lang="ru-RU" sz="4200" b="1" dirty="0">
                <a:latin typeface="Times New Roman" pitchFamily="18" charset="0"/>
                <a:ea typeface="Times New Roman"/>
                <a:cs typeface="Times New Roman" pitchFamily="18" charset="0"/>
              </a:rPr>
              <a:t>развитие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— сочетание недоразвития, задержанного и поврежденного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развития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(нарушение аутистического спектра)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4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Дисгармоническое </a:t>
            </a:r>
            <a:r>
              <a:rPr lang="ru-RU" sz="4200" b="1" dirty="0">
                <a:latin typeface="Times New Roman" pitchFamily="18" charset="0"/>
                <a:ea typeface="Times New Roman"/>
                <a:cs typeface="Times New Roman" pitchFamily="18" charset="0"/>
              </a:rPr>
              <a:t>развитие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— нарушения в формировании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личности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(психопатии)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29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1352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b="1" dirty="0" err="1">
                <a:latin typeface="Times New Roman"/>
                <a:ea typeface="Times New Roman"/>
              </a:rPr>
              <a:t>Э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пикризные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периоды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400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</a:t>
            </a:r>
            <a:r>
              <a:rPr lang="ru-RU" sz="2400" dirty="0" smtClean="0">
                <a:latin typeface="Times New Roman"/>
                <a:ea typeface="Times New Roman"/>
              </a:rPr>
              <a:t>П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ериод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младенчества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– до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1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года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Второй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год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жизни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эпикризные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периоды по 3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месяца: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1 год 1 месяц – 1 год 3 месяца; 1 год 4 месяца – 1 год 6 месяцев; 1 год 7 месяцев – 1 год 9 месяцев; 1 год 10 месяцев – 2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года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Третий год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жизни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эпикризные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периоды по 6 месяцев: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2 года 1 месяц – 2 года 6 месяцев; 2 года 7 месяцев – 3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года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 </a:t>
            </a: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endParaRPr lang="ru-RU" sz="16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5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1271</Words>
  <Application>Microsoft Office PowerPoint</Application>
  <PresentationFormat>Экран (4:3)</PresentationFormat>
  <Paragraphs>201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Департамент образования и науки Курганской области ГБУ «Центр помощи детям»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психических функций</vt:lpstr>
      <vt:lpstr>Презентация PowerPoint</vt:lpstr>
      <vt:lpstr>Презентация PowerPoint</vt:lpstr>
      <vt:lpstr>Нормальное развитие речи по месяцам</vt:lpstr>
      <vt:lpstr>Нормальное развитие речи по месяцам</vt:lpstr>
      <vt:lpstr>Нормальное развитие речи по месяцам</vt:lpstr>
      <vt:lpstr>    Основания для беспокойства.  </vt:lpstr>
      <vt:lpstr>Презентация PowerPoint</vt:lpstr>
      <vt:lpstr>Презентация PowerPoint</vt:lpstr>
      <vt:lpstr>Неврологическая симптоматика в младенческом и раннем возрасте у детей </vt:lpstr>
      <vt:lpstr>Презентация PowerPoint</vt:lpstr>
      <vt:lpstr>Основания для беспокойства при нарушении социального контакта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Нормальное и аномальное развитие ребёнка в период раннего детства</dc:title>
  <dc:creator>user</dc:creator>
  <cp:lastModifiedBy>Наталья Павловна</cp:lastModifiedBy>
  <cp:revision>164</cp:revision>
  <dcterms:created xsi:type="dcterms:W3CDTF">2018-08-31T06:04:49Z</dcterms:created>
  <dcterms:modified xsi:type="dcterms:W3CDTF">2018-09-17T07:11:59Z</dcterms:modified>
</cp:coreProperties>
</file>