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9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67" r:id="rId16"/>
    <p:sldId id="270" r:id="rId17"/>
    <p:sldId id="271" r:id="rId18"/>
    <p:sldId id="273" r:id="rId19"/>
    <p:sldId id="272" r:id="rId20"/>
    <p:sldId id="275" r:id="rId21"/>
    <p:sldId id="276" r:id="rId22"/>
    <p:sldId id="27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2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EDCC5-ABA3-489C-9D05-4574732DD8F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2FD19-5DA4-44AD-9B63-1CBBC980D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95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2A8DEF7-2559-4964-9EA1-8D7E3C095DC1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190625" y="260350"/>
            <a:ext cx="7632700" cy="1081088"/>
          </a:xfrm>
        </p:spPr>
        <p:txBody>
          <a:bodyPr/>
          <a:lstStyle/>
          <a:p>
            <a:r>
              <a:rPr lang="ru-RU" sz="2000" b="1" smtClean="0">
                <a:latin typeface="Arial" charset="0"/>
                <a:cs typeface="Arial" charset="0"/>
              </a:rPr>
              <a:t>Департамент образования и науки Курганской области</a:t>
            </a:r>
            <a:br>
              <a:rPr lang="ru-RU" sz="2000" b="1" smtClean="0">
                <a:latin typeface="Arial" charset="0"/>
                <a:cs typeface="Arial" charset="0"/>
              </a:rPr>
            </a:br>
            <a:r>
              <a:rPr lang="ru-RU" sz="2000" b="1" smtClean="0">
                <a:latin typeface="Arial" charset="0"/>
                <a:cs typeface="Arial" charset="0"/>
              </a:rPr>
              <a:t>ГБУ ДО «Центр помощи детям»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1412875"/>
            <a:ext cx="8062912" cy="4895850"/>
          </a:xfrm>
        </p:spPr>
        <p:txBody>
          <a:bodyPr/>
          <a:lstStyle/>
          <a:p>
            <a:endParaRPr lang="ru-RU" b="1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endParaRPr lang="ru-RU" b="1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endParaRPr lang="ru-RU" b="1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endParaRPr lang="ru-RU" b="1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r>
              <a:rPr lang="ru-RU" b="1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Семинар-практикум</a:t>
            </a:r>
          </a:p>
          <a:p>
            <a:r>
              <a:rPr lang="ru-RU" b="1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«Службы школьной медиации: создание и развитие»</a:t>
            </a:r>
            <a:r>
              <a:rPr lang="ru-RU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endParaRPr lang="ru-RU" altLang="ru-RU" sz="2400" smtClean="0">
              <a:solidFill>
                <a:schemeClr val="tx1"/>
              </a:solidFill>
              <a:latin typeface="Arial" charset="0"/>
            </a:endParaRPr>
          </a:p>
          <a:p>
            <a:r>
              <a:rPr lang="ru-RU" altLang="ru-RU" sz="2400" smtClean="0">
                <a:solidFill>
                  <a:schemeClr val="tx1"/>
                </a:solidFill>
                <a:latin typeface="Arial" charset="0"/>
              </a:rPr>
              <a:t>Декабрь 2016 года</a:t>
            </a:r>
          </a:p>
          <a:p>
            <a:endParaRPr lang="ru-RU" altLang="ru-RU" smtClean="0">
              <a:solidFill>
                <a:schemeClr val="tx1"/>
              </a:solidFill>
            </a:endParaRPr>
          </a:p>
        </p:txBody>
      </p:sp>
      <p:pic>
        <p:nvPicPr>
          <p:cNvPr id="13316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268413"/>
            <a:ext cx="224631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0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714202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Федеральный закон от 27 июля 2010 г. № 193-ФЗ «Об альтернативной процедуре урегулирования споров с участием посредника </a:t>
            </a: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процедуре медиации)»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8052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200" b="1" dirty="0">
                <a:latin typeface="Arial" pitchFamily="34" charset="0"/>
                <a:cs typeface="Arial" pitchFamily="34" charset="0"/>
              </a:rPr>
              <a:t>основные понятия:</a:t>
            </a:r>
          </a:p>
          <a:p>
            <a:pPr marL="0" indent="0">
              <a:buNone/>
            </a:pPr>
            <a:r>
              <a:rPr lang="ru-RU" sz="4200" dirty="0" smtClean="0">
                <a:latin typeface="Arial" pitchFamily="34" charset="0"/>
                <a:cs typeface="Arial" pitchFamily="34" charset="0"/>
              </a:rPr>
              <a:t>1)</a:t>
            </a:r>
            <a:r>
              <a:rPr lang="ru-RU" sz="4200" b="1" dirty="0" smtClean="0">
                <a:latin typeface="Arial" pitchFamily="34" charset="0"/>
                <a:cs typeface="Arial" pitchFamily="34" charset="0"/>
              </a:rPr>
              <a:t> стороны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200" dirty="0">
                <a:latin typeface="Arial" pitchFamily="34" charset="0"/>
                <a:cs typeface="Arial" pitchFamily="34" charset="0"/>
              </a:rPr>
              <a:t>- желающие урегулировать спор с помощью процедуры 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медиации </a:t>
            </a:r>
            <a:r>
              <a:rPr lang="ru-RU" sz="4200" dirty="0">
                <a:latin typeface="Arial" pitchFamily="34" charset="0"/>
                <a:cs typeface="Arial" pitchFamily="34" charset="0"/>
              </a:rPr>
              <a:t>субъекты отношений, указанных в </a:t>
            </a:r>
            <a:r>
              <a:rPr lang="ru-RU" sz="4200" dirty="0">
                <a:latin typeface="Arial" pitchFamily="34" charset="0"/>
                <a:cs typeface="Arial" pitchFamily="34" charset="0"/>
                <a:hlinkClick r:id="" action="ppaction://hlinkfile"/>
              </a:rPr>
              <a:t>статье 1</a:t>
            </a:r>
            <a:r>
              <a:rPr lang="ru-RU" sz="4200" dirty="0">
                <a:latin typeface="Arial" pitchFamily="34" charset="0"/>
                <a:cs typeface="Arial" pitchFamily="34" charset="0"/>
              </a:rPr>
              <a:t> настоящего Федерального закона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endParaRPr lang="ru-RU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42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процедура медиации</a:t>
            </a:r>
            <a:r>
              <a:rPr lang="ru-RU" sz="4200" dirty="0">
                <a:latin typeface="Arial" pitchFamily="34" charset="0"/>
                <a:cs typeface="Arial" pitchFamily="34" charset="0"/>
              </a:rPr>
              <a:t> - способ урегулирования споров при содействии медиатора на основе добровольного согласия сторон в целях достижения ими взаимоприемлемого решения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endParaRPr lang="ru-RU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4200" dirty="0">
                <a:latin typeface="Arial" pitchFamily="34" charset="0"/>
                <a:cs typeface="Arial" pitchFamily="34" charset="0"/>
              </a:rPr>
              <a:t>3) 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медиатор, медиаторы</a:t>
            </a:r>
            <a:r>
              <a:rPr lang="ru-RU" sz="4200" dirty="0">
                <a:latin typeface="Arial" pitchFamily="34" charset="0"/>
                <a:cs typeface="Arial" pitchFamily="34" charset="0"/>
              </a:rPr>
              <a:t> - независимое физическое лицо, независимые физические лица, привлекаемые сторонами в качестве посредников в урегулировании спора для содействия в выработке сторонами решения по существу спора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endParaRPr lang="ru-RU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4200" dirty="0">
                <a:latin typeface="Arial" pitchFamily="34" charset="0"/>
                <a:cs typeface="Arial" pitchFamily="34" charset="0"/>
              </a:rPr>
              <a:t>4) </a:t>
            </a:r>
            <a:r>
              <a:rPr lang="ru-RU" sz="4200" b="1" dirty="0">
                <a:latin typeface="Arial" pitchFamily="34" charset="0"/>
                <a:cs typeface="Arial" pitchFamily="34" charset="0"/>
              </a:rPr>
              <a:t>организация, осуществляющая деятельность по обеспечению проведения процедуры медиации,</a:t>
            </a:r>
            <a:r>
              <a:rPr lang="ru-RU" sz="4200" dirty="0">
                <a:latin typeface="Arial" pitchFamily="34" charset="0"/>
                <a:cs typeface="Arial" pitchFamily="34" charset="0"/>
              </a:rPr>
              <a:t> - юридическое лицо, одним из основных видов деятельности которого является деятельность по организации проведения процедуры медиации, а также осуществление иных предусмотренных настоящим Федеральным законом действий;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152" y="142852"/>
            <a:ext cx="936848" cy="9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3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714202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Федеральный закон от 27 июля 2010 г. № 193-ФЗ «Об альтернативной процедуре урегулирования споров с участием посредника </a:t>
            </a: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процедуре медиации)»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>
                <a:latin typeface="Arial" pitchFamily="34" charset="0"/>
                <a:cs typeface="Arial" pitchFamily="34" charset="0"/>
              </a:rPr>
              <a:t>основные понятия:</a:t>
            </a:r>
          </a:p>
          <a:p>
            <a:pPr marL="0" indent="0">
              <a:buNone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5)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соглашение о применении процедуры медиации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 - соглашение сторон, заключенное в письменной форме до возникновения спора или споров (медиативная оговорка) либо после его или их возникновения, об урегулировании с применением процедуры медиации спора или споров, которые возникли или могут возникнуть между сторонами в связи с каким-либо конкретным правоотношением;</a:t>
            </a:r>
          </a:p>
          <a:p>
            <a:pPr marL="0" indent="0">
              <a:buNone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6)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соглашение о проведении процедуры медиации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 - соглашение сторон, с момента заключения которого начинает применяться процедура медиации в отношении спора или споров, возникших между сторонами;</a:t>
            </a:r>
          </a:p>
          <a:p>
            <a:pPr marL="0" indent="0">
              <a:buNone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7)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медиативное соглашение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 - соглашение, достигнутое сторонами в результате применения процедуры медиации к спору или спорам, к отдельным разногласиям по спору и заключенное в письменной форме.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77" y="115889"/>
            <a:ext cx="936848" cy="9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2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714202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Федеральный закон от 27 июля 2010 г. № 193-ФЗ «Об альтернативной процедуре урегулирования споров с участием посредника </a:t>
            </a: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процедуре медиации)»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Статья 3.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Принципы проведения процедуры медиации</a:t>
            </a:r>
          </a:p>
          <a:p>
            <a:pPr marL="0" indent="0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Процедура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медиации проводится при взаимном волеизъявлении сторон на основе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принципов: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добровольности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конфиденциальности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сотрудничества и равноправия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сторон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беспристрастности и независимости медиатора.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43" y="115889"/>
            <a:ext cx="812781" cy="81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6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929618" cy="250033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ПЛАН ПЕРВООЧЕРЕДНЫХ МЕРОПРИЯТИЙ ПО РЕАЛИЗАЦИИ ВАЖНЕЙШИХ ПОЛОЖЕНИЙ НАЦИОНАЛЬНОЙ СТРАТЕГИИ ДЕЙСТВИЙ В ИНТЕРЕСАХ ДЕТЕЙ НА 2012 - 2017 ГОДЫ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Распоряжение Правительства РФ от 15.10.2012 N 1916-р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74953"/>
            <a:ext cx="8229600" cy="398304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п. 62 Развитие сети служб медиации в целях реализации восстановительного правосудия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п. 64 Организация служб школьной медиации в образовательных учреждений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105" y="115889"/>
            <a:ext cx="884219" cy="88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План мероприятий на 2015 - 2017 годы по реализации важнейших положений Национальной стратегии действий в интересах детей </a:t>
            </a:r>
            <a:br>
              <a:rPr lang="ru-RU" sz="27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на 2012 - 2017 годы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Распоряжение Правительства РФ от 5 февраля 2015 г. № 167-р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П. 64 Обеспечение реализации в образовательных организациях Концепции развития до 2017 года сети служб медиации в целях реализации восстановительного правосудия в отношении детей, в том числе совершивших общественно опасные деяния, но не достигших возраста, с которого наступает уголовная ответственность в Российской Федерации, утвержденной распоряжением Правительства Российской Федерации от 30 июля 2014 г. № 1430-р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77" y="115889"/>
            <a:ext cx="936848" cy="9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49817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" charset="0"/>
                <a:cs typeface="Times New Roman" pitchFamily="18" charset="0"/>
              </a:rPr>
              <a:t>Концепция </a:t>
            </a:r>
            <a:r>
              <a:rPr lang="ru-RU" sz="2000" b="1" dirty="0">
                <a:latin typeface="Arial" charset="0"/>
                <a:cs typeface="Times New Roman" pitchFamily="18" charset="0"/>
              </a:rPr>
              <a:t>развития до 2017 года сети служб медиации в целях реализации восстановительного правосудия в отношении детей, в том числе совершивших общественно опасные деяния, но не достигших возраста, с которого наступает уголовная ответственность в Российской Федерации</a:t>
            </a:r>
            <a:endParaRPr lang="ru-RU" sz="2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7149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Концепция направлена на внедрение механизмов, которые: </a:t>
            </a:r>
          </a:p>
          <a:p>
            <a:pPr>
              <a:buNone/>
            </a:pP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обеспечивают реальную социализацию правонарушителя за счет активной коррекционной работы, направленной на предоставление ему возможности оставаться полезным членом общества, которое не отождествляет его с совершенным им проступком; </a:t>
            </a:r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позволяют вести эффективную профилактическую работу по предупреждению асоциальных проявлений, правонарушений в детско-юношеской среде в целом; </a:t>
            </a:r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оказывают действенную помощь семье как важнейшему институту, определяющему развитие личности; </a:t>
            </a:r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содействуют образовательной системе в создании безопасного пространства, необходимого для формирования физически и психологически здоровой личности. 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152" y="5786454"/>
            <a:ext cx="936848" cy="9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3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9175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charset="0"/>
                <a:cs typeface="Times New Roman" pitchFamily="18" charset="0"/>
              </a:rPr>
              <a:t>Концепция развития до 2017 года сети служб медиации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Развитие сети служб медиации направлено на: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создание системы профилактики и коррекции правонарушений среди детей и подростков, оказание помощи семье;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формирование безопасной социальной среды для защиты и обеспечения прав и интересов детей; </a:t>
            </a:r>
          </a:p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гуманизацию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гармонизацию общественных отношений, в первую очередь с участием детей и подростков;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улучшение межведомственного взаимодействия всех органов и организаций, участвующих в работе с детьми и подростками.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715016"/>
            <a:ext cx="936848" cy="9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Основные понятия Концепции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"восстановительное правосудие"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новый подход к отправлению правосудия, направленный прежде всего не на наказание виновного путем изоляции его от общества, а на восстановление материального, эмоционально-психологического (морального) и иного ущерба, нанесенного жертве, сообществу и обществу, на осознание и заглаживание вины, восстановление отношений, содействие реабилитации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ресоциализации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правонарушителя; 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"восстановительный подход"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использование в практической деятельности, в частности в профилактической и коррекционной работе с детьми и подростками, в том числе при разрешении споров и конфликтов и после совершения правонарушений, умений и навыков, направленных на всестороннее восстановление отношений, доверия, материального и морального ущерба и др.; 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77" y="115889"/>
            <a:ext cx="936848" cy="9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Основные понятия Концепции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"медиация"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- способ разрешения споров мирным путем на основе выработки сторонами спора взаимоприемлемого решения при содействии нейтрального и независимого лица - медиатора; </a:t>
            </a:r>
          </a:p>
          <a:p>
            <a:pPr algn="just"/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"медиативный подход"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подход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, основанный на принципах медиации, предполагающий владение навыками позитивного осознанного общения, создающими основу для предотвращения и (или) эффективного разрешения споров и конфликтов в повседневных условиях без проведения медиации как полноценной процедуры; </a:t>
            </a:r>
          </a:p>
          <a:p>
            <a:pPr algn="just"/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"сертификация"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- деятельность по подтверждению соответствия организаций, выполняющих роль служб медиации, установленным требованиям. 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77" y="115889"/>
            <a:ext cx="936848" cy="9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74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Концепции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98317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100" dirty="0" smtClean="0">
                <a:latin typeface="Arial" pitchFamily="34" charset="0"/>
                <a:cs typeface="Arial" pitchFamily="34" charset="0"/>
              </a:rPr>
              <a:t>создание благоприятных, гуманных и безопасных условий (среды) для полноценного развития и социализации детей всех возрастов и групп, в том числе детей, оказавшихся в трудной жизненной ситуации, находящихся в социально опасном положении или в неблагополучных семьях, детей с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девиантным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поведением, детей, совершивших общественно опасные деяния, освободившихся из мест лишения свободы, и других трудных детей,</a:t>
            </a:r>
          </a:p>
          <a:p>
            <a:pPr algn="just"/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100" dirty="0" smtClean="0">
                <a:latin typeface="Arial" pitchFamily="34" charset="0"/>
                <a:cs typeface="Arial" pitchFamily="34" charset="0"/>
              </a:rPr>
              <a:t>формирование механизмов восстановления прав потерпевших от противоправных действий несовершеннолетних, не достигших возраста, с которого наступает уголовная ответственность.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77" y="115889"/>
            <a:ext cx="936848" cy="9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33412" y="174166"/>
            <a:ext cx="8229600" cy="935955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программе семинара: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633412" y="1412875"/>
            <a:ext cx="8187060" cy="4968453"/>
          </a:xfrm>
        </p:spPr>
        <p:txBody>
          <a:bodyPr>
            <a:normAutofit/>
          </a:bodyPr>
          <a:lstStyle/>
          <a:p>
            <a:pPr marL="0" indent="0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2800" dirty="0" smtClean="0">
                <a:latin typeface="Arial" charset="0"/>
                <a:cs typeface="Times New Roman" pitchFamily="18" charset="0"/>
              </a:rPr>
              <a:t>08 декабря 2016 года </a:t>
            </a:r>
            <a:endParaRPr lang="ru-RU" sz="2800" dirty="0" smtClean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Arial" charset="0"/>
                <a:cs typeface="Times New Roman" pitchFamily="18" charset="0"/>
              </a:rPr>
              <a:t>«Нормативно-правовое обеспечение создания службы школьной медиации в образовательных организациях Курганской области»</a:t>
            </a:r>
            <a:endParaRPr lang="ru-RU" altLang="ru-RU" sz="2800" dirty="0" smtClean="0"/>
          </a:p>
          <a:p>
            <a:pPr marL="0" indent="0">
              <a:lnSpc>
                <a:spcPct val="90000"/>
              </a:lnSpc>
              <a:buFont typeface="Wingdings 3" pitchFamily="18" charset="2"/>
              <a:buNone/>
            </a:pPr>
            <a:endParaRPr lang="ru-RU" altLang="ru-RU" sz="2800" dirty="0" smtClean="0"/>
          </a:p>
          <a:p>
            <a:pPr marL="0" indent="0">
              <a:lnSpc>
                <a:spcPct val="90000"/>
              </a:lnSpc>
              <a:buFont typeface="Wingdings 3" pitchFamily="18" charset="2"/>
              <a:buNone/>
            </a:pPr>
            <a:r>
              <a:rPr lang="ru-RU" altLang="ru-RU" sz="2800" i="1" dirty="0" smtClean="0">
                <a:latin typeface="Arial" charset="0"/>
                <a:cs typeface="Arial" charset="0"/>
              </a:rPr>
              <a:t>Федеральные, региональные и   учрежденческие документы, регламентирующие деятельность СШМ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050925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74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Задачи Концепции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5411807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создание с помощью медиации и восстановительного подхода системы защиты, помощи, обеспечения и гарантий прав и интересов детей; 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создание с помощью медиации и восстановительного подхода системы профилактической, реабилитационной и коррекционной работы с детьми, в первую очередь с детьми, относящимися к группам риска, внедрение новых форм, технологий и методов работы, в том числе обеспечение досудебного и судебного сопровождения несовершеннолетних, вступивших в конфликт с законом, а также отбывающих или отбывших наказание в местах лишения и ограничения свободы; 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интеграция метода школьной медиации в образовательный процесс и систему воспитания, создание служб школьной медиации в образовательных организациях для обеспечения возможности доступа к медиации для каждой семьи и каждого ребенка;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19" y="0"/>
            <a:ext cx="812781" cy="81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74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Задачи Концепции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76886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разработка и совершенствование нормативно-правовой базы для развития восстановительного правосудия в отношении несовершеннолетних детей, детей, совершивших общественно опасные деяния, не достигших возраста привлечения к уголовной ответственности; 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повышение с помощью медиации и восстановительного подхода эффективности оказания социальной, психологической и юридической помощи детям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создание и развитие на базе сети служб медиации института социально-психологической помощи несовершеннолетнему в осознании и заглаживании вины перед потерпевшим; 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77" y="115889"/>
            <a:ext cx="936848" cy="9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Задачи Концепции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повышение квалификации (формирование навыков медиации и восстановительной практики) работников всех органов и организаций, работающих с детьми;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повышение эффективности государственного управления в сфере защиты прав и интересов детей;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обеспечение открытости в деятельности по защите прав и интересов детей, ее подконтрольности институтам гражданского общества, создание условий для участия общественности в решении стоящих в этой сфере проблем и задач;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развитие сотрудничества в области развития медиации и восстановительного правосудия с зарубежными и международными органами и организациями.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77" y="115889"/>
            <a:ext cx="936848" cy="9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652"/>
            <a:ext cx="9144000" cy="693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657" y="0"/>
            <a:ext cx="9209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682" y="0"/>
            <a:ext cx="916536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293" y="35844"/>
            <a:ext cx="9192293" cy="682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076" y="0"/>
            <a:ext cx="92261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372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15 декабря 2016 года</a:t>
            </a:r>
          </a:p>
          <a:p>
            <a:pPr marL="0" indent="0">
              <a:buFont typeface="Arial" charset="0"/>
              <a:buNone/>
            </a:pPr>
            <a:endParaRPr lang="ru-RU" dirty="0" smtClean="0"/>
          </a:p>
          <a:p>
            <a:pPr marL="0" indent="0">
              <a:buFont typeface="Arial" charset="0"/>
              <a:buNone/>
            </a:pPr>
            <a:r>
              <a:rPr lang="ru-RU" b="1" dirty="0" smtClean="0"/>
              <a:t>«Принципы и технология проведения процедуры медиации в образовательной организации»</a:t>
            </a:r>
          </a:p>
          <a:p>
            <a:pPr marL="0" indent="0">
              <a:buFont typeface="Arial" charset="0"/>
              <a:buNone/>
            </a:pPr>
            <a:endParaRPr lang="ru-RU" b="1" dirty="0" smtClean="0"/>
          </a:p>
          <a:p>
            <a:pPr marL="0" indent="0">
              <a:buFont typeface="Arial" charset="0"/>
              <a:buNone/>
            </a:pPr>
            <a:r>
              <a:rPr lang="ru-RU" i="1" dirty="0" smtClean="0">
                <a:latin typeface="Arial" charset="0"/>
                <a:cs typeface="Times New Roman" pitchFamily="18" charset="0"/>
              </a:rPr>
              <a:t>Технология проведения медиации, отработка навыков активного слушания и конструктивного урегулирования конфликтов</a:t>
            </a:r>
            <a:endParaRPr lang="ru-RU" i="1" dirty="0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52512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0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40" y="9380"/>
            <a:ext cx="9156540" cy="684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Региональные документы,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регламентирующие деятельность СШМ в ОО Курганской области: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34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Распоряжение Правительства Курганской области от 28.12.2012 года № 423-р «О региональной стратегии действий в интересах детей Курганской области до 2017 года» и утверждении Комплексного плана первоочередных мер по реализации  региональной стратегии действий в интересах детей Курганской области;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Постановление Правительства Курганской области от 24.05.2016 года № 138 «О государственной программе «Завтра начинается сегодня»;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Приказ Департамента образования и науки Курганской области от 08.07.2016 года № 1084 «О реализации мероприятий государственной программы Курганской области «Завтра начинается сегодня»;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Приказ Департамента образования и науки Курганской области от 07.12.2016     года №  1873«О развитии служб медиации»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77" y="115889"/>
            <a:ext cx="936848" cy="9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14" y="116632"/>
            <a:ext cx="8712968" cy="70609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Структура службы школьной медиации в Курганской области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052736"/>
            <a:ext cx="51125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Областная КДН и ЗП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83668" y="1977964"/>
            <a:ext cx="61926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Департамент образования и науки Курганской области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780928"/>
            <a:ext cx="35283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ГАОУ ДПО «ИРОСТ»</a:t>
            </a:r>
          </a:p>
          <a:p>
            <a:pPr algn="ctr"/>
            <a:r>
              <a:rPr lang="ru-RU" dirty="0" smtClean="0"/>
              <a:t>обучение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780928"/>
            <a:ext cx="33843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ГБУ ДО «Центр помощи детям»</a:t>
            </a:r>
          </a:p>
          <a:p>
            <a:pPr algn="ctr"/>
            <a:r>
              <a:rPr lang="ru-RU" dirty="0" smtClean="0"/>
              <a:t>методическое сопровождение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65555" y="4329100"/>
            <a:ext cx="73448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Районные КДН и ЗП и МОУО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9772" y="3658085"/>
            <a:ext cx="40324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Областное МО СШМ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1691680" y="5628326"/>
            <a:ext cx="5976664" cy="980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Службы школьной медиации в ОО Курганской области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9772" y="5042891"/>
            <a:ext cx="40684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Муниципальные МО СШМ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535" y="5877272"/>
            <a:ext cx="859611" cy="85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518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972452" cy="621510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Алгоритм организации и функционирования службы медиации в ОО: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Издать приказ о создании службы школьной медиации (далее СШМ), назначении руководителя и  персонального состава службы.</a:t>
            </a:r>
          </a:p>
          <a:p>
            <a:pPr marL="514350" indent="-514350"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 startAt="2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Утвердить Положение о службе школьной медиации в ОО (редактировать  по мере развития СШМ ОО и появления у нее новых  задач).</a:t>
            </a:r>
          </a:p>
          <a:p>
            <a:pPr marL="514350" indent="-514350">
              <a:buAutoNum type="arabicPeriod" startAt="2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 Провести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первое собрание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сотрудников СШМ, на котором: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ознакомить сотрудников службы с нормативной базой, регламентирующей создание служб медиации в ОО;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утвердить порядок работы службы и круг обязанностей ее сотрудников,  утвердить форму отчетности (журнал), образец соглашения о медиации;</a:t>
            </a: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подписать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первичный протокол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об организации службы и информировании  всех участников образовательного процесса о СШМ.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7" y="115889"/>
            <a:ext cx="861987" cy="8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4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Отправить  заявки на обучение сотрудников службы по программам  школьной медиации в ГАОУ ДПО ИРОСТ и ежегодно включать  новых сотрудников СШМ, не проходивших обучение.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5. Разместить на стендах и на сайте ОО информацию о создании и возможностях службы медиации.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6. Провести собрание педагогического коллектива и проинформировать о создании/деятельности  и возможностях СШМ.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7. Провести общешкольное родительское собрание и проинформировать родителей о создании и возможностях службы медиации.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77" y="115889"/>
            <a:ext cx="936848" cy="9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186766" cy="607223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8. Провести классные часы для учеников с 5 по 11 класс и проинформировать учащихся о создании и возможностях службы медиации, рассказать о перспективах обучения технологии медиации, провести первичный мониторинг заинтересованности детей в участии в работе СШМ.</a:t>
            </a:r>
          </a:p>
          <a:p>
            <a:pPr algn="just">
              <a:buNone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9. Составить план работы Службы школьной медиации, с выделением форм работы по направлениям деятельности СШМ.</a:t>
            </a:r>
          </a:p>
          <a:p>
            <a:pPr algn="just">
              <a:buNone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10. Не реже одного раза в месяц проводить рабочие совещания Службы школьной медиации  для контроля выполнения и корректировки планов работы службы.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152" y="5921152"/>
            <a:ext cx="936848" cy="9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Локальная документация  для создания и развития СШМ в ОО: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Приказ о создании СШМ (приложение 1);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Положение о СШМ (приложение 2);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План работы СШМ на учебный год (приложение 3);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Журнал регистрации случаев службы школьной медиации (приложение 4);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Карта случая службы медиации (приложение 5);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Согласие на использование персональных данных (приложение 6).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786454"/>
            <a:ext cx="936848" cy="9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357166"/>
            <a:ext cx="1214446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500174"/>
            <a:ext cx="3673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7693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ru-RU" dirty="0" smtClean="0"/>
              <a:t>22 декабря 2016 года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«Профилактическая работа с педагогическим и детским коллективом по формированию навыков бесконфликтного поведения»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ru-RU" b="1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ru-RU" sz="2800" i="1" dirty="0" smtClean="0">
                <a:latin typeface="Arial" charset="0"/>
                <a:cs typeface="Times New Roman" pitchFamily="18" charset="0"/>
              </a:rPr>
              <a:t>Формы и методы работы с детьми и педагогами. 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ru-RU" sz="2800" i="1" dirty="0" smtClean="0">
                <a:latin typeface="Arial" charset="0"/>
                <a:cs typeface="Times New Roman" pitchFamily="18" charset="0"/>
              </a:rPr>
              <a:t>Комплект рабочих программ «Медиация школьных конфликтов»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ru-RU" sz="2800" i="1" dirty="0" smtClean="0">
                <a:latin typeface="Arial" charset="0"/>
              </a:rPr>
              <a:t>Практикум «Стратегии поведения в конфликте»</a:t>
            </a:r>
            <a:endParaRPr lang="ru-RU" sz="2800" i="1" dirty="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15888"/>
            <a:ext cx="1049338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5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5970"/>
            <a:ext cx="8229600" cy="4960194"/>
          </a:xfrm>
        </p:spPr>
        <p:txBody>
          <a:bodyPr/>
          <a:lstStyle/>
          <a:p>
            <a:r>
              <a:rPr lang="ru-RU" sz="2800" i="1" cap="small" dirty="0">
                <a:latin typeface="Arial"/>
                <a:ea typeface="+mj-ea"/>
                <a:cs typeface="+mj-cs"/>
              </a:rPr>
              <a:t>Медиация – это процесс, в котором участники (конфликтующие стороны) разрешают свой  конфликт с помощью беспристрастной третьей стороны (медиатора)</a:t>
            </a:r>
            <a:r>
              <a:rPr lang="ru-RU" sz="2800" cap="small" dirty="0">
                <a:latin typeface="Arial"/>
                <a:ea typeface="+mj-ea"/>
                <a:cs typeface="+mj-cs"/>
              </a:rPr>
              <a:t/>
            </a:r>
            <a:br>
              <a:rPr lang="ru-RU" sz="2800" cap="small" dirty="0">
                <a:latin typeface="Arial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10493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5024"/>
            <a:ext cx="36703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161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1"/>
          <p:cNvSpPr>
            <a:spLocks noGrp="1"/>
          </p:cNvSpPr>
          <p:nvPr>
            <p:ph idx="4294967295"/>
          </p:nvPr>
        </p:nvSpPr>
        <p:spPr>
          <a:xfrm>
            <a:off x="684213" y="1341438"/>
            <a:ext cx="7991475" cy="52546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Международные и федеральные документы: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Конституция Российской Федерации;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Гражданский кодекс Российской Федерации;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Семейный кодекс Российской Федерации;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Федеральный закон от 24 июля 1998 г. № 124-ФЗ «Об основных гарантиях прав ребенка в Российской Федерации»;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Федеральный закон от 29 декабря 2012 г. № 273-ФЗ «Об образовании в Российской Федерации»;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Конвенция ООН о правах ребенка (резолюция Генеральной Ассамблеи ООН от 20 ноября 1989 г.);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Конвенции о защите прав детей и сотрудничестве, заключенные в г. Гааге в 1980, 1996, 2007 гг.;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Федеральный закон от 27 июля 2010 г. № 193-ФЗ «Об альтернативной процедуре урегулирования споров с участием посредника (процедуре медиации)».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dirty="0" smtClean="0"/>
          </a:p>
        </p:txBody>
      </p:sp>
      <p:sp>
        <p:nvSpPr>
          <p:cNvPr id="17411" name="Title 2"/>
          <p:cNvSpPr>
            <a:spLocks noGrp="1"/>
          </p:cNvSpPr>
          <p:nvPr>
            <p:ph type="title" idx="4294967295"/>
          </p:nvPr>
        </p:nvSpPr>
        <p:spPr>
          <a:xfrm>
            <a:off x="107950" y="188913"/>
            <a:ext cx="7848600" cy="652462"/>
          </a:xfrm>
        </p:spPr>
        <p:txBody>
          <a:bodyPr>
            <a:normAutofit fontScale="90000"/>
          </a:bodyPr>
          <a:lstStyle/>
          <a:p>
            <a:r>
              <a:rPr lang="ru-RU" sz="2800" smtClean="0"/>
              <a:t/>
            </a:r>
            <a:br>
              <a:rPr lang="ru-RU" sz="2800" smtClean="0"/>
            </a:br>
            <a:r>
              <a:rPr lang="ru-RU" sz="2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Нормативно-правовая основа деятельности службы школьной медиации</a:t>
            </a:r>
            <a:endParaRPr lang="ru-RU" sz="2400" b="1" smtClean="0">
              <a:latin typeface="Arial" charset="0"/>
              <a:cs typeface="Arial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49338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6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Нормативно-правовая основа деятельности службы школьной медиации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900" b="1" dirty="0" smtClean="0">
                <a:latin typeface="Arial" charset="0"/>
                <a:cs typeface="Arial" charset="0"/>
              </a:rPr>
              <a:t>Федеральные документы:</a:t>
            </a:r>
          </a:p>
          <a:p>
            <a:pPr marL="0" indent="0" algn="just" fontAlgn="t">
              <a:lnSpc>
                <a:spcPct val="95000"/>
              </a:lnSpc>
              <a:spcAft>
                <a:spcPts val="1000"/>
              </a:spcAft>
            </a:pPr>
            <a:r>
              <a:rPr lang="ru-RU" sz="1900" dirty="0" smtClean="0">
                <a:latin typeface="Arial" charset="0"/>
                <a:cs typeface="Times New Roman" pitchFamily="18" charset="0"/>
              </a:rPr>
              <a:t> Распоряжение Правительства РФ от 15.10.2012 года № 1916-р «Об утверждении плана первоочередных мероприятий до 2014 года по реализации Национальной стратегии в интересах детей на 2012 – 2017 годы»</a:t>
            </a:r>
            <a:endParaRPr lang="ru-RU" sz="1600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just" fontAlgn="t">
              <a:lnSpc>
                <a:spcPct val="95000"/>
              </a:lnSpc>
              <a:spcAft>
                <a:spcPts val="1000"/>
              </a:spcAft>
            </a:pPr>
            <a:r>
              <a:rPr lang="ru-RU" sz="1900" dirty="0" smtClean="0">
                <a:latin typeface="Arial" charset="0"/>
                <a:cs typeface="Times New Roman" pitchFamily="18" charset="0"/>
              </a:rPr>
              <a:t> Распоряжение Правительства РФ от 30.07.2014 года № 1430-р «О Концепции развития до 2017 года сети служб медиации в целях реализации восстановительного правосудия в отношении детей, в том числе совершивших общественно опасные деяния, но не достигших возраста, с которого наступает уголовная ответственность в Российской Федерации»</a:t>
            </a:r>
            <a:endParaRPr lang="ru-RU" sz="1600" dirty="0" smtClean="0">
              <a:ea typeface="Calibri" pitchFamily="34" charset="0"/>
              <a:cs typeface="Calibri" pitchFamily="34" charset="0"/>
            </a:endParaRPr>
          </a:p>
          <a:p>
            <a:pPr marL="0" indent="0" algn="just" fontAlgn="t">
              <a:lnSpc>
                <a:spcPct val="95000"/>
              </a:lnSpc>
              <a:spcAft>
                <a:spcPts val="1000"/>
              </a:spcAft>
            </a:pPr>
            <a:r>
              <a:rPr lang="ru-RU" sz="1900" dirty="0" smtClean="0">
                <a:latin typeface="Arial" charset="0"/>
                <a:cs typeface="Times New Roman" pitchFamily="18" charset="0"/>
              </a:rPr>
              <a:t> Распоряжение Правительства РФ от 05.02.2015 года № 167-р «Об утверждении плана мероприятий на 2015 – 2017 годы по реализации важнейших положений Национальной стратегии в интересах детей на 2012 – 2017 годы»</a:t>
            </a:r>
            <a:endParaRPr lang="ru-RU" sz="1600" dirty="0" smtClean="0"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</a:pPr>
            <a:endParaRPr lang="ru-RU" sz="19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900" b="1" dirty="0" smtClean="0">
              <a:latin typeface="Arial" charset="0"/>
              <a:cs typeface="Arial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955675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Нормативно-правовая основа деятельности службы школьной медиации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1450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Федеральные документы: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Поручение Заместителя Председателя Правительства РФ О.Ю.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Голодец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от 08.05.2015 г. № ОГ-П4-3106 «Об утверждении межведомственного плана комплексных мероприятий по реализации Концепции развития до 2017 года сети служб медиации в целях реализации восстановительного правосудия в отношении детей, в том числе совершивших общественно опасные деяния, но не достигших возраста, с которого наступает уголовная ответственность в Российской Федерации»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Методические рекомендации ФГБУ «Федеральный институт медиации» по созданию и развитию служб школьной медиации в образовательных организациях (письмо Министерства образования и науки РФ от 18.12.2015 года № 07 – 4317).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493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2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115888"/>
            <a:ext cx="8229600" cy="777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Нормативно-правовая основа деятельности службы школьной медиации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76103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Региональные документы:</a:t>
            </a:r>
          </a:p>
          <a:p>
            <a:pPr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Arial"/>
                <a:ea typeface="Calibri"/>
                <a:cs typeface="Times New Roman"/>
              </a:rPr>
              <a:t>Распоряжение Правительства Курганской области от 28.12.2012 года № 423-р «О региональной стратегии действий в интересах детей Курганской области до 2017 года» и утверждении Комплексного плана первоочередных мер по реализации  региональной стратегии действий в интересах детей Курганской области; </a:t>
            </a:r>
          </a:p>
          <a:p>
            <a:pPr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 smtClean="0"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Arial"/>
                <a:ea typeface="Calibri"/>
                <a:cs typeface="Times New Roman"/>
              </a:rPr>
              <a:t>Постановление Правительства Курганской области от 24.05.2016 года № 138 «О государственной программе «Завтра начинается сегодня»;</a:t>
            </a:r>
          </a:p>
          <a:p>
            <a:pPr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 smtClean="0"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Arial"/>
                <a:ea typeface="Calibri"/>
                <a:cs typeface="Times New Roman"/>
              </a:rPr>
              <a:t>Приказ Департамента образования и науки Курганской области от 08.07.2016 года № 1084 «О реализации мероприятий государственной программы Курганской области «Завтра начинается сегодня»;</a:t>
            </a:r>
          </a:p>
          <a:p>
            <a:pPr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 smtClean="0">
              <a:latin typeface="Arial"/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Приказ Департамента образования и науки Курганской области от 07.12.2016     года №  1873«О развитии служб медиации»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77" y="115889"/>
            <a:ext cx="936848" cy="9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3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2010</Words>
  <Application>Microsoft Office PowerPoint</Application>
  <PresentationFormat>Экран (4:3)</PresentationFormat>
  <Paragraphs>185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Департамент образования и науки Курганской области ГБУ ДО «Центр помощи детям»</vt:lpstr>
      <vt:lpstr> В программе семинара:</vt:lpstr>
      <vt:lpstr>Презентация PowerPoint</vt:lpstr>
      <vt:lpstr>Презентация PowerPoint</vt:lpstr>
      <vt:lpstr>Презентация PowerPoint</vt:lpstr>
      <vt:lpstr> Нормативно-правовая основа деятельности службы школьной медиации</vt:lpstr>
      <vt:lpstr>Нормативно-правовая основа деятельности службы школьной медиации</vt:lpstr>
      <vt:lpstr>Нормативно-правовая основа деятельности службы школьной медиации</vt:lpstr>
      <vt:lpstr>Нормативно-правовая основа деятельности службы школьной медиации</vt:lpstr>
      <vt:lpstr>Федеральный закон от 27 июля 2010 г. № 193-ФЗ «Об альтернативной процедуре урегулирования споров с участием посредника  (процедуре медиации)»</vt:lpstr>
      <vt:lpstr>Федеральный закон от 27 июля 2010 г. № 193-ФЗ «Об альтернативной процедуре урегулирования споров с участием посредника  (процедуре медиации)»</vt:lpstr>
      <vt:lpstr>Федеральный закон от 27 июля 2010 г. № 193-ФЗ «Об альтернативной процедуре урегулирования споров с участием посредника  (процедуре медиации)»</vt:lpstr>
      <vt:lpstr>ПЛАН ПЕРВООЧЕРЕДНЫХ МЕРОПРИЯТИЙ ПО РЕАЛИЗАЦИИ ВАЖНЕЙШИХ ПОЛОЖЕНИЙ НАЦИОНАЛЬНОЙ СТРАТЕГИИ ДЕЙСТВИЙ В ИНТЕРЕСАХ ДЕТЕЙ НА 2012 - 2017 ГОДЫ  Распоряжение Правительства РФ от 15.10.2012 N 1916-р </vt:lpstr>
      <vt:lpstr> План мероприятий на 2015 - 2017 годы по реализации важнейших положений Национальной стратегии действий в интересах детей  на 2012 - 2017 годы  Распоряжение Правительства РФ от 5 февраля 2015 г. № 167-р </vt:lpstr>
      <vt:lpstr>Концепция развития до 2017 года сети служб медиации в целях реализации восстановительного правосудия в отношении детей, в том числе совершивших общественно опасные деяния, но не достигших возраста, с которого наступает уголовная ответственность в Российской Федерации</vt:lpstr>
      <vt:lpstr>Концепция развития до 2017 года сети служб медиации</vt:lpstr>
      <vt:lpstr>Основные понятия Концепции</vt:lpstr>
      <vt:lpstr>Основные понятия Концепции</vt:lpstr>
      <vt:lpstr>Цели Концепции</vt:lpstr>
      <vt:lpstr>Задачи Концепции</vt:lpstr>
      <vt:lpstr>Задачи Концепции</vt:lpstr>
      <vt:lpstr>Задачи Концепции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Региональные документы,  регламентирующие деятельность СШМ в ОО Курганской области:  </vt:lpstr>
      <vt:lpstr>Структура службы школьной медиации в Курганской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и науки Курганской области ГБУ ДО «Центр помощи детям»</dc:title>
  <dc:creator>Ольга Владимировна</dc:creator>
  <cp:lastModifiedBy>Ольга Владимировна</cp:lastModifiedBy>
  <cp:revision>19</cp:revision>
  <dcterms:created xsi:type="dcterms:W3CDTF">2016-12-07T10:58:59Z</dcterms:created>
  <dcterms:modified xsi:type="dcterms:W3CDTF">2016-12-08T04:12:51Z</dcterms:modified>
</cp:coreProperties>
</file>