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0" r:id="rId2"/>
    <p:sldId id="314" r:id="rId3"/>
    <p:sldId id="316" r:id="rId4"/>
    <p:sldId id="317" r:id="rId5"/>
    <p:sldId id="287" r:id="rId6"/>
    <p:sldId id="300" r:id="rId7"/>
    <p:sldId id="301" r:id="rId8"/>
    <p:sldId id="302" r:id="rId9"/>
    <p:sldId id="295" r:id="rId10"/>
    <p:sldId id="303" r:id="rId11"/>
    <p:sldId id="304" r:id="rId12"/>
    <p:sldId id="305" r:id="rId13"/>
    <p:sldId id="306" r:id="rId14"/>
    <p:sldId id="307" r:id="rId15"/>
    <p:sldId id="308" r:id="rId16"/>
    <p:sldId id="294" r:id="rId17"/>
    <p:sldId id="312" r:id="rId18"/>
    <p:sldId id="31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EDCC5-ABA3-489C-9D05-4574732DD8F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2FD19-5DA4-44AD-9B63-1CBBC980D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5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blkots@mail.ru" TargetMode="External"/><Relationship Id="rId2" Type="http://schemas.openxmlformats.org/officeDocument/2006/relationships/hyperlink" Target="http://www.centr45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3"/>
            <a:ext cx="6766520" cy="1008111"/>
          </a:xfrm>
        </p:spPr>
        <p:txBody>
          <a:bodyPr>
            <a:normAutofit/>
          </a:bodyPr>
          <a:lstStyle/>
          <a:p>
            <a:r>
              <a:rPr lang="ru-RU" altLang="ru-RU" sz="1600" dirty="0">
                <a:latin typeface="Arial" pitchFamily="34" charset="0"/>
                <a:cs typeface="Arial" pitchFamily="34" charset="0"/>
              </a:rPr>
              <a:t>Департамент образования и науки Курганской области</a:t>
            </a:r>
            <a:br>
              <a:rPr lang="ru-RU" altLang="ru-RU" sz="1600" dirty="0">
                <a:latin typeface="Arial" pitchFamily="34" charset="0"/>
                <a:cs typeface="Arial" pitchFamily="34" charset="0"/>
              </a:rPr>
            </a:br>
            <a:r>
              <a:rPr lang="ru-RU" altLang="ru-RU" sz="1600" dirty="0">
                <a:latin typeface="Arial" pitchFamily="34" charset="0"/>
                <a:cs typeface="Arial" pitchFamily="34" charset="0"/>
              </a:rPr>
              <a:t>Государственное бюджетное учреждение</a:t>
            </a:r>
            <a:br>
              <a:rPr lang="ru-RU" altLang="ru-RU" sz="1600" dirty="0">
                <a:latin typeface="Arial" pitchFamily="34" charset="0"/>
                <a:cs typeface="Arial" pitchFamily="34" charset="0"/>
              </a:rPr>
            </a:br>
            <a:r>
              <a:rPr lang="ru-RU" altLang="ru-RU" sz="1600" dirty="0">
                <a:latin typeface="Arial" pitchFamily="34" charset="0"/>
                <a:cs typeface="Arial" pitchFamily="34" charset="0"/>
              </a:rPr>
              <a:t>«Центр помощи детям»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88832" cy="208823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4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«Нормативно-правовая документация, регламентирующая деятельность служб школьной медиации </a:t>
            </a:r>
            <a:endParaRPr lang="en-US" sz="24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4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(локальные документы)»</a:t>
            </a:r>
          </a:p>
        </p:txBody>
      </p:sp>
      <p:pic>
        <p:nvPicPr>
          <p:cNvPr id="4" name="Picture 5" descr="C:\Users\Елена\Desktop\образец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008807" cy="100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5301208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Назарова Е.Л., </a:t>
            </a:r>
            <a:endParaRPr lang="ru-RU" altLang="ru-RU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педагог-психолог </a:t>
            </a:r>
          </a:p>
          <a:p>
            <a:pPr>
              <a:defRPr/>
            </a:pPr>
            <a:r>
              <a:rPr lang="ru-RU" alt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ГБУ «Центр помощи детям»</a:t>
            </a:r>
          </a:p>
        </p:txBody>
      </p:sp>
    </p:spTree>
    <p:extLst>
      <p:ext uri="{BB962C8B-B14F-4D97-AF65-F5344CB8AC3E}">
        <p14:creationId xmlns:p14="http://schemas.microsoft.com/office/powerpoint/2010/main" val="20479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Карта случая службы медиации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72"/>
            <a:ext cx="861987" cy="8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26596"/>
              </p:ext>
            </p:extLst>
          </p:nvPr>
        </p:nvGraphicFramePr>
        <p:xfrm>
          <a:off x="827584" y="2000648"/>
          <a:ext cx="7056784" cy="4178418"/>
        </p:xfrm>
        <a:graphic>
          <a:graphicData uri="http://schemas.openxmlformats.org/drawingml/2006/table">
            <a:tbl>
              <a:tblPr firstRow="1" firstCol="1" bandRow="1"/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323351934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3290310698"/>
                    </a:ext>
                  </a:extLst>
                </a:gridCol>
              </a:tblGrid>
              <a:tr h="427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из журнала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6214655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Дата обращения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5667945"/>
                  </a:ext>
                </a:extLst>
              </a:tr>
              <a:tr h="306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Код случая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6828650"/>
                  </a:ext>
                </a:extLst>
              </a:tr>
              <a:tr h="624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Ф.И.О. обратившихся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(с разрешения сторон)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2168463"/>
                  </a:ext>
                </a:extLst>
              </a:tr>
              <a:tr h="1107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Краткое описание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(с разрешения сторон)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8461030"/>
                  </a:ext>
                </a:extLst>
              </a:tr>
              <a:tr h="577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Ответственный за ведение случая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0194249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907704" y="1196752"/>
            <a:ext cx="432048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случая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Карта случая службы медиации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72"/>
            <a:ext cx="861987" cy="8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16316"/>
              </p:ext>
            </p:extLst>
          </p:nvPr>
        </p:nvGraphicFramePr>
        <p:xfrm>
          <a:off x="539551" y="1742633"/>
          <a:ext cx="7992888" cy="1501690"/>
        </p:xfrm>
        <a:graphic>
          <a:graphicData uri="http://schemas.openxmlformats.org/drawingml/2006/table">
            <a:tbl>
              <a:tblPr firstRow="1" firstCol="1" bandRow="1"/>
              <a:tblGrid>
                <a:gridCol w="792089">
                  <a:extLst>
                    <a:ext uri="{9D8B030D-6E8A-4147-A177-3AD203B41FA5}">
                      <a16:colId xmlns="" xmlns:a16="http://schemas.microsoft.com/office/drawing/2014/main" val="353736229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1275472936"/>
                    </a:ext>
                  </a:extLst>
                </a:gridCol>
                <a:gridCol w="2289105">
                  <a:extLst>
                    <a:ext uri="{9D8B030D-6E8A-4147-A177-3AD203B41FA5}">
                      <a16:colId xmlns="" xmlns:a16="http://schemas.microsoft.com/office/drawing/2014/main" val="3767390399"/>
                    </a:ext>
                  </a:extLst>
                </a:gridCol>
                <a:gridCol w="1435110">
                  <a:extLst>
                    <a:ext uri="{9D8B030D-6E8A-4147-A177-3AD203B41FA5}">
                      <a16:colId xmlns="" xmlns:a16="http://schemas.microsoft.com/office/drawing/2014/main" val="3175595286"/>
                    </a:ext>
                  </a:extLst>
                </a:gridCol>
                <a:gridCol w="2252448">
                  <a:extLst>
                    <a:ext uri="{9D8B030D-6E8A-4147-A177-3AD203B41FA5}">
                      <a16:colId xmlns="" xmlns:a16="http://schemas.microsoft.com/office/drawing/2014/main" val="1831664801"/>
                    </a:ext>
                  </a:extLst>
                </a:gridCol>
              </a:tblGrid>
              <a:tr h="822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Участники (одна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сторона или обе)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Медиатор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8648167"/>
                  </a:ext>
                </a:extLst>
              </a:tr>
              <a:tr h="329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1271144"/>
                  </a:ext>
                </a:extLst>
              </a:tr>
              <a:tr h="349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993553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1052736"/>
            <a:ext cx="33944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Ведение случая: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3417155"/>
            <a:ext cx="8280920" cy="334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Возможные результаты работы: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Завершение работы со случаем (на этапе консультирования)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Необходима повторная консультация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Необходима консультация со второй стороной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Необходима консультация со специалистом (юристом, психологом, психиатром и т.п.)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Медиация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Соглашение в письменной форме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Соглашение в устной форме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Стороны не пришли к соглашению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51920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Согласие на использование персональных данных в отчетных документах службы медиации ОО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9773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980728"/>
            <a:ext cx="8568952" cy="558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Я__________________________________________ согласен на использование моих персональных данных в документах службы медиации: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фамилия, имя, отчество;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краткое описание конфликтной ситуации.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Согласен (на) / Не согласен (на)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предоставляю оператору право осуществлять все действия (операции) с моими персональными данными, включая сбор, систематизацию, накопление, хранение, обновление, изменение, использование, обезличивание, блокирование, уничтожение.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Распространение и предоставление персональных данных осуществляется оператором в установленных действующим законодательством случаях.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7675" algn="just">
              <a:lnSpc>
                <a:spcPct val="115000"/>
              </a:lnSpc>
              <a:spcAft>
                <a:spcPts val="0"/>
              </a:spcAft>
              <a:tabLst>
                <a:tab pos="466725" algn="l"/>
              </a:tabLs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Настоящее согласие действует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период работы над конфликтной ситуацией</a:t>
            </a: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7675" algn="just">
              <a:spcAft>
                <a:spcPts val="0"/>
              </a:spcAft>
              <a:tabLst>
                <a:tab pos="466725" algn="l"/>
              </a:tabLst>
            </a:pPr>
            <a:r>
              <a:rPr lang="ru-RU" sz="1400" kern="5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Согласие на обработку персональных данных может быть отозвано на основании составленного в произвольной форме письменного заявления.</a:t>
            </a:r>
          </a:p>
          <a:p>
            <a:pPr indent="447675" algn="just">
              <a:spcAft>
                <a:spcPts val="0"/>
              </a:spcAft>
              <a:tabLst>
                <a:tab pos="466725" algn="l"/>
              </a:tabLst>
            </a:pPr>
            <a:r>
              <a:rPr lang="ru-RU" sz="1400" kern="5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 случае отзыва субъектом персональных данных согласия на обработку персональных данных оператор вправе продолжить обработку персональных данных без согласия субъекта персональных данных при наличии оснований, указанных в</a:t>
            </a:r>
            <a:r>
              <a:rPr lang="ru-RU" sz="1400" kern="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пунктах 2 - 11 части 1 статьи 6, части 2 статьи 10 и части 2 статьи 11</a:t>
            </a:r>
            <a:r>
              <a:rPr lang="ru-RU" sz="1400" kern="5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Федерального закона от 27 июля 2006 года № 152-ФЗ «О персональных данных».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ответственности за достоверность представленных сведений предупрежден(а).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                                                                          Подпись (расшифровка подписи)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51920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Согласие на проведение процедуры медиации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72"/>
            <a:ext cx="86409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8352928" cy="5813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 Курган                                                                                       «    » ___________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20..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Мы, ____________________ (Ф.И.О.), дата рождения, данные паспорта, зарегистрированный по адресу: _______________________, именуемый в дальнейшем «Сторона 1» и ______________________ (Ф.И.О.), дата рождения, данные паспорта,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зарегистрированный по адресу: _______________________, именуемый в дальнейшем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«Сторона 2», именуемые в дальнейшем «Стороны»,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________________________________________________(данные медиатора и образовательной организации)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договорились о нижеследующем.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Стороны выражают взаимное согласие на урегулирование в рамках процедуры медиации спора по проблеме___________________________________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Стороны выражают взаимное согласие начать проведение процедуры медиации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    » ________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20..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в 12.00 по адресу:______________________.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Стороны выражают взаимное согласие провести и завершить процедуру медиации в течение ____ календарных дней с момента подписания настоящего Соглашения.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Стороны ознакомлены и согласны с правилами проведения процедуры медиации, а также выражают взаимное согласие на проведение процедуры медиации с участием медиатора ______________________________ (данные медиатора)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66321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Согласие на проведение процедуры медиации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72"/>
            <a:ext cx="86409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383312"/>
            <a:ext cx="8136904" cy="4491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Участники процедуры медиации: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Участники Стороны 1 – Ф.И.О.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Участники Стороны 2 – Ф.И.О.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Медиатор__________________________________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Процедура медиации проводится медиатором в соответствии с Федеральным законом от 27 июля 2010 г. N 193-ФЗ "Об альтернативной процедуре урегулирования споров с участием посредника (процедуре медиации)" на основании заявления Сторон и Положением о Службе школьной медиации ОО.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Подписи и реквизиты участников медиации: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Сторона 1_______________ (расшифровка подписи)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Сторона 2_______________ (расшифровка подписи)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Медиатор________________ (расшифровка подписи)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632848" cy="57606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Медиативное соглашение N _____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72"/>
            <a:ext cx="86409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48681"/>
            <a:ext cx="9036496" cy="631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                                                                          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"___"________ ___ г.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(место заключения)                                                                                     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(дата заключения)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(полное наименование или Ф.И.О. лица)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лице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______________________________________________________________________,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действующего на основании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____________________________________________, именуемое в дальнейшем "Сторона 1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с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стороны, и _______________________________________________________(полное наименование или Ф.И.О. лица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в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лице ______________________________________________, действующего на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основании _____________________________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именуемое в дальнейшем "Сторона 2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с 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 стороны,  совместно  именуемые в дальнейшем "Стороны",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заключили настоящее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о нижеследующем.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Соглашения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Стороны провели процедуру медиации в отношении спора(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по вопросу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(предмет спора или споров)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привлечении  в  качестве  медиатора: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______________________________________________________________________________Ф.И.О., адреса, телефоны, электронная почта лица (лиц), осуществляющего медиацию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Медиация проводилась в соответствии с Федеральным законом от 27 июля 2010 г. N 193-ФЗ "Об альтернативной процедуре урегулирования споров с участием посредника (процедуре медиации)" на основании заявления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Дата (даты) проведения процедуры медиации: ___________________________________.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4. В ходе проведения процедуры медиации Стороны пришли к следующим договоренностям и срокам их исполнения: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5. Настоящее Соглашение действует с момента заключения и действует до момента надлежащего исполнения Сторонами своих обязательств.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6. Настоящее Соглашение составлено в 3 экземплярах, имеющих одинаковую юридическую силу, - по одному для каждой Стороны и один для медиатора.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Подписи Сторон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Сторона 1                           						 Сторона 2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_________________ (_____________)    __________________ (_____________)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дата--------------------------------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 cstate="print"/>
          <a:srcRect l="-1113" t="7825" r="835" b="6831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3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8244408" cy="8367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Информация о деятельности служб школьной медиации (далее - СШМ) в образовательных организациях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72"/>
            <a:ext cx="86409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цпд\Desktop\0qvQHA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437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600" b="1" dirty="0"/>
              <a:t>Спасибо за внимание!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Сайт </a:t>
            </a:r>
            <a:r>
              <a:rPr lang="ru-RU" sz="3200" b="1" dirty="0" err="1"/>
              <a:t>ГБУ«Центр</a:t>
            </a:r>
            <a:r>
              <a:rPr lang="ru-RU" sz="3200" b="1" dirty="0"/>
              <a:t> помощи детям»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>
                <a:hlinkClick r:id="rId2"/>
              </a:rPr>
              <a:t>www.centr45.ru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2800" b="1" dirty="0">
                <a:hlinkClick r:id="rId3"/>
              </a:rPr>
              <a:t>oblkots@mail.ru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4000" b="1" dirty="0"/>
              <a:t>44-98-54, 44-98-50</a:t>
            </a:r>
            <a:endParaRPr lang="ru-RU" sz="4800" b="1" dirty="0"/>
          </a:p>
        </p:txBody>
      </p:sp>
      <p:pic>
        <p:nvPicPr>
          <p:cNvPr id="24579" name="Picture 4" descr="C:\Users\5325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371600"/>
            <a:ext cx="21796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5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цпд\Desktop\Скриншот 22-03-2022 07_06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4294967295"/>
          </p:nvPr>
        </p:nvSpPr>
        <p:spPr>
          <a:xfrm>
            <a:off x="323529" y="980728"/>
            <a:ext cx="8820471" cy="587727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Международные и федеральные документы: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Конституция Российской Федерации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Гражданский кодекс Российской Федерации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Семейный кодекс Российской Федерации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Федеральный закон от 24 июля 1998 г. № 124-ФЗ «Об основных гарантиях прав ребенка в Российской Федерации»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Федеральный закон от 29 декабря 2012 г. № 273-ФЗ «Об образовании в Российской Федерации</a:t>
            </a:r>
          </a:p>
          <a:p>
            <a:pPr marL="182880" indent="-182880">
              <a:defRPr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Конвенция ООН о правах ребенка (резолюция Генеральной Ассамблеи ООН от 20 ноября 1989 г.)</a:t>
            </a:r>
            <a:r>
              <a:rPr lang="ru-RU" sz="1800" dirty="0" smtClean="0"/>
              <a:t> </a:t>
            </a:r>
            <a:endParaRPr lang="ru-RU" altLang="ru-RU" sz="1800" dirty="0" smtClean="0">
              <a:latin typeface="Arial" pitchFamily="34" charset="0"/>
              <a:cs typeface="Arial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Федеральный закон от 27 июля 2010 г. № 193-ФЗ (ред. От 26.07.2019 года) «Об альтернативной процедуре урегулирования споров с участием посредника (процедуре медиации)»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Распоряжение Правительства РФ от 22.03.2017 №520-р (с изменениями от 18.03.2021 года) об утверждении Концепции развития системы профилактики безнадзорности и правонарушений несовершеннолетних на период до 2025 года </a:t>
            </a:r>
          </a:p>
          <a:p>
            <a:pPr marL="182880" indent="-182880">
              <a:defRPr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План мероприятий на 2021-2025 годы по реализации Концепции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Распоряжение Правительство РФ от 12 ноября 2020 года № 2945-р (Об утверждение плана мероприятий по реализации в 2021-2025 годах стратегии развития воспитания в Российской Федерации на период до 2025 года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z="1800" b="1" dirty="0" smtClean="0">
              <a:latin typeface="Arial" pitchFamily="34" charset="0"/>
              <a:cs typeface="Arial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 idx="4294967295"/>
          </p:nvPr>
        </p:nvSpPr>
        <p:spPr>
          <a:xfrm>
            <a:off x="827584" y="0"/>
            <a:ext cx="8136904" cy="8367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Нормативно-правовая основа деятельности службы школьной медиации</a:t>
            </a:r>
            <a:endParaRPr lang="ru-RU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4"/>
            <a:ext cx="10493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Нормативно-правовая основа деятельности службы школьной медиации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1438"/>
            <a:ext cx="8784976" cy="532792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Arial" charset="0"/>
                <a:cs typeface="Arial" charset="0"/>
              </a:rPr>
              <a:t>Федеральные документы:</a:t>
            </a:r>
          </a:p>
          <a:p>
            <a:pPr marL="0" indent="0" algn="just" fontAlgn="t">
              <a:lnSpc>
                <a:spcPct val="95000"/>
              </a:lnSpc>
              <a:spcAft>
                <a:spcPts val="1000"/>
              </a:spcAft>
            </a:pPr>
            <a:r>
              <a:rPr lang="ru-RU" sz="2000" dirty="0" smtClean="0">
                <a:latin typeface="Arial" charset="0"/>
                <a:cs typeface="Times New Roman" pitchFamily="18" charset="0"/>
              </a:rPr>
              <a:t> Распоряжение Правительства РФ от 30.07.2014 года № 1430-р (ред</a:t>
            </a:r>
            <a:r>
              <a:rPr lang="ru-RU" sz="2000" dirty="0">
                <a:latin typeface="Arial" charset="0"/>
                <a:cs typeface="Times New Roman" pitchFamily="18" charset="0"/>
              </a:rPr>
              <a:t>. от </a:t>
            </a:r>
            <a:r>
              <a:rPr lang="ru-RU" sz="2000" dirty="0" smtClean="0">
                <a:latin typeface="Arial" charset="0"/>
                <a:cs typeface="Times New Roman" pitchFamily="18" charset="0"/>
              </a:rPr>
              <a:t>01.09.2018) «</a:t>
            </a:r>
            <a:r>
              <a:rPr lang="ru-RU" sz="2000" dirty="0">
                <a:latin typeface="Arial" charset="0"/>
                <a:cs typeface="Times New Roman" pitchFamily="18" charset="0"/>
              </a:rPr>
              <a:t>О </a:t>
            </a:r>
            <a:r>
              <a:rPr lang="ru-RU" sz="2000" dirty="0" smtClean="0">
                <a:latin typeface="Arial" charset="0"/>
                <a:cs typeface="Times New Roman" pitchFamily="18" charset="0"/>
              </a:rPr>
              <a:t>Концепции развития до 2020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Федерации»</a:t>
            </a:r>
            <a:endParaRPr lang="ru-RU" sz="2000" dirty="0" smtClean="0">
              <a:ea typeface="Calibri" pitchFamily="34" charset="0"/>
              <a:cs typeface="Calibri" pitchFamily="34" charset="0"/>
            </a:endParaRPr>
          </a:p>
          <a:p>
            <a:pPr marL="0" indent="0" algn="just" fontAlgn="t">
              <a:lnSpc>
                <a:spcPct val="95000"/>
              </a:lnSpc>
              <a:spcAft>
                <a:spcPts val="1000"/>
              </a:spcAft>
            </a:pPr>
            <a:r>
              <a:rPr lang="ru-RU" sz="2000" dirty="0" smtClean="0">
                <a:latin typeface="Arial" charset="0"/>
                <a:cs typeface="Times New Roman" pitchFamily="18" charset="0"/>
              </a:rPr>
              <a:t> Межведомственный план </a:t>
            </a:r>
            <a:r>
              <a:rPr lang="ru-RU" sz="2000" dirty="0">
                <a:latin typeface="Arial" charset="0"/>
                <a:cs typeface="Times New Roman" pitchFamily="18" charset="0"/>
              </a:rPr>
              <a:t>комплексных мероприятий по реализации Концепции развития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Федерации, до 2025 года, утвержденного Правительственной комиссией по делам несовершеннолетних и защите их прав 25 сентября 2019 г. </a:t>
            </a:r>
            <a:endParaRPr lang="ru-RU" sz="2000" dirty="0" smtClean="0">
              <a:latin typeface="Arial" charset="0"/>
              <a:cs typeface="Times New Roman" pitchFamily="18" charset="0"/>
            </a:endParaRPr>
          </a:p>
          <a:p>
            <a:pPr marL="0" indent="0" algn="just" fontAlgn="t">
              <a:lnSpc>
                <a:spcPct val="95000"/>
              </a:lnSpc>
              <a:spcAft>
                <a:spcPts val="10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Методические рекомендации по развитию сети служб медиации (примирения) в образовательных организациях и в организациях для детей-сирот и детей, оставшихся без попечения родителей (письмо Министерства просвещения РФ от 28.04.2020 года № ДГ/375-07)</a:t>
            </a:r>
          </a:p>
          <a:p>
            <a:pPr marL="0" indent="0" algn="just" fontAlgn="t">
              <a:lnSpc>
                <a:spcPct val="95000"/>
              </a:lnSpc>
              <a:spcAft>
                <a:spcPts val="1000"/>
              </a:spcAft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900" b="1" dirty="0" smtClean="0">
              <a:latin typeface="Arial" charset="0"/>
              <a:cs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888"/>
            <a:ext cx="955675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директора ОО о создании и организации работы  СШМ, назначение руководителя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СШМ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Функциональные обязанности руководителя и членов СШМ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План работы СШМ на учебный год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Журнал регистрации случаев службы школьной медиации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Карта случая службы медиации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Согласие на использование персональных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данных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Примирительный договор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Рабочие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программы подготовки медиаторов СШМ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Первичные документы (конспекты занятий, мероприятий, диагностика, протоколы консультаций и т.п.)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Методическая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копилка</a:t>
            </a: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72"/>
            <a:ext cx="861987" cy="8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96734" y="332656"/>
            <a:ext cx="79724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69490" y="147596"/>
            <a:ext cx="7778973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Локальная документация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организации деятельности службы школьной медиации в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ОО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ранее 2018 года) 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7598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План работы службы школьной медиации на учебный год (примерный)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856984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ts val="1560"/>
              </a:lnSpc>
              <a:spcAft>
                <a:spcPts val="0"/>
              </a:spcAft>
            </a:pPr>
            <a:r>
              <a:rPr lang="ru-RU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службы школьной медиации - формирование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6695" algn="just">
              <a:lnSpc>
                <a:spcPts val="1560"/>
              </a:lnSpc>
              <a:spcAft>
                <a:spcPts val="0"/>
              </a:spcAft>
            </a:pPr>
            <a:r>
              <a:rPr lang="ru-RU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сократить общее количество конфликтных ситуаций, в которые вовлекаются дети, а также их остроту;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повысить эффективность ведения профилактической и коррекционной работы, направленной на снижение проявления асоциального поведения обучающихся;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сократить количество правонарушений, совершаемых несовершеннолетними, в том числе повторных;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повысить квалификацию работников образовательной организации по защите прав и интересов детей;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открытость в деятельности образовательной организации в части защиты прав и интересов детей;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условия для участия общественности в решении актуальных проблем и задач в части профилактики правонарушений несовершеннолетних;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оптимизировать взаимодействие с органами и учреждениями системы профилактики безнадзорности и правонарушений несовершеннолетних;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повысить уровень психологической комфортности в образовательной организации.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1987" cy="8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6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0749"/>
            <a:ext cx="7427168" cy="86198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 работы службы школьной медиации на учебный год (примерный)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20929"/>
              </p:ext>
            </p:extLst>
          </p:nvPr>
        </p:nvGraphicFramePr>
        <p:xfrm>
          <a:off x="179513" y="1052739"/>
          <a:ext cx="8712968" cy="5660712"/>
        </p:xfrm>
        <a:graphic>
          <a:graphicData uri="http://schemas.openxmlformats.org/drawingml/2006/table">
            <a:tbl>
              <a:tblPr firstRow="1" firstCol="1" bandRow="1"/>
              <a:tblGrid>
                <a:gridCol w="520775">
                  <a:extLst>
                    <a:ext uri="{9D8B030D-6E8A-4147-A177-3AD203B41FA5}">
                      <a16:colId xmlns="" xmlns:a16="http://schemas.microsoft.com/office/drawing/2014/main" val="3140727246"/>
                    </a:ext>
                  </a:extLst>
                </a:gridCol>
                <a:gridCol w="4293134">
                  <a:extLst>
                    <a:ext uri="{9D8B030D-6E8A-4147-A177-3AD203B41FA5}">
                      <a16:colId xmlns="" xmlns:a16="http://schemas.microsoft.com/office/drawing/2014/main" val="3079227982"/>
                    </a:ext>
                  </a:extLst>
                </a:gridCol>
                <a:gridCol w="1372273">
                  <a:extLst>
                    <a:ext uri="{9D8B030D-6E8A-4147-A177-3AD203B41FA5}">
                      <a16:colId xmlns="" xmlns:a16="http://schemas.microsoft.com/office/drawing/2014/main" val="2074084233"/>
                    </a:ext>
                  </a:extLst>
                </a:gridCol>
                <a:gridCol w="2526786">
                  <a:extLst>
                    <a:ext uri="{9D8B030D-6E8A-4147-A177-3AD203B41FA5}">
                      <a16:colId xmlns="" xmlns:a16="http://schemas.microsoft.com/office/drawing/2014/main" val="1108398973"/>
                    </a:ext>
                  </a:extLst>
                </a:gridCol>
              </a:tblGrid>
              <a:tr h="395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1410540"/>
                  </a:ext>
                </a:extLst>
              </a:tr>
              <a:tr h="401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Издание приказа о создании службы 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директор школы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7727244"/>
                  </a:ext>
                </a:extLst>
              </a:tr>
              <a:tr h="401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Разработка Положения о службе 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администрация школы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2998733"/>
                  </a:ext>
                </a:extLst>
              </a:tr>
              <a:tr h="8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информационных просветительских мероприятий для педагогических  работников по вопросам 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декабрь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администрация школы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7566745"/>
                  </a:ext>
                </a:extLst>
              </a:tr>
              <a:tr h="8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Заседание МО классных руководителей школы; методические рекомендации «Организация деятельности службы медиации»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декабрь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руководитель службы школьной медиации, ШМО классных руководителей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7201279"/>
                  </a:ext>
                </a:extLst>
              </a:tr>
              <a:tr h="100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Формирование инициативной группы службы школьной медиации из числа администрации и педагогов школы, учащихся и членов Попечительского Совета по возрастным группам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15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декабря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руководитель службы школьной медиации; классные руководители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796418"/>
                  </a:ext>
                </a:extLst>
              </a:tr>
              <a:tr h="8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 классных часов на тему: «Знакомство со службой школьной медитации»; «Разрешение конфликтных ситуаций в школе»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январь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классные руководители,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члены службы школьной медиации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0374663"/>
                  </a:ext>
                </a:extLst>
              </a:tr>
              <a:tr h="401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Оформление информационного стенда о работе службы 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30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декабря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служба школьной медиации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1339269"/>
                  </a:ext>
                </a:extLst>
              </a:tr>
              <a:tr h="602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 ознакомительной встречи с родителями на собрании общешкольного родительского комитета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декабрь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администрация школы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5098234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0" y="30379"/>
            <a:ext cx="861987" cy="8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51295"/>
              </p:ext>
            </p:extLst>
          </p:nvPr>
        </p:nvGraphicFramePr>
        <p:xfrm>
          <a:off x="467544" y="1412776"/>
          <a:ext cx="8352928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499257">
                  <a:extLst>
                    <a:ext uri="{9D8B030D-6E8A-4147-A177-3AD203B41FA5}">
                      <a16:colId xmlns="" xmlns:a16="http://schemas.microsoft.com/office/drawing/2014/main" val="233575136"/>
                    </a:ext>
                  </a:extLst>
                </a:gridCol>
                <a:gridCol w="3561995">
                  <a:extLst>
                    <a:ext uri="{9D8B030D-6E8A-4147-A177-3AD203B41FA5}">
                      <a16:colId xmlns="" xmlns:a16="http://schemas.microsoft.com/office/drawing/2014/main" val="2139696149"/>
                    </a:ext>
                  </a:extLst>
                </a:gridCol>
                <a:gridCol w="1873954">
                  <a:extLst>
                    <a:ext uri="{9D8B030D-6E8A-4147-A177-3AD203B41FA5}">
                      <a16:colId xmlns="" xmlns:a16="http://schemas.microsoft.com/office/drawing/2014/main" val="4131400845"/>
                    </a:ext>
                  </a:extLst>
                </a:gridCol>
                <a:gridCol w="2417722">
                  <a:extLst>
                    <a:ext uri="{9D8B030D-6E8A-4147-A177-3AD203B41FA5}">
                      <a16:colId xmlns="" xmlns:a16="http://schemas.microsoft.com/office/drawing/2014/main" val="2311431130"/>
                    </a:ext>
                  </a:extLst>
                </a:gridCol>
              </a:tblGrid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1569794"/>
                  </a:ext>
                </a:extLst>
              </a:tr>
              <a:tr h="76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Сотрудничество с органами и учреждениями профилактики безнадзорности и правонарушений, опеки и попечительства, дополнительного образования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течение года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руководитель службы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0844460"/>
                  </a:ext>
                </a:extLst>
              </a:tr>
              <a:tr h="572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Анкетирование обучающихся 5 – 11 классов по выявлению причин конфликтов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февраль,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классные руководители; руководитель службы 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666142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Сотрудничество с Советом профилактики школы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течение года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служба 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4971644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Обучение медиаторов восстановительным программам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один раз в четверть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руководитель службы 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0710674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Размещение информации о работе  службы школьной медиации на школьном сайте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течение года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служба школьной медиации, администратор школьного сайта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9576076"/>
                  </a:ext>
                </a:extLst>
              </a:tr>
              <a:tr h="953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службы по разрешению поступающих  конфликтных ситуаций в соответствии с порядком работы медиатора.  Ведение регистрационного журнала для дальнейшего мониторинга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течение года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руководитель службы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3711203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Подведение итогов работы службы школьной медиации за год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май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служба школьной медиации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4374190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 работы службы школьной медиации на учебный год (примерный)</a:t>
            </a:r>
            <a:r>
              <a:rPr lang="ru-RU" sz="2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0" y="30379"/>
            <a:ext cx="861987" cy="8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1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Журнал регистрации случаев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службы школьной медиации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7" y="931199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Начало  ____________окончание____________(дата)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Коды участников: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Ученик – 1;  Учитель – 2;  Родитель – 3; Администрация – 4 </a:t>
            </a:r>
          </a:p>
          <a:p>
            <a:pPr marL="0" indent="457200" algn="just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Код случая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двузначное число. Первым записывается код обратившегося. Если у ситуации есть правовой аспект (официальная жалоба, КДН, ОДН, ВШК, комиссия по трудовым спорам и т.д.), после двузначного кода записывается буква «П». </a:t>
            </a:r>
          </a:p>
          <a:p>
            <a:pPr marL="0" indent="457200" algn="just">
              <a:buNone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Примеры: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конфликт двух учеников, в результате которого участники поставлены на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Внутришкольный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учет  – «11П», конфликт учителя с родителем (родитель обратился к медиатору) – «32».</a:t>
            </a:r>
          </a:p>
          <a:p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33746"/>
              </p:ext>
            </p:extLst>
          </p:nvPr>
        </p:nvGraphicFramePr>
        <p:xfrm>
          <a:off x="518868" y="3428999"/>
          <a:ext cx="8229599" cy="3145683"/>
        </p:xfrm>
        <a:graphic>
          <a:graphicData uri="http://schemas.openxmlformats.org/drawingml/2006/table">
            <a:tbl>
              <a:tblPr firstRow="1" firstCol="1" bandRow="1"/>
              <a:tblGrid>
                <a:gridCol w="604007">
                  <a:extLst>
                    <a:ext uri="{9D8B030D-6E8A-4147-A177-3AD203B41FA5}">
                      <a16:colId xmlns="" xmlns:a16="http://schemas.microsoft.com/office/drawing/2014/main" val="800346416"/>
                    </a:ext>
                  </a:extLst>
                </a:gridCol>
                <a:gridCol w="981512">
                  <a:extLst>
                    <a:ext uri="{9D8B030D-6E8A-4147-A177-3AD203B41FA5}">
                      <a16:colId xmlns="" xmlns:a16="http://schemas.microsoft.com/office/drawing/2014/main" val="3389307915"/>
                    </a:ext>
                  </a:extLst>
                </a:gridCol>
                <a:gridCol w="969845">
                  <a:extLst>
                    <a:ext uri="{9D8B030D-6E8A-4147-A177-3AD203B41FA5}">
                      <a16:colId xmlns="" xmlns:a16="http://schemas.microsoft.com/office/drawing/2014/main" val="1130197370"/>
                    </a:ext>
                  </a:extLst>
                </a:gridCol>
                <a:gridCol w="1364689">
                  <a:extLst>
                    <a:ext uri="{9D8B030D-6E8A-4147-A177-3AD203B41FA5}">
                      <a16:colId xmlns="" xmlns:a16="http://schemas.microsoft.com/office/drawing/2014/main" val="2208906313"/>
                    </a:ext>
                  </a:extLst>
                </a:gridCol>
                <a:gridCol w="1402944">
                  <a:extLst>
                    <a:ext uri="{9D8B030D-6E8A-4147-A177-3AD203B41FA5}">
                      <a16:colId xmlns="" xmlns:a16="http://schemas.microsoft.com/office/drawing/2014/main" val="2964436605"/>
                    </a:ext>
                  </a:extLst>
                </a:gridCol>
                <a:gridCol w="1470086">
                  <a:extLst>
                    <a:ext uri="{9D8B030D-6E8A-4147-A177-3AD203B41FA5}">
                      <a16:colId xmlns="" xmlns:a16="http://schemas.microsoft.com/office/drawing/2014/main" val="3581838393"/>
                    </a:ext>
                  </a:extLst>
                </a:gridCol>
                <a:gridCol w="1436516">
                  <a:extLst>
                    <a:ext uri="{9D8B030D-6E8A-4147-A177-3AD203B41FA5}">
                      <a16:colId xmlns="" xmlns:a16="http://schemas.microsoft.com/office/drawing/2014/main" val="3784545286"/>
                    </a:ext>
                  </a:extLst>
                </a:gridCol>
              </a:tblGrid>
              <a:tr h="3138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Код случая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 работы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4179472"/>
                  </a:ext>
                </a:extLst>
              </a:tr>
              <a:tr h="703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Соглашение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устное/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письменное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пришли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 соглашению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683474"/>
                  </a:ext>
                </a:extLst>
              </a:tr>
              <a:tr h="31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2.10.20..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медиация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письменное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1040474"/>
                  </a:ext>
                </a:extLst>
              </a:tr>
              <a:tr h="70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4.11.20..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консультация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Информация о результатах до 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14.12.20..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4048454"/>
                  </a:ext>
                </a:extLst>
              </a:tr>
              <a:tr h="46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11.11.20..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консультация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Отказ от медиации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7763112"/>
                  </a:ext>
                </a:extLst>
              </a:tr>
              <a:tr h="59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2.02.20..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1.1.П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медиация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Встреча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2.03.20..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367444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72"/>
            <a:ext cx="861987" cy="8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2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1426</Words>
  <Application>Microsoft Office PowerPoint</Application>
  <PresentationFormat>Экран (4:3)</PresentationFormat>
  <Paragraphs>276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Департамент образования и науки Курганской области Государственное бюджетное учреждение «Центр помощи детям»</vt:lpstr>
      <vt:lpstr>Презентация PowerPoint</vt:lpstr>
      <vt:lpstr> Нормативно-правовая основа деятельности службы школьной медиации</vt:lpstr>
      <vt:lpstr>Нормативно-правовая основа деятельности службы школьной медиации</vt:lpstr>
      <vt:lpstr>Презентация PowerPoint</vt:lpstr>
      <vt:lpstr>План работы службы школьной медиации на учебный год (примерный)</vt:lpstr>
      <vt:lpstr> План работы службы школьной медиации на учебный год (примерный)  </vt:lpstr>
      <vt:lpstr> План работы службы школьной медиации на учебный год (примерный) </vt:lpstr>
      <vt:lpstr>Журнал регистрации случаев  службы школьной медиации</vt:lpstr>
      <vt:lpstr>Карта случая службы медиации </vt:lpstr>
      <vt:lpstr>Карта случая службы медиации </vt:lpstr>
      <vt:lpstr>Согласие на использование персональных данных в отчетных документах службы медиации ОО</vt:lpstr>
      <vt:lpstr>Согласие на проведение процедуры медиации</vt:lpstr>
      <vt:lpstr>Согласие на проведение процедуры медиации</vt:lpstr>
      <vt:lpstr> Медиативное соглашение N _____ </vt:lpstr>
      <vt:lpstr>Презентация PowerPoint</vt:lpstr>
      <vt:lpstr>Информация о деятельности служб школьной медиации (далее - СШМ) в образовательных организациях </vt:lpstr>
      <vt:lpstr>  Спасибо за внимание!        Сайт ГБУ«Центр помощи детям» www.centr45.ru oblkots@mail.ru 44-98-54, 44-98-50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Курганской области ГБУ ДО «Центр помощи детям»</dc:title>
  <dc:creator>Ольга Владимировна</dc:creator>
  <cp:lastModifiedBy>Елена</cp:lastModifiedBy>
  <cp:revision>102</cp:revision>
  <dcterms:created xsi:type="dcterms:W3CDTF">2016-12-07T10:58:59Z</dcterms:created>
  <dcterms:modified xsi:type="dcterms:W3CDTF">2022-05-11T03:50:20Z</dcterms:modified>
</cp:coreProperties>
</file>