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4" r:id="rId3"/>
    <p:sldId id="263" r:id="rId4"/>
    <p:sldId id="262" r:id="rId5"/>
    <p:sldId id="268" r:id="rId6"/>
    <p:sldId id="264" r:id="rId7"/>
    <p:sldId id="270" r:id="rId8"/>
    <p:sldId id="273" r:id="rId9"/>
    <p:sldId id="286" r:id="rId10"/>
    <p:sldId id="285" r:id="rId11"/>
    <p:sldId id="271" r:id="rId12"/>
    <p:sldId id="281" r:id="rId13"/>
    <p:sldId id="288" r:id="rId14"/>
    <p:sldId id="280" r:id="rId15"/>
    <p:sldId id="287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0B76032-0490-4AA9-ACF9-C9D6A183D9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Департамент образования и науки</a:t>
            </a:r>
            <a:b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ГБУ «Центр помощи детям» </a:t>
            </a:r>
            <a: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«Обучение детей раннего и дошкольного возраста с нарушением слуха»</a:t>
            </a:r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 smtClean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Учитель-логопед- Ивлева С.А.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01763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91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s://adenoidy.com/wp-content/uploads/2017/11/Adenoidy-1-2-stepeni-u-detej-lechenie-728x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36218"/>
            <a:ext cx="8302352" cy="466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Травма барабанной перепонки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g1.liveinternet.ru/images/attach/c/10/111/299/111299305_Sernaya_probka_v_uh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741682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ttp://euroluxsystem.kz/uploads/posts/2016-01/1454015878_hearing-los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7645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908720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/>
              <a:t>Кохлеарный</a:t>
            </a:r>
            <a:r>
              <a:rPr lang="ru-RU" sz="3600" dirty="0"/>
              <a:t> </a:t>
            </a:r>
            <a:r>
              <a:rPr lang="ru-RU" sz="3600" b="1" dirty="0"/>
              <a:t>имплантат</a:t>
            </a:r>
            <a:r>
              <a:rPr lang="ru-RU" sz="3600" dirty="0"/>
              <a:t> — медицинский прибор, протез, позволяющий компенсировать потерю слуха некоторым пациентам с выраженной или тяжёлой степенью </a:t>
            </a:r>
            <a:r>
              <a:rPr lang="ru-RU" sz="3600" dirty="0" err="1"/>
              <a:t>нейросенсорной</a:t>
            </a:r>
            <a:r>
              <a:rPr lang="ru-RU" sz="3600" dirty="0"/>
              <a:t> (</a:t>
            </a:r>
            <a:r>
              <a:rPr lang="ru-RU" sz="3600" dirty="0" err="1"/>
              <a:t>сенсоневральной</a:t>
            </a:r>
            <a:r>
              <a:rPr lang="ru-RU" sz="3600" dirty="0"/>
              <a:t>) тугоухости</a:t>
            </a:r>
          </a:p>
        </p:txBody>
      </p:sp>
    </p:spTree>
    <p:extLst>
      <p:ext uri="{BB962C8B-B14F-4D97-AF65-F5344CB8AC3E}">
        <p14:creationId xmlns:p14="http://schemas.microsoft.com/office/powerpoint/2010/main" val="216620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Кохлеарная</a:t>
            </a:r>
            <a:r>
              <a:rPr lang="ru-RU" dirty="0" smtClean="0"/>
              <a:t> имплантация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lor.by/images/news/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37" y="1412776"/>
            <a:ext cx="8658165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ветлана\Desktop\skhema_kokhlearnogo_implant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47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ПРОЕКТ ПРИМЕРНОЙ </a:t>
            </a:r>
            <a:r>
              <a:rPr lang="ru-RU" sz="3200" dirty="0"/>
              <a:t>АДАПТИРОВАННОЙ ОСНОВНОЙ ОБРАЗОВАТЕЛЬНОЙ ПРОГРАММЫ ДОШКОЛЬНОГО ОБРАЗОВАНИЯ НА ОСНОВЕ ФГОС ДОШКОЛЬНОГО ОБРАЗОВАНИЯ ДЛЯ СЛАБОСЛЫШАЩИХ И ПОЗДНООГЛОХШИХ ДЕТЕЙ РАННЕГО И ДОШКОЛЬНОГО ВОЗРАСТА </a:t>
            </a:r>
          </a:p>
        </p:txBody>
      </p:sp>
    </p:spTree>
    <p:extLst>
      <p:ext uri="{BB962C8B-B14F-4D97-AF65-F5344CB8AC3E}">
        <p14:creationId xmlns:p14="http://schemas.microsoft.com/office/powerpoint/2010/main" val="19059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735955"/>
            <a:ext cx="784887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Структура проекта программы </a:t>
            </a:r>
            <a:endParaRPr lang="ru-RU" sz="2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/>
                <a:ea typeface="Times New Roman"/>
              </a:rPr>
              <a:t>Пояснительная записка</a:t>
            </a:r>
            <a:r>
              <a:rPr lang="ru-RU" sz="2400" dirty="0">
                <a:latin typeface="Times New Roman"/>
                <a:ea typeface="Times New Roman"/>
              </a:rPr>
              <a:t>: цели, задачи программы и планируемые результаты.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/>
                <a:ea typeface="Times New Roman"/>
              </a:rPr>
              <a:t>Содержательный раздел</a:t>
            </a:r>
            <a:r>
              <a:rPr lang="ru-RU" sz="2400" dirty="0">
                <a:latin typeface="Times New Roman"/>
                <a:ea typeface="Times New Roman"/>
              </a:rPr>
              <a:t>: описание образовательной деятельности в соответствии с направлениями развития ребенка, представленными в пяти образовательных областях. В том числе и программа коррекционной работы со слабослышащими и позднооглохшими детьми раннего и дошкольного возраста.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400" b="1" i="1" dirty="0">
                <a:latin typeface="Times New Roman"/>
                <a:ea typeface="Times New Roman"/>
              </a:rPr>
              <a:t>Организационный раздел</a:t>
            </a:r>
            <a:r>
              <a:rPr lang="ru-RU" sz="2400" dirty="0">
                <a:latin typeface="Times New Roman"/>
                <a:ea typeface="Times New Roman"/>
              </a:rPr>
              <a:t>: психолого-педагогические условия, обеспечивающие развитие ребенка, организация развивающей предметно-пространственной среды, совокупность кадровых, финансовых и иных условий реализации программы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168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З</a:t>
            </a:r>
            <a:r>
              <a:rPr lang="ru-RU" b="1" i="1" dirty="0" smtClean="0"/>
              <a:t>адачи </a:t>
            </a:r>
            <a:r>
              <a:rPr lang="ru-RU" b="1" i="1" dirty="0"/>
              <a:t>коррекционно-развивающей деятельности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806489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76672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- </a:t>
            </a:r>
            <a:r>
              <a:rPr lang="ru-RU" sz="2800" dirty="0" smtClean="0"/>
              <a:t>Условия </a:t>
            </a:r>
            <a:r>
              <a:rPr lang="ru-RU" sz="2800" dirty="0"/>
              <a:t>для получения образования воспитанниками с ограниченными возможностями здоровья определяются в заключении </a:t>
            </a:r>
            <a:r>
              <a:rPr lang="ru-RU" sz="2800" b="1" i="1" dirty="0"/>
              <a:t>психолого-медико-педагогической комиссии </a:t>
            </a:r>
            <a:endParaRPr lang="ru-RU" sz="2800" b="1" i="1" dirty="0" smtClean="0"/>
          </a:p>
          <a:p>
            <a:r>
              <a:rPr lang="ru-RU" sz="2800" dirty="0"/>
              <a:t>- Комплексное изучение ребенка, выбор наиболее адекватных проблеме ребенка методов работы, отбор содержания обучения с учетом индивидуально-психологических особенностей детей осуществляется на </a:t>
            </a:r>
            <a:r>
              <a:rPr lang="ru-RU" sz="2800" b="1" i="1" dirty="0"/>
              <a:t>психолого-медико-педагогическом консилиуме </a:t>
            </a:r>
            <a:r>
              <a:rPr lang="ru-RU" sz="2800" dirty="0"/>
              <a:t>дошкольной образовательной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322399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userapi.com/c841437/v841437393/b56b/cQndi_Xla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8092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52736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Дети</a:t>
            </a:r>
            <a:r>
              <a:rPr lang="ru-RU" sz="4000" dirty="0"/>
              <a:t>, у которых диагностирована потеря слуха </a:t>
            </a:r>
            <a:r>
              <a:rPr lang="ru-RU" sz="4000" i="1" dirty="0"/>
              <a:t>до 6-месячного возраста </a:t>
            </a:r>
            <a:r>
              <a:rPr lang="ru-RU" sz="4000" dirty="0"/>
              <a:t>имеют больше шансов на развитие навыков, эквивалентных навыкам сверстников</a:t>
            </a:r>
          </a:p>
        </p:txBody>
      </p:sp>
    </p:spTree>
    <p:extLst>
      <p:ext uri="{BB962C8B-B14F-4D97-AF65-F5344CB8AC3E}">
        <p14:creationId xmlns:p14="http://schemas.microsoft.com/office/powerpoint/2010/main" val="247790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первого года реабилитации: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484784"/>
            <a:ext cx="756084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</a:t>
            </a:r>
            <a:r>
              <a:rPr lang="ru-RU" sz="2400" dirty="0"/>
              <a:t>формирование и закрепление реакции на  звуковой сигнал, производимый  каким-то  предметом  или  голосом «есть звук – нет звука».  </a:t>
            </a:r>
          </a:p>
          <a:p>
            <a:r>
              <a:rPr lang="ru-RU" sz="2400" dirty="0"/>
              <a:t> - </a:t>
            </a:r>
            <a:r>
              <a:rPr lang="ru-RU" sz="2400" dirty="0" smtClean="0"/>
              <a:t>дифференциация </a:t>
            </a:r>
            <a:r>
              <a:rPr lang="ru-RU" sz="2400" dirty="0"/>
              <a:t>звуков и определение направления звука; 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дифференциация </a:t>
            </a:r>
            <a:r>
              <a:rPr lang="ru-RU" sz="2400" dirty="0"/>
              <a:t>интенсивности звукового сигнала (громко – тихо);</a:t>
            </a:r>
          </a:p>
          <a:p>
            <a:r>
              <a:rPr lang="ru-RU" sz="2400" dirty="0"/>
              <a:t> - манипулирование звучащими  предметами: много-один, много - два (бубен, барабан, палочки др.); </a:t>
            </a:r>
          </a:p>
          <a:p>
            <a:r>
              <a:rPr lang="ru-RU" sz="2400" dirty="0"/>
              <a:t>- </a:t>
            </a:r>
            <a:r>
              <a:rPr lang="ru-RU" sz="2400" dirty="0" smtClean="0"/>
              <a:t>вызывание </a:t>
            </a:r>
            <a:r>
              <a:rPr lang="ru-RU" sz="2400" dirty="0"/>
              <a:t>природного  голоса без  напряжения,  усиления,   нормального по силе, высоте, тембру и его закрепление; </a:t>
            </a:r>
          </a:p>
          <a:p>
            <a:r>
              <a:rPr lang="ru-RU" sz="2400" dirty="0" smtClean="0"/>
              <a:t>- стимуляция </a:t>
            </a:r>
            <a:r>
              <a:rPr lang="ru-RU" sz="2400" dirty="0"/>
              <a:t>ребёнка к восприятию своего голоса и открытие         своих новых способностей</a:t>
            </a:r>
            <a:r>
              <a:rPr lang="ru-RU" sz="24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376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484784"/>
            <a:ext cx="8136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- стимуляция детей к играм, которые имеют ритм;</a:t>
            </a:r>
          </a:p>
          <a:p>
            <a:r>
              <a:rPr lang="ru-RU" sz="2800" dirty="0"/>
              <a:t> - драматизация различных ситуаций, сопровождающихся высказываниями, имеющими аффективно-интонационную форму; </a:t>
            </a:r>
          </a:p>
          <a:p>
            <a:r>
              <a:rPr lang="ru-RU" sz="2800" dirty="0"/>
              <a:t>-  обучение ребёнка игре; </a:t>
            </a:r>
          </a:p>
          <a:p>
            <a:r>
              <a:rPr lang="ru-RU" sz="2800" dirty="0"/>
              <a:t>- соотнесение первых слов с предметами;</a:t>
            </a:r>
          </a:p>
          <a:p>
            <a:r>
              <a:rPr lang="ru-RU" sz="2800" dirty="0"/>
              <a:t> - понимание вопросов и различение их на слух «Кто?», «Что?». </a:t>
            </a:r>
          </a:p>
        </p:txBody>
      </p:sp>
    </p:spTree>
    <p:extLst>
      <p:ext uri="{BB962C8B-B14F-4D97-AF65-F5344CB8AC3E}">
        <p14:creationId xmlns:p14="http://schemas.microsoft.com/office/powerpoint/2010/main" val="62611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06084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</a:rPr>
              <a:t>Оснащённость специальными средствами</a:t>
            </a:r>
          </a:p>
          <a:p>
            <a:pPr marL="285750" lvl="0" indent="-285750">
              <a:buFontTx/>
              <a:buChar char="-"/>
            </a:pPr>
            <a:endParaRPr lang="ru-RU" sz="3200" dirty="0" smtClean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</a:rPr>
              <a:t>Кадровое обеспечение</a:t>
            </a:r>
          </a:p>
          <a:p>
            <a:pPr marL="285750" lvl="0" indent="-285750">
              <a:buFontTx/>
              <a:buChar char="-"/>
            </a:pPr>
            <a:endParaRPr lang="ru-RU" sz="3200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</a:rPr>
              <a:t>Наполняемость групп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73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eddoc.com.ua/wp-content/uploads/2015/01/stroenie-u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s://mediroi.ru/public/3904118-658x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776864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3568" y="1628800"/>
            <a:ext cx="7772400" cy="4478288"/>
          </a:xfrm>
        </p:spPr>
        <p:txBody>
          <a:bodyPr/>
          <a:lstStyle/>
          <a:p>
            <a:endParaRPr lang="ru-RU"/>
          </a:p>
        </p:txBody>
      </p:sp>
      <p:pic>
        <p:nvPicPr>
          <p:cNvPr id="23554" name="Picture 2" descr="http://school-int23.ucoz.org/2011/15112011/PI/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776864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4" name="Picture 6" descr="http://vmede.org/sait/content/Nevrologija_ped_petruxin_2009_t1/7_files/mb4_00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208912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Серная пробка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http://img11.postila.ru/resize?src=%2Fdata%2F05%2F47%2Fd0%2F62%2F0547d062850150ebecf49f8ab4fc53116c56aba1165fbea90024c701e115efe5.jpg&amp;w=6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nebolet.com/medimg/content/inorodnye-naruzhnogo-sluhovogo-prohoda-simptom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meddoc.com.ua/wp-content/uploads/2015/01/stroenie-ux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0891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300</Words>
  <Application>Microsoft Office PowerPoint</Application>
  <PresentationFormat>Экран (4:3)</PresentationFormat>
  <Paragraphs>42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Департамент образования и науки ГБУ «Центр помощи детям»  </vt:lpstr>
      <vt:lpstr>Презентация PowerPoint</vt:lpstr>
      <vt:lpstr>Строение уха</vt:lpstr>
      <vt:lpstr>Презентация PowerPoint</vt:lpstr>
      <vt:lpstr>Презентация PowerPoint</vt:lpstr>
      <vt:lpstr>Презентация PowerPoint</vt:lpstr>
      <vt:lpstr>Серная пробка</vt:lpstr>
      <vt:lpstr>Презентация PowerPoint</vt:lpstr>
      <vt:lpstr>Строение уха</vt:lpstr>
      <vt:lpstr>Презентация PowerPoint</vt:lpstr>
      <vt:lpstr>Травма барабанной перепонки</vt:lpstr>
      <vt:lpstr>Презентация PowerPoint</vt:lpstr>
      <vt:lpstr>Презентация PowerPoint</vt:lpstr>
      <vt:lpstr>Кохлеарная имплантация</vt:lpstr>
      <vt:lpstr>Презентация PowerPoint</vt:lpstr>
      <vt:lpstr>Презентация PowerPoint</vt:lpstr>
      <vt:lpstr>Презентация PowerPoint</vt:lpstr>
      <vt:lpstr>Задачи коррекционно-развивающей деятельности </vt:lpstr>
      <vt:lpstr>Презентация PowerPoint</vt:lpstr>
      <vt:lpstr>Презентация PowerPoint</vt:lpstr>
      <vt:lpstr>Задачи первого года реабилитации: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user</cp:lastModifiedBy>
  <cp:revision>19</cp:revision>
  <dcterms:created xsi:type="dcterms:W3CDTF">2019-03-03T09:54:25Z</dcterms:created>
  <dcterms:modified xsi:type="dcterms:W3CDTF">2019-10-15T05:41:35Z</dcterms:modified>
</cp:coreProperties>
</file>