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0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87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80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4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2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8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6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3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06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F764-05B8-48EA-B010-6B5C22523018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E2D4F-176D-403E-89B0-6520DE8B6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«Обучение детей с нарушениями опорно-двигательного аппарата у детей раннего возраста»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653136"/>
            <a:ext cx="3880520" cy="1320552"/>
          </a:xfrm>
        </p:spPr>
        <p:txBody>
          <a:bodyPr>
            <a:normAutofit fontScale="92500" lnSpcReduction="20000"/>
          </a:bodyPr>
          <a:lstStyle/>
          <a:p>
            <a:pPr lvl="0" algn="r">
              <a:spcBef>
                <a:spcPts val="0"/>
              </a:spcBef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ts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Учитель-логопед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Витязева О.В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4017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2004" y="480809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Департамент образования и науки</a:t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ГБУ «Центр помощи детям»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747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Художественно-эстетическое развитие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условий для: развития у детей эстетического отношения к окружающему миру; приобщения к изобразительным видам деятельности; приобщения к музыкальной культуре; приобщения к театрализованной игре.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23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Физическое развитие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35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для: укрепления здоровья детей, становления ценностей здорового образа жизни; развития различных видов двигательной активности; формирования навыков безопасного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 организуют пространственную среду с соответствующим оборудованием, облегчающим передвижение и двигательную активность, как внутри помещений Организации, так и на внешней ее территории для удовлетворения естественной потребности детей в движении, для развития ловкости, силы, координации и т. п.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34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Программа </a:t>
            </a:r>
            <a:r>
              <a:rPr lang="ru-RU" sz="3200" dirty="0" err="1" smtClean="0"/>
              <a:t>коррекционно</a:t>
            </a:r>
            <a:r>
              <a:rPr lang="ru-RU" sz="3200" dirty="0" smtClean="0"/>
              <a:t> – развивающей работы с детьми с НОДА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Коррекционная работа организуется в рамках ведущей деятельности. Поэтому при коррекционно-педагогических мероприятиях стимулируется ведущий для данного возраста вид деятельности: в младенческом возрасте — эмоциональное общение со взрослым; в раннем возрасте — предметная </a:t>
            </a:r>
            <a:r>
              <a:rPr lang="ru-RU" sz="2400" dirty="0" smtClean="0"/>
              <a:t>деятельность</a:t>
            </a:r>
          </a:p>
          <a:p>
            <a:r>
              <a:rPr lang="ru-RU" sz="2400" dirty="0"/>
              <a:t>Важно развитие скоординированной системы межанализаторных связей, опора на все анализаторы с обязательным включением двигательно-кинестетического анализатора. </a:t>
            </a:r>
          </a:p>
        </p:txBody>
      </p:sp>
    </p:spTree>
    <p:extLst>
      <p:ext uri="{BB962C8B-B14F-4D97-AF65-F5344CB8AC3E}">
        <p14:creationId xmlns:p14="http://schemas.microsoft.com/office/powerpoint/2010/main" val="194026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kern="150" dirty="0" smtClean="0">
                <a:effectLst/>
                <a:latin typeface="Times New Roman"/>
                <a:ea typeface="Calibri"/>
                <a:cs typeface="Mangal"/>
              </a:rPr>
              <a:t>Содержательный раздел Программы </a:t>
            </a: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включает описание образовательной деятельности по пяти образовательным областям: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1. Социально-коммуникативное развитие;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2. Познавательное развитие;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3.Речевое развитие;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4.Художественно-эстетическое развитие;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/>
                <a:ea typeface="Calibri"/>
                <a:cs typeface="Mangal"/>
              </a:rPr>
              <a:t>5.Физическое развитие;</a:t>
            </a: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24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kern="150" dirty="0" smtClean="0">
                <a:effectLst/>
                <a:latin typeface="Times New Roman"/>
                <a:ea typeface="Calibri"/>
                <a:cs typeface="Mangal"/>
              </a:rPr>
              <a:t>Целью</a:t>
            </a:r>
            <a:r>
              <a:rPr lang="ru-RU" sz="2800" kern="150" dirty="0" smtClean="0">
                <a:effectLst/>
                <a:latin typeface="Times New Roman"/>
                <a:ea typeface="Calibri"/>
                <a:cs typeface="Mangal"/>
              </a:rPr>
              <a:t> реализации адаптированной основной образовательной программы дошкольного образования является обеспечение условий для дошкольного образования, определяемых общими и особыми потребностями ребёнка раннего и дошкольного возраста с </a:t>
            </a:r>
            <a:r>
              <a:rPr lang="ru-RU" sz="2800" kern="150" dirty="0" smtClean="0">
                <a:effectLst/>
                <a:latin typeface="Times New Roman"/>
                <a:ea typeface="Times New Roman"/>
                <a:cs typeface="Mangal"/>
              </a:rPr>
              <a:t>НОДА</a:t>
            </a:r>
            <a:r>
              <a:rPr lang="ru-RU" sz="2800" kern="150" dirty="0" smtClean="0">
                <a:effectLst/>
                <a:latin typeface="Times New Roman"/>
                <a:ea typeface="Calibri"/>
                <a:cs typeface="Mangal"/>
              </a:rPr>
              <a:t>, индивидуальными особенностями его развития и состояния здоровья.</a:t>
            </a:r>
            <a:endParaRPr lang="ru-RU" sz="2800" kern="150" dirty="0" smtClean="0">
              <a:effectLst/>
              <a:latin typeface="Liberation Serif"/>
              <a:ea typeface="SimSun"/>
              <a:cs typeface="Mangal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kern="150" dirty="0" smtClean="0">
              <a:effectLst/>
              <a:latin typeface="Liberation Serif"/>
              <a:ea typeface="SimSun"/>
              <a:cs typeface="Mangal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62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детей с НОДА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функций опорно-двигательного аппарата наблюдаются у 5-7% детей и могут носить как врожденный, так и приобретенный характер. Отклонения в развитии у детей с двигательной патологией отличаются значительной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полиморфностью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диссоциацией в степени выраженности различных нарушений. Контингент детей с нарушениями опорно-двигательного аппарата (НОДА) крайне неоднороден. </a:t>
            </a:r>
          </a:p>
        </p:txBody>
      </p:sp>
    </p:spTree>
    <p:extLst>
      <p:ext uri="{BB962C8B-B14F-4D97-AF65-F5344CB8AC3E}">
        <p14:creationId xmlns:p14="http://schemas.microsoft.com/office/powerpoint/2010/main" val="12916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2" y="421112"/>
            <a:ext cx="8209128" cy="1144683"/>
          </a:xfrm>
        </p:spPr>
        <p:txBody>
          <a:bodyPr>
            <a:noAutofit/>
          </a:bodyPr>
          <a:lstStyle/>
          <a:p>
            <a:pPr lvl="0" algn="l">
              <a:spcBef>
                <a:spcPct val="2000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всех детей данной категории ведущими являются двигательные расстройства (задержка формирования, недоразвитие или утрата двигательных функций), которые могут иметь различную степень выраженности.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170080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тяжелой степени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нарушений дети не владеют навыками ходьбы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деятельностью, они не могут самостоятельно обслуживать себя;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(умеренно выраженной)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нарушений дети владеют ходьбой, но ходят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специальных приспособлений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костылей),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передвижение детей затруднено. Навыки самообслуживания у них развиты не полностью из-за нарушений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функций рук;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легкой степени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нарушений дети ходят самостоятельно, уверенно. Они полностью себя обслуживают, достаточно развита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деятельность. Однако у них могут наблюдаться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походки, движения недостаточно ловкие, замедленные. Снижена мышечная сила, имеются недостатки мелкой моторики.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8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ориентиры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/>
              <a:t>‑ интересуется окружающими предметами, активно действует с ними, исследует их свойства, экспериментирует; знает назначение бытовых предметов и умеет пользоваться ими (совершает предметные действия);</a:t>
            </a:r>
          </a:p>
          <a:p>
            <a:r>
              <a:rPr lang="ru-RU" sz="6400" dirty="0"/>
              <a:t>‑ стремится к общению со взрослыми, активно подражает им в движениях и действиях, </a:t>
            </a:r>
          </a:p>
          <a:p>
            <a:r>
              <a:rPr lang="ru-RU" sz="6400" dirty="0"/>
              <a:t>‑ понимает речь, знает названия окружающих предметов и игрушек;</a:t>
            </a:r>
          </a:p>
          <a:p>
            <a:r>
              <a:rPr lang="ru-RU" sz="6400" dirty="0"/>
              <a:t>‑ проявляет интерес к сверстникам, наблюдая за их действиями и подражает, им; </a:t>
            </a:r>
          </a:p>
          <a:p>
            <a:r>
              <a:rPr lang="ru-RU" sz="6400" dirty="0"/>
              <a:t>‑ проявляет самостоятельность в бытовых и игровых действиях, стремится достичь результата своих действий;</a:t>
            </a:r>
          </a:p>
          <a:p>
            <a:r>
              <a:rPr lang="ru-RU" sz="6400" dirty="0"/>
              <a:t>- владеет простейшими навыками самообслуживания; </a:t>
            </a:r>
          </a:p>
          <a:p>
            <a:r>
              <a:rPr lang="ru-RU" sz="6400" dirty="0"/>
              <a:t>‑ стремится повторять за взрослым предложения из 2-х-3-х слов, двустишия, может обращаться с вопросами и просьбами,</a:t>
            </a:r>
          </a:p>
          <a:p>
            <a:r>
              <a:rPr lang="ru-RU" sz="6400" dirty="0"/>
              <a:t>‑ любит слушать стихи, песни, короткие сказки, рассматривать картинки, вступает в контакт с детьми и взрослыми;</a:t>
            </a:r>
          </a:p>
          <a:p>
            <a:r>
              <a:rPr lang="ru-RU" sz="6400" dirty="0"/>
              <a:t>- охотно включается в продуктивные виды деятельности (изобразительную деятельность, конструирование и др.) с учетом имеющихся ограничений </a:t>
            </a:r>
            <a:r>
              <a:rPr lang="ru-RU" sz="6400" dirty="0" err="1"/>
              <a:t>манипулятивных</a:t>
            </a:r>
            <a:r>
              <a:rPr lang="ru-RU" sz="6400" dirty="0"/>
              <a:t> функций;</a:t>
            </a:r>
          </a:p>
          <a:p>
            <a:r>
              <a:rPr lang="ru-RU" sz="6400" dirty="0"/>
              <a:t>-	показывает по словесной инструкции и может назвать два-четыре основных цвета и две-три формы;</a:t>
            </a:r>
          </a:p>
          <a:p>
            <a:r>
              <a:rPr lang="ru-RU" sz="6400" dirty="0"/>
              <a:t>‑ двигается с учетом имеющихся ограничений.</a:t>
            </a:r>
          </a:p>
          <a:p>
            <a:pPr marL="0" indent="0">
              <a:buNone/>
            </a:pPr>
            <a:r>
              <a:rPr lang="ru-RU" sz="6400" b="1" dirty="0"/>
              <a:t> </a:t>
            </a:r>
            <a:endParaRPr lang="ru-RU" sz="6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28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Описание образовательной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/>
              <a:t>Социально-коммуникативное развитие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создание </a:t>
            </a:r>
            <a:r>
              <a:rPr lang="ru-RU" dirty="0"/>
              <a:t>условий для дальнейшего развития общения ребенка со взрослыми и с другими детьми.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/>
              <a:t>удовлетворение его потребности в общении и </a:t>
            </a:r>
            <a:r>
              <a:rPr lang="ru-RU" dirty="0" smtClean="0"/>
              <a:t>социальном взаимодействии.</a:t>
            </a:r>
          </a:p>
          <a:p>
            <a:pPr>
              <a:buFontTx/>
              <a:buChar char="-"/>
            </a:pPr>
            <a:r>
              <a:rPr lang="ru-RU" dirty="0" smtClean="0"/>
              <a:t>стимулирование </a:t>
            </a:r>
            <a:r>
              <a:rPr lang="ru-RU" dirty="0"/>
              <a:t>ребенка к общению на основе понимания речи и </a:t>
            </a:r>
            <a:r>
              <a:rPr lang="ru-RU" dirty="0" smtClean="0"/>
              <a:t>собственному </a:t>
            </a:r>
            <a:r>
              <a:rPr lang="ru-RU" dirty="0"/>
              <a:t>речевому общению </a:t>
            </a:r>
            <a:r>
              <a:rPr lang="ru-RU" dirty="0" smtClean="0"/>
              <a:t>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46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Познавательное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Взрослый поощряет любознательность и исследовательскую деятельность детей, создавая для этого насыщенную предметно-развивающую среду, наполняя ее соответствующими предметами. Для этого можно использовать бытовые предметы и орудия, природные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2724081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Речевое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В сфере развития речи в повседневной жизни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Взрослые </a:t>
            </a:r>
            <a:r>
              <a:rPr lang="ru-RU" dirty="0" smtClean="0"/>
              <a:t>должны внимательно относиться ко всем вербальным проявлениям ребёнка, поддерживать и развивать их.</a:t>
            </a:r>
          </a:p>
          <a:p>
            <a:r>
              <a:rPr lang="ru-RU" i="1" dirty="0"/>
              <a:t>В сфере развития разных сторон </a:t>
            </a:r>
            <a:r>
              <a:rPr lang="ru-RU" i="1" dirty="0" smtClean="0"/>
              <a:t>речи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Взрослые читают детям книги, вместе рассматривают картинки, объясняют, что на них изображено, поощряют разучивание стихов; организуют речевые игры, стимулируют словотворчество; проводят специальные игры и занятия, направленные на обогащение словарного запаса, развитие грамматического и интонационного строя речи, на развитие планирующей и регулирующей функций речи.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626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760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Liberation Serif</vt:lpstr>
      <vt:lpstr>Mangal</vt:lpstr>
      <vt:lpstr>Times New Roman</vt:lpstr>
      <vt:lpstr>Тема Office</vt:lpstr>
      <vt:lpstr>«Обучение детей с нарушениями опорно-двигательного аппарата у детей раннего возраста»</vt:lpstr>
      <vt:lpstr>Презентация PowerPoint</vt:lpstr>
      <vt:lpstr>Презентация PowerPoint</vt:lpstr>
      <vt:lpstr>Особенности детей с НОДА </vt:lpstr>
      <vt:lpstr>У всех детей данной категории ведущими являются двигательные расстройства (задержка формирования, недоразвитие или утрата двигательных функций), которые могут иметь различную степень выраженности.  </vt:lpstr>
      <vt:lpstr>Целевые ориентиры</vt:lpstr>
      <vt:lpstr>Описание образовательной деятельности</vt:lpstr>
      <vt:lpstr>Познавательное развитие</vt:lpstr>
      <vt:lpstr>Речевое развитие</vt:lpstr>
      <vt:lpstr>Художественно-эстетическое развитие </vt:lpstr>
      <vt:lpstr>Физическое развитие </vt:lpstr>
      <vt:lpstr>Программа коррекционно – развивающей работы с детьми с НОДА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«Обучение детей с нарушениями опорно-двигательного аппарата у детей раннего возраста»</dc:title>
  <dc:creator>user</dc:creator>
  <cp:lastModifiedBy>User</cp:lastModifiedBy>
  <cp:revision>18</cp:revision>
  <dcterms:created xsi:type="dcterms:W3CDTF">2019-10-11T06:15:42Z</dcterms:created>
  <dcterms:modified xsi:type="dcterms:W3CDTF">2019-10-13T14:21:56Z</dcterms:modified>
</cp:coreProperties>
</file>