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63" r:id="rId12"/>
    <p:sldId id="270" r:id="rId13"/>
    <p:sldId id="271" r:id="rId14"/>
    <p:sldId id="272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9" d="100"/>
          <a:sy n="69" d="100"/>
        </p:scale>
        <p:origin x="-147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0"/>
            <a:ext cx="7560840" cy="43273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effectLst/>
                <a:latin typeface="Times New Roman"/>
                <a:ea typeface="Times New Roman"/>
                <a:cs typeface="Times New Roman"/>
              </a:rPr>
              <a:t>Обучение </a:t>
            </a:r>
            <a:r>
              <a:rPr lang="ru-RU" sz="5400" b="1" dirty="0">
                <a:effectLst/>
                <a:latin typeface="Times New Roman"/>
                <a:ea typeface="Times New Roman"/>
                <a:cs typeface="Times New Roman"/>
              </a:rPr>
              <a:t>учащихся методу школьной медиации </a:t>
            </a:r>
            <a:r>
              <a:rPr lang="ru-RU" sz="32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6600" kern="150" dirty="0">
                <a:effectLst/>
                <a:latin typeface="Times New Roman"/>
                <a:ea typeface="Calibri"/>
                <a:cs typeface="Tahoma"/>
              </a:rPr>
              <a:t> </a:t>
            </a:r>
            <a:r>
              <a:rPr lang="ru-RU" sz="3600" kern="150" dirty="0">
                <a:effectLst/>
                <a:latin typeface="Arial"/>
                <a:ea typeface="Calibri"/>
                <a:cs typeface="Tahoma"/>
              </a:rPr>
              <a:t/>
            </a:r>
            <a:br>
              <a:rPr lang="ru-RU" sz="3600" kern="150" dirty="0">
                <a:effectLst/>
                <a:latin typeface="Arial"/>
                <a:ea typeface="Calibri"/>
                <a:cs typeface="Tahoma"/>
              </a:rPr>
            </a:b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педагог –психолог :Логинова А.А.</a:t>
            </a:r>
            <a:b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МКОУ «</a:t>
            </a:r>
            <a:r>
              <a:rPr lang="ru-RU" sz="2800" kern="15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Боровская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СОШ», </a:t>
            </a:r>
            <a:r>
              <a:rPr lang="ru-RU" sz="2800" kern="15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Катайский</a:t>
            </a:r>
            <a:r>
              <a:rPr lang="ru-RU" sz="2800" kern="15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район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6-7: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Ролевое обыгрывание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ситуации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dirty="0" smtClean="0">
              <a:solidFill>
                <a:prstClr val="white"/>
              </a:solidFill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«МУМУ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Пример восстановительной </a:t>
            </a:r>
            <a:r>
              <a:rPr lang="ru-RU" sz="2400" b="1" dirty="0" smtClean="0">
                <a:effectLst/>
                <a:latin typeface="Times New Roman"/>
              </a:rPr>
              <a:t>медиации.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</a:t>
            </a:r>
            <a:r>
              <a:rPr lang="ru-RU" sz="2400" b="1" dirty="0" smtClean="0">
                <a:effectLst/>
                <a:latin typeface="Times New Roman"/>
              </a:rPr>
              <a:t>ситуации.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Построиться </a:t>
            </a:r>
            <a:r>
              <a:rPr lang="ru-RU" sz="2400" b="1" dirty="0" smtClean="0">
                <a:effectLst/>
                <a:latin typeface="Times New Roman"/>
              </a:rPr>
              <a:t>по…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2.Пример </a:t>
            </a:r>
            <a:r>
              <a:rPr lang="ru-RU" sz="2400" b="1" dirty="0">
                <a:effectLst/>
                <a:latin typeface="Times New Roman"/>
              </a:rPr>
              <a:t>восстановительной </a:t>
            </a:r>
            <a:r>
              <a:rPr lang="ru-RU" sz="2400" b="1" dirty="0" smtClean="0">
                <a:effectLst/>
                <a:latin typeface="Times New Roman"/>
              </a:rPr>
              <a:t>медиации.</a:t>
            </a:r>
            <a:endParaRPr lang="ru-RU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ситуации.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5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650"/>
            <a:ext cx="9144000" cy="6838350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8: Качества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медиатора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«Воздушный шар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Этический кодекс посредника (какими качествами должен обладать медиатор</a:t>
            </a:r>
            <a:r>
              <a:rPr lang="ru-RU" sz="2400" b="1" dirty="0" smtClean="0">
                <a:effectLst/>
                <a:latin typeface="Times New Roman"/>
              </a:rPr>
              <a:t>)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3.Пример </a:t>
            </a:r>
            <a:r>
              <a:rPr lang="ru-RU" sz="2400" b="1" dirty="0">
                <a:effectLst/>
                <a:latin typeface="Times New Roman"/>
              </a:rPr>
              <a:t>из практики школьных служб </a:t>
            </a:r>
            <a:r>
              <a:rPr lang="ru-RU" sz="2400" b="1" dirty="0" smtClean="0">
                <a:effectLst/>
                <a:latin typeface="Times New Roman"/>
              </a:rPr>
              <a:t>примирения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4</a:t>
            </a:r>
            <a:r>
              <a:rPr lang="ru-RU" sz="2400" b="1" dirty="0">
                <a:effectLst/>
                <a:latin typeface="Times New Roman"/>
              </a:rPr>
              <a:t>. Ролевое обыгрывание ситуации.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9-10: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Невербальные аспекты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поведения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 «Крокодил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Краткое информирование о невербальных аспектах </a:t>
            </a:r>
            <a:r>
              <a:rPr lang="ru-RU" sz="2400" b="1" dirty="0" smtClean="0">
                <a:effectLst/>
                <a:latin typeface="Times New Roman"/>
              </a:rPr>
              <a:t>поведения.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3.Ролевое </a:t>
            </a:r>
            <a:r>
              <a:rPr lang="ru-RU" sz="2400" b="1" dirty="0">
                <a:effectLst/>
                <a:latin typeface="Times New Roman"/>
              </a:rPr>
              <a:t>обыгрывание </a:t>
            </a:r>
            <a:r>
              <a:rPr lang="ru-RU" sz="2400" b="1" dirty="0" smtClean="0">
                <a:effectLst/>
                <a:latin typeface="Times New Roman"/>
              </a:rPr>
              <a:t>ситуации.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1.Невербальный </a:t>
            </a:r>
            <a:r>
              <a:rPr lang="ru-RU" sz="2400" b="1" dirty="0">
                <a:effectLst/>
                <a:latin typeface="Times New Roman"/>
              </a:rPr>
              <a:t>аспект поведения – </a:t>
            </a:r>
            <a:r>
              <a:rPr lang="ru-RU" sz="2400" b="1" dirty="0" smtClean="0">
                <a:effectLst/>
                <a:latin typeface="Times New Roman"/>
              </a:rPr>
              <a:t>голос.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2.Упражнение </a:t>
            </a:r>
            <a:r>
              <a:rPr lang="ru-RU" sz="2400" b="1" dirty="0">
                <a:effectLst/>
                <a:latin typeface="Times New Roman"/>
              </a:rPr>
              <a:t>« Незаменимая </a:t>
            </a:r>
            <a:r>
              <a:rPr lang="ru-RU" sz="2400" b="1" dirty="0" smtClean="0">
                <a:effectLst/>
                <a:latin typeface="Times New Roman"/>
              </a:rPr>
              <a:t>пятерка»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3.Упражнение</a:t>
            </a:r>
            <a:r>
              <a:rPr lang="ru-RU" sz="2400" b="1" dirty="0">
                <a:effectLst/>
                <a:latin typeface="Times New Roman"/>
              </a:rPr>
              <a:t>: «Галерея эмоций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4.Ролевое </a:t>
            </a:r>
            <a:r>
              <a:rPr lang="ru-RU" sz="2400" b="1" dirty="0">
                <a:effectLst/>
                <a:latin typeface="Times New Roman"/>
              </a:rPr>
              <a:t>обыгрывание ситуации.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9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11:Принятие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решений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1.Упраждение</a:t>
            </a:r>
            <a:r>
              <a:rPr lang="ru-RU" sz="2400" b="1" dirty="0">
                <a:effectLst/>
                <a:latin typeface="Times New Roman"/>
              </a:rPr>
              <a:t>: «Необитаемый остров».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12: Оформление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документации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6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Занятие 13: Заключительное занятие. Обобщение. Посвящение в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миротворцы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</a:rPr>
              <a:t>: «Создание коллажа дерева дружбы</a:t>
            </a:r>
            <a:r>
              <a:rPr lang="ru-RU" sz="2400" b="1" dirty="0" smtClean="0">
                <a:effectLst/>
                <a:latin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</a:rPr>
              <a:t>2</a:t>
            </a:r>
            <a:r>
              <a:rPr lang="ru-RU" sz="2400" b="1" dirty="0">
                <a:effectLst/>
                <a:latin typeface="Times New Roman"/>
              </a:rPr>
              <a:t>. Упражнение: «Получение обратной связи».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3.Принятие присяги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медиаторов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1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48" y="0"/>
            <a:ext cx="9140552" cy="6858000"/>
          </a:xfrm>
        </p:spPr>
        <p:txBody>
          <a:bodyPr/>
          <a:lstStyle/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</a:rPr>
              <a:t>После проведения всех </a:t>
            </a:r>
            <a:r>
              <a:rPr lang="ru-RU" sz="2400" dirty="0" err="1">
                <a:effectLst/>
                <a:latin typeface="Times New Roman"/>
              </a:rPr>
              <a:t>тренинговых</a:t>
            </a:r>
            <a:r>
              <a:rPr lang="ru-RU" sz="2400" dirty="0">
                <a:effectLst/>
                <a:latin typeface="Times New Roman"/>
              </a:rPr>
              <a:t> занятий необходимо договориться с детьми встречаться раз в месяц на совет Школьной службы медиации, для обсуждения восстановительных программ, которые они провели, обмена опыта, мнением, для планирования волонтёрской работы.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7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288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457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18288"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Школьная служба медиации (ШСМ) – это команда школьников и взрослых, которая, пройдя специальную подготовку, выполняет в школе общественную работу по мирному урегулированию школьных конфликтов таким образом, чтобы наладить между конфликтующими сторонами взаимопонимание, примирение и заглаживание вреда.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Цель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– подготовка медиаторов среди учащихся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для </a:t>
            </a:r>
            <a:r>
              <a:rPr lang="ru-RU" sz="2400" dirty="0">
                <a:effectLst/>
                <a:latin typeface="Times New Roman"/>
                <a:ea typeface="Times New Roman"/>
              </a:rPr>
              <a:t>разрешения конфликтных ситуаций.</a:t>
            </a:r>
            <a:endParaRPr lang="ru-RU" dirty="0">
              <a:effectLst/>
            </a:endParaRPr>
          </a:p>
          <a:p>
            <a:endParaRPr lang="ru-RU" dirty="0" smtClean="0"/>
          </a:p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Задачи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программы: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Анализ типичных способов реагирования на конфликты; 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Освоение позиции медиатора;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Освоение коммуникативных навыков;</a:t>
            </a:r>
            <a:endParaRPr lang="ru-RU" dirty="0">
              <a:effectLst/>
            </a:endParaRPr>
          </a:p>
          <a:p>
            <a:pPr indent="0" algn="just">
              <a:buNone/>
              <a:tabLst>
                <a:tab pos="457200" algn="l"/>
              </a:tabLst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Практическая тренировка в работе с конфликтами в ролевых играх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8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R="1659255"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Принцип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отбора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учащихся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школьную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службу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медиации: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1659255" indent="0" algn="just"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Куратор </a:t>
            </a:r>
            <a:r>
              <a:rPr lang="ru-RU" sz="2400" dirty="0">
                <a:effectLst/>
                <a:latin typeface="Times New Roman"/>
                <a:ea typeface="Times New Roman"/>
              </a:rPr>
              <a:t>проводит анкетирование, задаёт два вопроса учащимся: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1. К кому из учащихся своего класса вы обращаетесь, если вы с кем-то поругались, у вас плохое настроение, у вас что-то случилось? Напишите фамилию этого человека.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2.У нас в школе создаётся группа учащихся, помогающая ученикам разрешать конфликты; кто бы хотел участвовать в этом? Если хотите, напишите свою фамилию и имя.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Этапы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работы: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Занятия по программе проводятся 1 раз в неделю по одному часу. При режиме работы 1 раза в неделю продолжительность программы – 13 недель.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Занятие будет состоять из трёх этапов, и будет проходить в форме  дискуссии, мини-лекции, </a:t>
            </a:r>
            <a:r>
              <a:rPr lang="ru-RU" sz="2400" dirty="0" err="1">
                <a:effectLst/>
                <a:latin typeface="Times New Roman"/>
                <a:ea typeface="Times New Roman"/>
              </a:rPr>
              <a:t>тренинговых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 упражнений, игр – активаторов.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ознакомление учащихся с программами, подходами, техниками медиации;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</a:t>
            </a:r>
            <a:r>
              <a:rPr lang="ru-RU" sz="2400" dirty="0">
                <a:effectLst/>
                <a:latin typeface="Times New Roman"/>
                <a:ea typeface="Times New Roman"/>
              </a:rPr>
              <a:t>создание  учебных  ситуаций  и  самостоятельная  работа  участников  в  форме ролевых игр;</a:t>
            </a:r>
            <a:endParaRPr lang="ru-RU" dirty="0">
              <a:effectLst/>
            </a:endParaRPr>
          </a:p>
          <a:p>
            <a:pPr indent="0" algn="just">
              <a:buNone/>
            </a:pPr>
            <a:r>
              <a:rPr lang="ru-RU" sz="2400" dirty="0">
                <a:effectLst/>
                <a:latin typeface="Symbol"/>
                <a:ea typeface="Symbol"/>
                <a:cs typeface="Symbol"/>
              </a:rPr>
              <a:t>- </a:t>
            </a:r>
            <a:r>
              <a:rPr lang="ru-RU" sz="2400" dirty="0">
                <a:effectLst/>
                <a:latin typeface="Times New Roman"/>
                <a:ea typeface="Times New Roman"/>
              </a:rPr>
              <a:t>игры для сплочения коллектива.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80" y="0"/>
            <a:ext cx="9128720" cy="6858000"/>
          </a:xfrm>
        </p:spPr>
        <p:txBody>
          <a:bodyPr>
            <a:normAutofit/>
          </a:bodyPr>
          <a:lstStyle/>
          <a:p>
            <a:pPr marL="18288" indent="0">
              <a:buNone/>
              <a:tabLst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Описание занятий</a:t>
            </a:r>
            <a:endParaRPr lang="ru-RU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effectLst/>
                <a:latin typeface="Times New Roman"/>
                <a:ea typeface="Times New Roman"/>
              </a:rPr>
              <a:t>Занятие 1: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Вступительное</a:t>
            </a: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i="1" dirty="0" smtClean="0">
                <a:effectLst/>
                <a:latin typeface="Times New Roman"/>
                <a:ea typeface="Times New Roman"/>
              </a:rPr>
              <a:t>1.Знакомство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i="1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i="1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effectLst/>
                <a:latin typeface="Times New Roman"/>
                <a:ea typeface="Times New Roman"/>
              </a:rPr>
              <a:t>«Знакомство».</a:t>
            </a:r>
            <a:endParaRPr lang="ru-RU" sz="2400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 Правила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«Моё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имя: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почему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меня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так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назвали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?»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4.Познакомить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учащихся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с девизом, названием ШСП, с символикой, уставом, функциональными обязанностями, буклетом, о соглашении родителей на деятельность в 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ШСП.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5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«Змейка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6.Выводы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endParaRPr lang="ru-RU" sz="2400" dirty="0">
              <a:effectLst/>
            </a:endParaRPr>
          </a:p>
          <a:p>
            <a:pPr mar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58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2: Понятие о медиации. Из истории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«Приветствие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«Ритм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3.Кто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такие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медиаторы?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4.История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5.Упражнение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«»Общение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парах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из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разных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позиций».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3:Принципы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«Выбрасывание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пальцев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2.Принципы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  <a:endParaRPr lang="ru-RU" sz="2400" dirty="0" smtClean="0">
              <a:effectLst/>
            </a:endParaRPr>
          </a:p>
          <a:p>
            <a:pPr marL="457200" lvl="0" indent="-457200">
              <a:buAutoNum type="arabicPeriod"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«Телеграмма».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Занятие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4-5: </a:t>
            </a:r>
            <a:r>
              <a:rPr lang="ru-RU" sz="24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Этапы восстановительной </a:t>
            </a:r>
            <a:r>
              <a:rPr lang="ru-RU" sz="2400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медиации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</a:t>
            </a:r>
            <a:r>
              <a:rPr lang="ru-RU" sz="2400" b="1" dirty="0" err="1">
                <a:effectLst/>
                <a:latin typeface="Times New Roman"/>
                <a:ea typeface="Times New Roman"/>
              </a:rPr>
              <a:t>Каруселька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2.Упражнение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: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«Контакт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глаз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3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Порядок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работы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ведущего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программе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восстановительной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медиации.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1.Упражнение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: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«Общие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рисунки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».</a:t>
            </a:r>
            <a:endParaRPr lang="ru-RU" sz="2400" dirty="0" smtClean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2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. Этапы восстановительной медиации.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>
              <a:effectLst/>
            </a:endParaRP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3.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Пример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восстановительной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медиации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для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подростков</a:t>
            </a:r>
          </a:p>
          <a:p>
            <a:pPr marL="0" lvl="0" indent="0">
              <a:buNone/>
              <a:tabLst>
                <a:tab pos="457200" algn="l"/>
                <a:tab pos="6391275" algn="l"/>
              </a:tabLst>
            </a:pPr>
            <a:r>
              <a:rPr lang="ru-RU" sz="2400" b="1" dirty="0">
                <a:effectLst/>
                <a:latin typeface="Times New Roman"/>
                <a:ea typeface="Times New Roman"/>
              </a:rPr>
              <a:t>4.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Ролевое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обыгрывание</a:t>
            </a:r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ситуации</a:t>
            </a:r>
            <a:endParaRPr lang="ru-RU" sz="2400" dirty="0">
              <a:solidFill>
                <a:prstClr val="white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102</TotalTime>
  <Words>613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Обучение учащихся методу школьной медиации    педагог –психолог :Логинова А.А. МКОУ «Боровская СОШ», Катайский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учащихся методу школьной медиации    педагог –психолог :Логинова А.А. МКОУ «Боровская СОШ», Катайский район</dc:title>
  <dc:creator>User</dc:creator>
  <cp:lastModifiedBy>User</cp:lastModifiedBy>
  <cp:revision>5</cp:revision>
  <dcterms:created xsi:type="dcterms:W3CDTF">2022-03-20T10:08:38Z</dcterms:created>
  <dcterms:modified xsi:type="dcterms:W3CDTF">2022-03-20T12:01:41Z</dcterms:modified>
</cp:coreProperties>
</file>