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6" r:id="rId8"/>
    <p:sldId id="267" r:id="rId9"/>
    <p:sldId id="268" r:id="rId10"/>
    <p:sldId id="269" r:id="rId11"/>
    <p:sldId id="263" r:id="rId12"/>
    <p:sldId id="270" r:id="rId13"/>
    <p:sldId id="271" r:id="rId14"/>
    <p:sldId id="272" r:id="rId15"/>
    <p:sldId id="264" r:id="rId16"/>
    <p:sldId id="26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44" autoAdjust="0"/>
    <p:restoredTop sz="94660"/>
  </p:normalViewPr>
  <p:slideViewPr>
    <p:cSldViewPr>
      <p:cViewPr varScale="1">
        <p:scale>
          <a:sx n="69" d="100"/>
          <a:sy n="69" d="100"/>
        </p:scale>
        <p:origin x="-147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600" y="0"/>
            <a:ext cx="7560840" cy="432737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5400" b="1" dirty="0" smtClean="0">
                <a:effectLst/>
                <a:latin typeface="Times New Roman"/>
                <a:ea typeface="Times New Roman"/>
                <a:cs typeface="Times New Roman"/>
              </a:rPr>
              <a:t>Обучение </a:t>
            </a:r>
            <a:r>
              <a:rPr lang="ru-RU" sz="5400" b="1" dirty="0">
                <a:effectLst/>
                <a:latin typeface="Times New Roman"/>
                <a:ea typeface="Times New Roman"/>
                <a:cs typeface="Times New Roman"/>
              </a:rPr>
              <a:t>учащихся методу школьной медиации </a:t>
            </a:r>
            <a:r>
              <a:rPr lang="ru-RU" sz="3200" dirty="0">
                <a:effectLst/>
                <a:latin typeface="Calibri"/>
                <a:ea typeface="Times New Roman"/>
                <a:cs typeface="Times New Roman"/>
              </a:rPr>
              <a:t/>
            </a:r>
            <a:br>
              <a:rPr lang="ru-RU" sz="3200" dirty="0">
                <a:effectLst/>
                <a:latin typeface="Calibri"/>
                <a:ea typeface="Times New Roman"/>
                <a:cs typeface="Times New Roman"/>
              </a:rPr>
            </a:br>
            <a:r>
              <a:rPr lang="ru-RU" sz="6600" kern="150" dirty="0">
                <a:effectLst/>
                <a:latin typeface="Times New Roman"/>
                <a:ea typeface="Calibri"/>
                <a:cs typeface="Tahoma"/>
              </a:rPr>
              <a:t> </a:t>
            </a:r>
            <a:r>
              <a:rPr lang="ru-RU" sz="3600" kern="150" dirty="0">
                <a:effectLst/>
                <a:latin typeface="Arial"/>
                <a:ea typeface="Calibri"/>
                <a:cs typeface="Tahoma"/>
              </a:rPr>
              <a:t/>
            </a:r>
            <a:br>
              <a:rPr lang="ru-RU" sz="3600" kern="150" dirty="0">
                <a:effectLst/>
                <a:latin typeface="Arial"/>
                <a:ea typeface="Calibri"/>
                <a:cs typeface="Tahoma"/>
              </a:rPr>
            </a:br>
            <a:r>
              <a:rPr lang="ru-RU" sz="2800" kern="15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педагог –психолог :Логинова А.А.</a:t>
            </a:r>
            <a:br>
              <a:rPr lang="ru-RU" sz="2800" kern="15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800" kern="15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МКОУ «</a:t>
            </a:r>
            <a:r>
              <a:rPr lang="ru-RU" sz="2800" kern="15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Боровская</a:t>
            </a:r>
            <a:r>
              <a:rPr lang="ru-RU" sz="2800" kern="15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СОШ», </a:t>
            </a:r>
            <a:r>
              <a:rPr lang="ru-RU" sz="2800" kern="15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Катайский</a:t>
            </a:r>
            <a:r>
              <a:rPr lang="ru-RU" sz="2800" kern="15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район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76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dirty="0">
                <a:solidFill>
                  <a:prstClr val="white"/>
                </a:solidFill>
                <a:effectLst/>
                <a:latin typeface="Times New Roman"/>
                <a:ea typeface="Times New Roman"/>
              </a:rPr>
              <a:t>Занятие </a:t>
            </a:r>
            <a:r>
              <a:rPr lang="ru-RU" sz="2400" dirty="0" smtClean="0">
                <a:solidFill>
                  <a:prstClr val="white"/>
                </a:solidFill>
                <a:effectLst/>
                <a:latin typeface="Times New Roman"/>
                <a:ea typeface="Times New Roman"/>
              </a:rPr>
              <a:t>6-7: </a:t>
            </a:r>
            <a:r>
              <a:rPr lang="ru-RU" sz="2400" dirty="0">
                <a:solidFill>
                  <a:prstClr val="white"/>
                </a:solidFill>
                <a:effectLst/>
                <a:latin typeface="Times New Roman"/>
                <a:ea typeface="Times New Roman"/>
              </a:rPr>
              <a:t>Ролевое обыгрывание </a:t>
            </a:r>
            <a:r>
              <a:rPr lang="ru-RU" sz="2400" dirty="0" smtClean="0">
                <a:solidFill>
                  <a:prstClr val="white"/>
                </a:solidFill>
                <a:effectLst/>
                <a:latin typeface="Times New Roman"/>
                <a:ea typeface="Times New Roman"/>
              </a:rPr>
              <a:t>ситуации</a:t>
            </a: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endParaRPr lang="ru-RU" dirty="0" smtClean="0">
              <a:solidFill>
                <a:prstClr val="white"/>
              </a:solidFill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</a:rPr>
              <a:t>1.Упражнение</a:t>
            </a:r>
            <a:r>
              <a:rPr lang="ru-RU" sz="2400" b="1" dirty="0">
                <a:effectLst/>
                <a:latin typeface="Times New Roman"/>
              </a:rPr>
              <a:t>: «МУМУ</a:t>
            </a:r>
            <a:r>
              <a:rPr lang="ru-RU" sz="2400" b="1" dirty="0" smtClean="0">
                <a:effectLst/>
                <a:latin typeface="Times New Roman"/>
              </a:rPr>
              <a:t>».</a:t>
            </a:r>
            <a:endParaRPr lang="ru-RU" dirty="0" smtClean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</a:rPr>
              <a:t>2</a:t>
            </a:r>
            <a:r>
              <a:rPr lang="ru-RU" sz="2400" b="1" dirty="0">
                <a:effectLst/>
                <a:latin typeface="Times New Roman"/>
              </a:rPr>
              <a:t>. Пример восстановительной </a:t>
            </a:r>
            <a:r>
              <a:rPr lang="ru-RU" sz="2400" b="1" dirty="0" smtClean="0">
                <a:effectLst/>
                <a:latin typeface="Times New Roman"/>
              </a:rPr>
              <a:t>медиации.</a:t>
            </a:r>
            <a:endParaRPr lang="ru-RU" dirty="0" smtClean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</a:rPr>
              <a:t>3.Ролевое </a:t>
            </a:r>
            <a:r>
              <a:rPr lang="ru-RU" sz="2400" b="1" dirty="0">
                <a:effectLst/>
                <a:latin typeface="Times New Roman"/>
              </a:rPr>
              <a:t>обыгрывание </a:t>
            </a:r>
            <a:r>
              <a:rPr lang="ru-RU" sz="2400" b="1" dirty="0" smtClean="0">
                <a:effectLst/>
                <a:latin typeface="Times New Roman"/>
              </a:rPr>
              <a:t>ситуации.</a:t>
            </a: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endParaRPr lang="ru-RU" dirty="0" smtClean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</a:rPr>
              <a:t>1.Упражнение</a:t>
            </a:r>
            <a:r>
              <a:rPr lang="ru-RU" sz="2400" b="1" dirty="0">
                <a:effectLst/>
                <a:latin typeface="Times New Roman"/>
              </a:rPr>
              <a:t>: Построиться </a:t>
            </a:r>
            <a:r>
              <a:rPr lang="ru-RU" sz="2400" b="1" dirty="0" smtClean="0">
                <a:effectLst/>
                <a:latin typeface="Times New Roman"/>
              </a:rPr>
              <a:t>по…</a:t>
            </a:r>
            <a:endParaRPr lang="ru-RU" dirty="0" smtClean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</a:rPr>
              <a:t>2.Пример </a:t>
            </a:r>
            <a:r>
              <a:rPr lang="ru-RU" sz="2400" b="1" dirty="0">
                <a:effectLst/>
                <a:latin typeface="Times New Roman"/>
              </a:rPr>
              <a:t>восстановительной </a:t>
            </a:r>
            <a:r>
              <a:rPr lang="ru-RU" sz="2400" b="1" dirty="0" smtClean="0">
                <a:effectLst/>
                <a:latin typeface="Times New Roman"/>
              </a:rPr>
              <a:t>медиации.</a:t>
            </a:r>
            <a:endParaRPr lang="ru-RU" dirty="0" smtClean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</a:rPr>
              <a:t>3.Ролевое </a:t>
            </a:r>
            <a:r>
              <a:rPr lang="ru-RU" sz="2400" b="1" dirty="0">
                <a:effectLst/>
                <a:latin typeface="Times New Roman"/>
              </a:rPr>
              <a:t>обыгрывание ситуации.</a:t>
            </a:r>
            <a:endParaRPr lang="ru-RU" dirty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855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9650"/>
            <a:ext cx="9144000" cy="6838350"/>
          </a:xfrm>
        </p:spPr>
        <p:txBody>
          <a:bodyPr>
            <a:normAutofit/>
          </a:bodyPr>
          <a:lstStyle/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dirty="0" smtClean="0">
                <a:solidFill>
                  <a:prstClr val="white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Занятие </a:t>
            </a:r>
            <a:r>
              <a:rPr lang="ru-RU" sz="2400" dirty="0">
                <a:solidFill>
                  <a:prstClr val="white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8: Качества </a:t>
            </a:r>
            <a:r>
              <a:rPr lang="ru-RU" sz="2400" dirty="0" smtClean="0">
                <a:solidFill>
                  <a:prstClr val="white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медиатора</a:t>
            </a: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</a:rPr>
              <a:t>1.Упражнение</a:t>
            </a:r>
            <a:r>
              <a:rPr lang="ru-RU" sz="2400" b="1" dirty="0">
                <a:effectLst/>
                <a:latin typeface="Times New Roman"/>
              </a:rPr>
              <a:t>: «Воздушный шар</a:t>
            </a:r>
            <a:r>
              <a:rPr lang="ru-RU" sz="2400" b="1" dirty="0" smtClean="0">
                <a:effectLst/>
                <a:latin typeface="Times New Roman"/>
              </a:rPr>
              <a:t>».</a:t>
            </a:r>
            <a:endParaRPr lang="ru-RU" sz="2400" dirty="0" smtClean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</a:rPr>
              <a:t>2</a:t>
            </a:r>
            <a:r>
              <a:rPr lang="ru-RU" sz="2400" b="1" dirty="0">
                <a:effectLst/>
                <a:latin typeface="Times New Roman"/>
              </a:rPr>
              <a:t>. Этический кодекс посредника (какими качествами должен обладать медиатор</a:t>
            </a:r>
            <a:r>
              <a:rPr lang="ru-RU" sz="2400" b="1" dirty="0" smtClean="0">
                <a:effectLst/>
                <a:latin typeface="Times New Roman"/>
              </a:rPr>
              <a:t>)</a:t>
            </a:r>
            <a:endParaRPr lang="ru-RU" sz="2400" dirty="0" smtClean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</a:rPr>
              <a:t>3.Пример </a:t>
            </a:r>
            <a:r>
              <a:rPr lang="ru-RU" sz="2400" b="1" dirty="0">
                <a:effectLst/>
                <a:latin typeface="Times New Roman"/>
              </a:rPr>
              <a:t>из практики школьных служб </a:t>
            </a:r>
            <a:r>
              <a:rPr lang="ru-RU" sz="2400" b="1" dirty="0" smtClean="0">
                <a:effectLst/>
                <a:latin typeface="Times New Roman"/>
              </a:rPr>
              <a:t>примирения</a:t>
            </a:r>
            <a:endParaRPr lang="ru-RU" sz="2400" dirty="0" smtClean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</a:rPr>
              <a:t>4</a:t>
            </a:r>
            <a:r>
              <a:rPr lang="ru-RU" sz="2400" b="1" dirty="0">
                <a:effectLst/>
                <a:latin typeface="Times New Roman"/>
              </a:rPr>
              <a:t>. Ролевое обыгрывание ситуации.</a:t>
            </a:r>
            <a:endParaRPr lang="ru-RU" sz="2400" dirty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endParaRPr lang="ru-RU" sz="2400" dirty="0" smtClean="0">
              <a:solidFill>
                <a:prstClr val="white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88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dirty="0">
                <a:solidFill>
                  <a:prstClr val="white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Занятие </a:t>
            </a:r>
            <a:r>
              <a:rPr lang="ru-RU" sz="2400" dirty="0" smtClean="0">
                <a:solidFill>
                  <a:prstClr val="white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9-10: </a:t>
            </a:r>
            <a:r>
              <a:rPr lang="ru-RU" sz="2400" dirty="0">
                <a:solidFill>
                  <a:prstClr val="white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Невербальные аспекты </a:t>
            </a:r>
            <a:r>
              <a:rPr lang="ru-RU" sz="2400" dirty="0" smtClean="0">
                <a:solidFill>
                  <a:prstClr val="white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поведения</a:t>
            </a: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</a:rPr>
              <a:t>1.Упражнение</a:t>
            </a:r>
            <a:r>
              <a:rPr lang="ru-RU" sz="2400" b="1" dirty="0">
                <a:effectLst/>
                <a:latin typeface="Times New Roman"/>
              </a:rPr>
              <a:t>:  «Крокодил</a:t>
            </a:r>
            <a:r>
              <a:rPr lang="ru-RU" sz="2400" b="1" dirty="0" smtClean="0">
                <a:effectLst/>
                <a:latin typeface="Times New Roman"/>
              </a:rPr>
              <a:t>».</a:t>
            </a:r>
            <a:endParaRPr lang="ru-RU" sz="2400" dirty="0" smtClean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</a:rPr>
              <a:t>2</a:t>
            </a:r>
            <a:r>
              <a:rPr lang="ru-RU" sz="2400" b="1" dirty="0">
                <a:effectLst/>
                <a:latin typeface="Times New Roman"/>
              </a:rPr>
              <a:t>. Краткое информирование о невербальных аспектах </a:t>
            </a:r>
            <a:r>
              <a:rPr lang="ru-RU" sz="2400" b="1" dirty="0" smtClean="0">
                <a:effectLst/>
                <a:latin typeface="Times New Roman"/>
              </a:rPr>
              <a:t>поведения.</a:t>
            </a:r>
            <a:endParaRPr lang="ru-RU" sz="2400" dirty="0" smtClean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</a:rPr>
              <a:t>3.Ролевое </a:t>
            </a:r>
            <a:r>
              <a:rPr lang="ru-RU" sz="2400" b="1" dirty="0">
                <a:effectLst/>
                <a:latin typeface="Times New Roman"/>
              </a:rPr>
              <a:t>обыгрывание </a:t>
            </a:r>
            <a:r>
              <a:rPr lang="ru-RU" sz="2400" b="1" dirty="0" smtClean="0">
                <a:effectLst/>
                <a:latin typeface="Times New Roman"/>
              </a:rPr>
              <a:t>ситуации.</a:t>
            </a: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endParaRPr lang="ru-RU" sz="2400" dirty="0" smtClean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</a:rPr>
              <a:t>1.Невербальный </a:t>
            </a:r>
            <a:r>
              <a:rPr lang="ru-RU" sz="2400" b="1" dirty="0">
                <a:effectLst/>
                <a:latin typeface="Times New Roman"/>
              </a:rPr>
              <a:t>аспект поведения – </a:t>
            </a:r>
            <a:r>
              <a:rPr lang="ru-RU" sz="2400" b="1" dirty="0" smtClean="0">
                <a:effectLst/>
                <a:latin typeface="Times New Roman"/>
              </a:rPr>
              <a:t>голос.</a:t>
            </a:r>
            <a:endParaRPr lang="ru-RU" sz="2400" dirty="0" smtClean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</a:rPr>
              <a:t>2.Упражнение </a:t>
            </a:r>
            <a:r>
              <a:rPr lang="ru-RU" sz="2400" b="1" dirty="0">
                <a:effectLst/>
                <a:latin typeface="Times New Roman"/>
              </a:rPr>
              <a:t>« Незаменимая </a:t>
            </a:r>
            <a:r>
              <a:rPr lang="ru-RU" sz="2400" b="1" dirty="0" smtClean="0">
                <a:effectLst/>
                <a:latin typeface="Times New Roman"/>
              </a:rPr>
              <a:t>пятерка»</a:t>
            </a: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</a:rPr>
              <a:t>3.Упражнение</a:t>
            </a:r>
            <a:r>
              <a:rPr lang="ru-RU" sz="2400" b="1" dirty="0">
                <a:effectLst/>
                <a:latin typeface="Times New Roman"/>
              </a:rPr>
              <a:t>: «Галерея эмоций</a:t>
            </a:r>
            <a:r>
              <a:rPr lang="ru-RU" sz="2400" b="1" dirty="0" smtClean="0">
                <a:effectLst/>
                <a:latin typeface="Times New Roman"/>
              </a:rPr>
              <a:t>».</a:t>
            </a:r>
            <a:endParaRPr lang="ru-RU" sz="2400" dirty="0" smtClean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</a:rPr>
              <a:t>4.Ролевое </a:t>
            </a:r>
            <a:r>
              <a:rPr lang="ru-RU" sz="2400" b="1" dirty="0">
                <a:effectLst/>
                <a:latin typeface="Times New Roman"/>
              </a:rPr>
              <a:t>обыгрывание ситуации.</a:t>
            </a:r>
            <a:endParaRPr lang="ru-RU" sz="2400" dirty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endParaRPr lang="ru-RU" sz="2400" dirty="0">
              <a:solidFill>
                <a:prstClr val="white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890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dirty="0">
                <a:solidFill>
                  <a:prstClr val="white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Занятие 11:Принятие </a:t>
            </a:r>
            <a:r>
              <a:rPr lang="ru-RU" sz="2400" dirty="0" smtClean="0">
                <a:solidFill>
                  <a:prstClr val="white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решений</a:t>
            </a: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</a:rPr>
              <a:t>1.Упраждение</a:t>
            </a:r>
            <a:r>
              <a:rPr lang="ru-RU" sz="2400" b="1" dirty="0">
                <a:effectLst/>
                <a:latin typeface="Times New Roman"/>
              </a:rPr>
              <a:t>: «Необитаемый остров».</a:t>
            </a:r>
            <a:endParaRPr lang="ru-RU" sz="2400" dirty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endParaRPr lang="ru-RU" sz="2400" dirty="0">
              <a:solidFill>
                <a:prstClr val="white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dirty="0">
                <a:solidFill>
                  <a:prstClr val="white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Занятие 12: Оформление </a:t>
            </a:r>
            <a:r>
              <a:rPr lang="ru-RU" sz="2400" dirty="0" smtClean="0">
                <a:solidFill>
                  <a:prstClr val="white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документации</a:t>
            </a: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endParaRPr lang="ru-RU" sz="2400" dirty="0">
              <a:solidFill>
                <a:prstClr val="white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864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0"/>
            <a:ext cx="9144000" cy="7029400"/>
          </a:xfrm>
        </p:spPr>
        <p:txBody>
          <a:bodyPr/>
          <a:lstStyle/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dirty="0">
                <a:solidFill>
                  <a:prstClr val="white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Занятие 13: Заключительное занятие. Обобщение. Посвящение в </a:t>
            </a:r>
            <a:r>
              <a:rPr lang="ru-RU" sz="2400" dirty="0" smtClean="0">
                <a:solidFill>
                  <a:prstClr val="white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миротворцы</a:t>
            </a: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</a:rPr>
              <a:t>1.Упражнение</a:t>
            </a:r>
            <a:r>
              <a:rPr lang="ru-RU" sz="2400" b="1" dirty="0">
                <a:effectLst/>
                <a:latin typeface="Times New Roman"/>
              </a:rPr>
              <a:t>: «Создание коллажа дерева дружбы</a:t>
            </a:r>
            <a:r>
              <a:rPr lang="ru-RU" sz="2400" b="1" dirty="0" smtClean="0">
                <a:effectLst/>
                <a:latin typeface="Times New Roman"/>
              </a:rPr>
              <a:t>».</a:t>
            </a:r>
            <a:endParaRPr lang="ru-RU" sz="2400" dirty="0" smtClean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</a:rPr>
              <a:t>2</a:t>
            </a:r>
            <a:r>
              <a:rPr lang="ru-RU" sz="2400" b="1" dirty="0">
                <a:effectLst/>
                <a:latin typeface="Times New Roman"/>
              </a:rPr>
              <a:t>. Упражнение: «Получение обратной связи».</a:t>
            </a:r>
            <a:endParaRPr lang="ru-RU" sz="2400" dirty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>
                <a:effectLst/>
                <a:latin typeface="Times New Roman"/>
                <a:ea typeface="Times New Roman"/>
              </a:rPr>
              <a:t>3.Принятие присяги 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медиаторов</a:t>
            </a: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endParaRPr lang="ru-RU" sz="24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316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448" y="0"/>
            <a:ext cx="9140552" cy="6858000"/>
          </a:xfrm>
        </p:spPr>
        <p:txBody>
          <a:bodyPr/>
          <a:lstStyle/>
          <a:p>
            <a:pPr indent="0" algn="just">
              <a:buNone/>
            </a:pPr>
            <a:r>
              <a:rPr lang="ru-RU" sz="2400" dirty="0">
                <a:effectLst/>
                <a:latin typeface="Times New Roman"/>
              </a:rPr>
              <a:t>После проведения всех </a:t>
            </a:r>
            <a:r>
              <a:rPr lang="ru-RU" sz="2400" dirty="0" err="1">
                <a:effectLst/>
                <a:latin typeface="Times New Roman"/>
              </a:rPr>
              <a:t>тренинговых</a:t>
            </a:r>
            <a:r>
              <a:rPr lang="ru-RU" sz="2400" dirty="0">
                <a:effectLst/>
                <a:latin typeface="Times New Roman"/>
              </a:rPr>
              <a:t> занятий необходимо договориться с детьми встречаться раз в месяц на совет Школьной службы медиации, для обсуждения восстановительных программ, которые они провели, обмена опыта, мнением, для планирования волонтёрской работы. </a:t>
            </a:r>
            <a:endParaRPr lang="ru-RU" dirty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572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18288" indent="0" algn="ctr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  <a:p>
            <a:pPr marL="18288" indent="0">
              <a:buNone/>
            </a:pPr>
            <a:endParaRPr lang="ru-RU" dirty="0"/>
          </a:p>
          <a:p>
            <a:pPr marL="18288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24573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18288" indent="0" algn="just">
              <a:buNone/>
            </a:pPr>
            <a:r>
              <a:rPr lang="ru-RU" sz="2400" dirty="0">
                <a:effectLst/>
                <a:latin typeface="Times New Roman"/>
                <a:ea typeface="Times New Roman"/>
              </a:rPr>
              <a:t>Школьная служба медиации (ШСМ) – это команда школьников и взрослых, которая, пройдя специальную подготовку, выполняет в школе общественную работу по мирному урегулированию школьных конфликтов таким образом, чтобы наладить между конфликтующими сторонами взаимопонимание, примирение и заглаживание вреда.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813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indent="0" algn="just">
              <a:buNone/>
            </a:pPr>
            <a:r>
              <a:rPr lang="ru-RU" sz="2400" b="1" dirty="0">
                <a:effectLst/>
                <a:latin typeface="Times New Roman"/>
                <a:ea typeface="Times New Roman"/>
              </a:rPr>
              <a:t>Цель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программы</a:t>
            </a:r>
            <a:r>
              <a:rPr lang="ru-RU" sz="2400" dirty="0">
                <a:effectLst/>
                <a:latin typeface="Times New Roman"/>
                <a:ea typeface="Times New Roman"/>
              </a:rPr>
              <a:t> – подготовка медиаторов среди учащихся 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для </a:t>
            </a:r>
            <a:r>
              <a:rPr lang="ru-RU" sz="2400" dirty="0">
                <a:effectLst/>
                <a:latin typeface="Times New Roman"/>
                <a:ea typeface="Times New Roman"/>
              </a:rPr>
              <a:t>разрешения конфликтных ситуаций.</a:t>
            </a:r>
            <a:endParaRPr lang="ru-RU" dirty="0">
              <a:effectLst/>
            </a:endParaRPr>
          </a:p>
          <a:p>
            <a:endParaRPr lang="ru-RU" dirty="0" smtClean="0"/>
          </a:p>
          <a:p>
            <a:pPr indent="0" algn="just">
              <a:buNone/>
            </a:pPr>
            <a:r>
              <a:rPr lang="ru-RU" sz="2400" b="1" dirty="0">
                <a:effectLst/>
                <a:latin typeface="Times New Roman"/>
                <a:ea typeface="Times New Roman"/>
              </a:rPr>
              <a:t>Задачи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программы:</a:t>
            </a:r>
            <a:endParaRPr lang="ru-RU" dirty="0">
              <a:effectLst/>
            </a:endParaRPr>
          </a:p>
          <a:p>
            <a:pPr indent="0" algn="just">
              <a:buNone/>
              <a:tabLst>
                <a:tab pos="457200" algn="l"/>
              </a:tabLst>
            </a:pPr>
            <a:r>
              <a:rPr lang="ru-RU" sz="2400" dirty="0">
                <a:effectLst/>
                <a:latin typeface="Symbol"/>
                <a:ea typeface="Symbol"/>
                <a:cs typeface="Symbol"/>
              </a:rPr>
              <a:t>-</a:t>
            </a:r>
            <a:r>
              <a:rPr lang="ru-RU" sz="2400" dirty="0">
                <a:effectLst/>
                <a:latin typeface="Times New Roman"/>
                <a:ea typeface="Times New Roman"/>
              </a:rPr>
              <a:t>Анализ типичных способов реагирования на конфликты; </a:t>
            </a:r>
            <a:endParaRPr lang="ru-RU" dirty="0">
              <a:effectLst/>
            </a:endParaRPr>
          </a:p>
          <a:p>
            <a:pPr indent="0" algn="just">
              <a:buNone/>
              <a:tabLst>
                <a:tab pos="457200" algn="l"/>
              </a:tabLst>
            </a:pPr>
            <a:r>
              <a:rPr lang="ru-RU" sz="2400" dirty="0">
                <a:effectLst/>
                <a:latin typeface="Symbol"/>
                <a:ea typeface="Symbol"/>
                <a:cs typeface="Symbol"/>
              </a:rPr>
              <a:t>-</a:t>
            </a:r>
            <a:r>
              <a:rPr lang="ru-RU" sz="2400" dirty="0">
                <a:effectLst/>
                <a:latin typeface="Times New Roman"/>
                <a:ea typeface="Times New Roman"/>
              </a:rPr>
              <a:t>Освоение позиции медиатора;</a:t>
            </a:r>
            <a:endParaRPr lang="ru-RU" dirty="0">
              <a:effectLst/>
            </a:endParaRPr>
          </a:p>
          <a:p>
            <a:pPr indent="0" algn="just">
              <a:buNone/>
              <a:tabLst>
                <a:tab pos="457200" algn="l"/>
              </a:tabLst>
            </a:pPr>
            <a:r>
              <a:rPr lang="ru-RU" sz="2400" dirty="0">
                <a:effectLst/>
                <a:latin typeface="Symbol"/>
                <a:ea typeface="Symbol"/>
                <a:cs typeface="Symbol"/>
              </a:rPr>
              <a:t>-</a:t>
            </a:r>
            <a:r>
              <a:rPr lang="ru-RU" sz="2400" dirty="0">
                <a:effectLst/>
                <a:latin typeface="Times New Roman"/>
                <a:ea typeface="Times New Roman"/>
              </a:rPr>
              <a:t>Освоение коммуникативных навыков;</a:t>
            </a:r>
            <a:endParaRPr lang="ru-RU" dirty="0">
              <a:effectLst/>
            </a:endParaRPr>
          </a:p>
          <a:p>
            <a:pPr indent="0" algn="just">
              <a:buNone/>
              <a:tabLst>
                <a:tab pos="457200" algn="l"/>
              </a:tabLst>
            </a:pPr>
            <a:r>
              <a:rPr lang="ru-RU" sz="2400" dirty="0">
                <a:effectLst/>
                <a:latin typeface="Symbol"/>
                <a:ea typeface="Symbol"/>
                <a:cs typeface="Symbol"/>
              </a:rPr>
              <a:t>-</a:t>
            </a:r>
            <a:r>
              <a:rPr lang="ru-RU" sz="2400" dirty="0">
                <a:effectLst/>
                <a:latin typeface="Times New Roman"/>
                <a:ea typeface="Times New Roman"/>
              </a:rPr>
              <a:t>Практическая тренировка в работе с конфликтами в ролевых играх</a:t>
            </a:r>
            <a:endParaRPr lang="ru-RU" dirty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786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R="1659255" indent="0" algn="just">
              <a:buNone/>
            </a:pPr>
            <a:r>
              <a:rPr lang="ru-RU" sz="2400" b="1" dirty="0">
                <a:effectLst/>
                <a:latin typeface="Times New Roman"/>
                <a:ea typeface="Times New Roman"/>
              </a:rPr>
              <a:t>Принцип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отбора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учащихся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в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школьную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службу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медиации: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marR="1659255" indent="0" algn="just">
              <a:buNone/>
            </a:pPr>
            <a:r>
              <a:rPr lang="ru-RU" sz="2400" dirty="0" smtClean="0">
                <a:effectLst/>
                <a:latin typeface="Times New Roman"/>
                <a:ea typeface="Times New Roman"/>
              </a:rPr>
              <a:t>Куратор </a:t>
            </a:r>
            <a:r>
              <a:rPr lang="ru-RU" sz="2400" dirty="0">
                <a:effectLst/>
                <a:latin typeface="Times New Roman"/>
                <a:ea typeface="Times New Roman"/>
              </a:rPr>
              <a:t>проводит анкетирование, задаёт два вопроса учащимся:</a:t>
            </a:r>
            <a:endParaRPr lang="ru-RU" dirty="0">
              <a:effectLst/>
            </a:endParaRPr>
          </a:p>
          <a:p>
            <a:pPr indent="0" algn="just">
              <a:buNone/>
            </a:pPr>
            <a:r>
              <a:rPr lang="ru-RU" sz="2400" dirty="0">
                <a:effectLst/>
                <a:latin typeface="Times New Roman"/>
                <a:ea typeface="Times New Roman"/>
              </a:rPr>
              <a:t>1. К кому из учащихся своего класса вы обращаетесь, если вы с кем-то поругались, у вас плохое настроение, у вас что-то случилось? Напишите фамилию этого человека.</a:t>
            </a:r>
            <a:endParaRPr lang="ru-RU" dirty="0">
              <a:effectLst/>
            </a:endParaRPr>
          </a:p>
          <a:p>
            <a:pPr indent="0" algn="just">
              <a:buNone/>
            </a:pPr>
            <a:r>
              <a:rPr lang="ru-RU" sz="2400" dirty="0">
                <a:effectLst/>
                <a:latin typeface="Times New Roman"/>
                <a:ea typeface="Times New Roman"/>
              </a:rPr>
              <a:t>2.У нас в школе создаётся группа учащихся, помогающая ученикам разрешать конфликты; кто бы хотел участвовать в этом? Если хотите, напишите свою фамилию и имя.</a:t>
            </a:r>
            <a:endParaRPr lang="ru-RU" dirty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168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7999"/>
          </a:xfrm>
        </p:spPr>
        <p:txBody>
          <a:bodyPr>
            <a:normAutofit/>
          </a:bodyPr>
          <a:lstStyle/>
          <a:p>
            <a:pPr indent="0" algn="just">
              <a:buNone/>
            </a:pPr>
            <a:r>
              <a:rPr lang="ru-RU" sz="2400" b="1" dirty="0">
                <a:effectLst/>
                <a:latin typeface="Times New Roman"/>
                <a:ea typeface="Times New Roman"/>
              </a:rPr>
              <a:t>Этапы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работы:</a:t>
            </a:r>
            <a:endParaRPr lang="ru-RU" dirty="0">
              <a:effectLst/>
            </a:endParaRPr>
          </a:p>
          <a:p>
            <a:pPr indent="0" algn="just">
              <a:buNone/>
            </a:pPr>
            <a:r>
              <a:rPr lang="ru-RU" sz="2400" dirty="0">
                <a:effectLst/>
                <a:latin typeface="Times New Roman"/>
                <a:ea typeface="Times New Roman"/>
              </a:rPr>
              <a:t>Занятия по программе проводятся 1 раз в неделю по одному часу. При режиме работы 1 раза в неделю продолжительность программы – 13 недель.</a:t>
            </a:r>
            <a:endParaRPr lang="ru-RU" dirty="0">
              <a:effectLst/>
            </a:endParaRPr>
          </a:p>
          <a:p>
            <a:pPr indent="0" algn="just">
              <a:buNone/>
            </a:pPr>
            <a:r>
              <a:rPr lang="ru-RU" sz="2400" dirty="0">
                <a:effectLst/>
                <a:latin typeface="Times New Roman"/>
                <a:ea typeface="Times New Roman"/>
              </a:rPr>
              <a:t>Занятие будет состоять из трёх этапов, и будет проходить в форме  дискуссии, мини-лекции, </a:t>
            </a:r>
            <a:r>
              <a:rPr lang="ru-RU" sz="2400" dirty="0" err="1">
                <a:effectLst/>
                <a:latin typeface="Times New Roman"/>
                <a:ea typeface="Times New Roman"/>
              </a:rPr>
              <a:t>тренинговых</a:t>
            </a:r>
            <a:r>
              <a:rPr lang="ru-RU" sz="2400" dirty="0">
                <a:effectLst/>
                <a:latin typeface="Times New Roman"/>
                <a:ea typeface="Times New Roman"/>
              </a:rPr>
              <a:t>  упражнений, игр – активаторов.</a:t>
            </a:r>
            <a:endParaRPr lang="ru-RU" dirty="0">
              <a:effectLst/>
            </a:endParaRPr>
          </a:p>
          <a:p>
            <a:pPr indent="0" algn="just">
              <a:buNone/>
            </a:pPr>
            <a:r>
              <a:rPr lang="ru-RU" sz="2400" dirty="0">
                <a:effectLst/>
                <a:latin typeface="Symbol"/>
                <a:ea typeface="Symbol"/>
                <a:cs typeface="Symbol"/>
              </a:rPr>
              <a:t>-</a:t>
            </a:r>
            <a:r>
              <a:rPr lang="ru-RU" sz="2400" dirty="0">
                <a:effectLst/>
                <a:latin typeface="Times New Roman"/>
                <a:ea typeface="Times New Roman"/>
              </a:rPr>
              <a:t>ознакомление учащихся с программами, подходами, техниками медиации;</a:t>
            </a:r>
            <a:endParaRPr lang="ru-RU" dirty="0">
              <a:effectLst/>
            </a:endParaRPr>
          </a:p>
          <a:p>
            <a:pPr indent="0" algn="just">
              <a:buNone/>
            </a:pPr>
            <a:r>
              <a:rPr lang="ru-RU" sz="2400" dirty="0">
                <a:effectLst/>
                <a:latin typeface="Symbol"/>
                <a:ea typeface="Symbol"/>
                <a:cs typeface="Symbol"/>
              </a:rPr>
              <a:t>-</a:t>
            </a:r>
            <a:r>
              <a:rPr lang="ru-RU" sz="2400" dirty="0">
                <a:effectLst/>
                <a:latin typeface="Times New Roman"/>
                <a:ea typeface="Times New Roman"/>
              </a:rPr>
              <a:t>создание  учебных  ситуаций  и  самостоятельная  работа  участников  в  форме ролевых игр;</a:t>
            </a:r>
            <a:endParaRPr lang="ru-RU" dirty="0">
              <a:effectLst/>
            </a:endParaRPr>
          </a:p>
          <a:p>
            <a:pPr indent="0" algn="just">
              <a:buNone/>
            </a:pPr>
            <a:r>
              <a:rPr lang="ru-RU" sz="2400" dirty="0">
                <a:effectLst/>
                <a:latin typeface="Symbol"/>
                <a:ea typeface="Symbol"/>
                <a:cs typeface="Symbol"/>
              </a:rPr>
              <a:t>- </a:t>
            </a:r>
            <a:r>
              <a:rPr lang="ru-RU" sz="2400" dirty="0">
                <a:effectLst/>
                <a:latin typeface="Times New Roman"/>
                <a:ea typeface="Times New Roman"/>
              </a:rPr>
              <a:t>игры для сплочения коллектива.</a:t>
            </a:r>
            <a:endParaRPr lang="ru-RU" dirty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176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5280" y="0"/>
            <a:ext cx="9128720" cy="6858000"/>
          </a:xfrm>
        </p:spPr>
        <p:txBody>
          <a:bodyPr>
            <a:normAutofit/>
          </a:bodyPr>
          <a:lstStyle/>
          <a:p>
            <a:pPr marL="18288" indent="0">
              <a:buNone/>
              <a:tabLst>
                <a:tab pos="6391275" algn="l"/>
              </a:tabLst>
            </a:pPr>
            <a:r>
              <a:rPr lang="ru-RU" sz="2400" b="1" dirty="0">
                <a:effectLst/>
                <a:latin typeface="Times New Roman"/>
                <a:ea typeface="Times New Roman"/>
              </a:rPr>
              <a:t>Описание занятий</a:t>
            </a:r>
            <a:endParaRPr lang="ru-RU" dirty="0">
              <a:effectLst/>
            </a:endParaRPr>
          </a:p>
          <a:p>
            <a:pPr marL="0" indent="0">
              <a:buNone/>
              <a:tabLst>
                <a:tab pos="457200" algn="l"/>
                <a:tab pos="6391275" algn="l"/>
              </a:tabLst>
            </a:pPr>
            <a:r>
              <a:rPr lang="ru-RU" sz="2400" dirty="0">
                <a:effectLst/>
                <a:latin typeface="Times New Roman"/>
                <a:ea typeface="Times New Roman"/>
              </a:rPr>
              <a:t>Занятие 1: 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Вступительное</a:t>
            </a:r>
          </a:p>
          <a:p>
            <a:pPr marL="0" indent="0">
              <a:buNone/>
              <a:tabLst>
                <a:tab pos="457200" algn="l"/>
                <a:tab pos="6391275" algn="l"/>
              </a:tabLst>
            </a:pPr>
            <a:r>
              <a:rPr lang="ru-RU" sz="2400" b="1" i="1" dirty="0" smtClean="0">
                <a:effectLst/>
                <a:latin typeface="Times New Roman"/>
                <a:ea typeface="Times New Roman"/>
              </a:rPr>
              <a:t>1.Знакомство</a:t>
            </a:r>
            <a:r>
              <a:rPr lang="ru-RU" sz="2400" b="1" i="1" dirty="0">
                <a:effectLst/>
                <a:latin typeface="Times New Roman"/>
                <a:ea typeface="Times New Roman"/>
              </a:rPr>
              <a:t>.</a:t>
            </a:r>
            <a:r>
              <a:rPr lang="ru-RU" sz="2400" i="1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i="1" dirty="0">
                <a:effectLst/>
                <a:latin typeface="Times New Roman"/>
                <a:ea typeface="Times New Roman"/>
              </a:rPr>
              <a:t>Упражнение</a:t>
            </a:r>
            <a:r>
              <a:rPr lang="ru-RU" sz="2400" i="1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i="1" dirty="0">
                <a:effectLst/>
                <a:latin typeface="Times New Roman"/>
                <a:ea typeface="Times New Roman"/>
              </a:rPr>
              <a:t>«Знакомство».</a:t>
            </a:r>
            <a:endParaRPr lang="ru-RU" sz="2400" dirty="0">
              <a:effectLst/>
            </a:endParaRPr>
          </a:p>
          <a:p>
            <a:pPr mar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2. Правила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</a:p>
          <a:p>
            <a:pPr mar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Упражнение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: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«Моё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имя: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почему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меня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так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назвали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?»</a:t>
            </a:r>
            <a:endParaRPr lang="ru-RU" sz="2400" dirty="0" smtClean="0">
              <a:effectLst/>
            </a:endParaRPr>
          </a:p>
          <a:p>
            <a:pPr mar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4.Познакомить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учащихся</a:t>
            </a:r>
            <a:r>
              <a:rPr lang="ru-RU" sz="2400" dirty="0">
                <a:effectLst/>
                <a:latin typeface="Times New Roman"/>
                <a:ea typeface="Times New Roman"/>
              </a:rPr>
              <a:t> с девизом, названием ШСП, с символикой, уставом, функциональными обязанностями, буклетом, о соглашении родителей на деятельность в 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ШСП.</a:t>
            </a:r>
            <a:endParaRPr lang="ru-RU" sz="2400" dirty="0" smtClean="0">
              <a:effectLst/>
            </a:endParaRPr>
          </a:p>
          <a:p>
            <a:pPr mar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5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.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«Змейка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».</a:t>
            </a:r>
            <a:endParaRPr lang="ru-RU" sz="2400" dirty="0" smtClean="0">
              <a:effectLst/>
            </a:endParaRPr>
          </a:p>
          <a:p>
            <a:pPr mar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6.Выводы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.</a:t>
            </a:r>
            <a:endParaRPr lang="ru-RU" sz="2400" dirty="0">
              <a:effectLst/>
            </a:endParaRPr>
          </a:p>
          <a:p>
            <a:pPr marL="0" indent="0">
              <a:buNone/>
              <a:tabLst>
                <a:tab pos="457200" algn="l"/>
                <a:tab pos="6391275" algn="l"/>
              </a:tabLst>
            </a:pPr>
            <a:endParaRPr lang="ru-RU" sz="2400" dirty="0" smtClean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3586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dirty="0">
                <a:solidFill>
                  <a:prstClr val="white"/>
                </a:solidFill>
                <a:effectLst/>
                <a:latin typeface="Times New Roman"/>
                <a:ea typeface="Times New Roman"/>
              </a:rPr>
              <a:t>Занятие 2: Понятие о медиации. Из истории </a:t>
            </a:r>
            <a:r>
              <a:rPr lang="ru-RU" sz="2400" dirty="0" smtClean="0">
                <a:solidFill>
                  <a:prstClr val="white"/>
                </a:solidFill>
                <a:effectLst/>
                <a:latin typeface="Times New Roman"/>
                <a:ea typeface="Times New Roman"/>
              </a:rPr>
              <a:t>медиации</a:t>
            </a: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1.Упражнение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: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«Приветствие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».</a:t>
            </a: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2.Упражнение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«Ритм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».</a:t>
            </a: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3.Кто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такие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медиаторы?</a:t>
            </a: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4.История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медиации.</a:t>
            </a: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5.Упражнение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: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«»Общение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в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парах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из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разных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позиций».</a:t>
            </a:r>
            <a:endParaRPr lang="ru-RU" sz="2400" dirty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endParaRPr lang="ru-RU" sz="2400" dirty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endParaRPr lang="ru-RU" sz="2400" dirty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endParaRPr lang="ru-RU" sz="2400" dirty="0">
              <a:solidFill>
                <a:prstClr val="white"/>
              </a:solidFill>
              <a:effectLst/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4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dirty="0">
                <a:solidFill>
                  <a:prstClr val="white"/>
                </a:solidFill>
                <a:effectLst/>
                <a:latin typeface="Times New Roman"/>
                <a:ea typeface="Times New Roman"/>
              </a:rPr>
              <a:t>Занятие 3:Принципы </a:t>
            </a:r>
            <a:r>
              <a:rPr lang="ru-RU" sz="2400" dirty="0" smtClean="0">
                <a:solidFill>
                  <a:prstClr val="white"/>
                </a:solidFill>
                <a:effectLst/>
                <a:latin typeface="Times New Roman"/>
                <a:ea typeface="Times New Roman"/>
              </a:rPr>
              <a:t>медиации</a:t>
            </a:r>
          </a:p>
          <a:p>
            <a:pPr marL="457200" lvl="0" indent="-457200">
              <a:buAutoNum type="arabicPeriod"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Упражнение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: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«Выбрасывание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пальцев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».</a:t>
            </a:r>
            <a:endParaRPr lang="ru-RU" sz="2400" dirty="0" smtClean="0">
              <a:effectLst/>
            </a:endParaRPr>
          </a:p>
          <a:p>
            <a:pPr marL="457200" lvl="0" indent="-457200">
              <a:buAutoNum type="arabicPeriod"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2.Принципы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медиации.</a:t>
            </a:r>
            <a:endParaRPr lang="ru-RU" sz="2400" dirty="0" smtClean="0">
              <a:effectLst/>
            </a:endParaRPr>
          </a:p>
          <a:p>
            <a:pPr marL="457200" lvl="0" indent="-457200">
              <a:buAutoNum type="arabicPeriod"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3.Упражнение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«Телеграмма».</a:t>
            </a:r>
            <a:endParaRPr lang="ru-RU" sz="2400" dirty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endParaRPr lang="ru-RU" sz="2400" dirty="0">
              <a:solidFill>
                <a:prstClr val="white"/>
              </a:solidFill>
              <a:effectLst/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17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dirty="0">
                <a:solidFill>
                  <a:prstClr val="white"/>
                </a:solidFill>
                <a:effectLst/>
                <a:latin typeface="Times New Roman"/>
                <a:ea typeface="Times New Roman"/>
              </a:rPr>
              <a:t>Занятие </a:t>
            </a:r>
            <a:r>
              <a:rPr lang="ru-RU" sz="2400" dirty="0" smtClean="0">
                <a:solidFill>
                  <a:prstClr val="white"/>
                </a:solidFill>
                <a:effectLst/>
                <a:latin typeface="Times New Roman"/>
                <a:ea typeface="Times New Roman"/>
              </a:rPr>
              <a:t>4-5: </a:t>
            </a:r>
            <a:r>
              <a:rPr lang="ru-RU" sz="2400" dirty="0">
                <a:solidFill>
                  <a:prstClr val="white"/>
                </a:solidFill>
                <a:effectLst/>
                <a:latin typeface="Times New Roman"/>
                <a:ea typeface="Times New Roman"/>
              </a:rPr>
              <a:t>Этапы восстановительной </a:t>
            </a:r>
            <a:r>
              <a:rPr lang="ru-RU" sz="2400" dirty="0" smtClean="0">
                <a:solidFill>
                  <a:prstClr val="white"/>
                </a:solidFill>
                <a:effectLst/>
                <a:latin typeface="Times New Roman"/>
                <a:ea typeface="Times New Roman"/>
              </a:rPr>
              <a:t>медиации</a:t>
            </a: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1.Упражнение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«</a:t>
            </a:r>
            <a:r>
              <a:rPr lang="ru-RU" sz="2400" b="1" dirty="0" err="1">
                <a:effectLst/>
                <a:latin typeface="Times New Roman"/>
                <a:ea typeface="Times New Roman"/>
              </a:rPr>
              <a:t>Каруселька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».</a:t>
            </a:r>
            <a:endParaRPr lang="ru-RU" sz="2400" dirty="0" smtClean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2.Упражнение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: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«Контакт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глаз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».</a:t>
            </a:r>
            <a:endParaRPr lang="ru-RU" sz="2400" dirty="0" smtClean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3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.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Порядок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работы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ведущего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в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программе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восстановительной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медиации.</a:t>
            </a: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endParaRPr lang="ru-RU" sz="2400" dirty="0" smtClean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1.Упражнение</a:t>
            </a:r>
            <a:r>
              <a:rPr lang="ru-RU" sz="2400" dirty="0">
                <a:effectLst/>
                <a:latin typeface="Times New Roman"/>
                <a:ea typeface="Times New Roman"/>
              </a:rPr>
              <a:t>: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«Общие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рисунки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».</a:t>
            </a:r>
            <a:endParaRPr lang="ru-RU" sz="2400" dirty="0" smtClean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 smtClean="0">
                <a:effectLst/>
                <a:latin typeface="Times New Roman"/>
                <a:ea typeface="Times New Roman"/>
              </a:rPr>
              <a:t>2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. Этапы восстановительной медиации.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endParaRPr lang="ru-RU" sz="2400" dirty="0">
              <a:effectLst/>
            </a:endParaRP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>
                <a:effectLst/>
                <a:latin typeface="Times New Roman"/>
                <a:ea typeface="Times New Roman"/>
              </a:rPr>
              <a:t>3.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Пример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восстановительной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медиации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для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подростков</a:t>
            </a:r>
          </a:p>
          <a:p>
            <a:pPr marL="0" lvl="0" indent="0">
              <a:buNone/>
              <a:tabLst>
                <a:tab pos="457200" algn="l"/>
                <a:tab pos="6391275" algn="l"/>
              </a:tabLst>
            </a:pPr>
            <a:r>
              <a:rPr lang="ru-RU" sz="2400" b="1" dirty="0">
                <a:effectLst/>
                <a:latin typeface="Times New Roman"/>
                <a:ea typeface="Times New Roman"/>
              </a:rPr>
              <a:t>4.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Ролевое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обыгрывание</a:t>
            </a:r>
            <a:r>
              <a:rPr lang="ru-RU" sz="2400" dirty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ситуации</a:t>
            </a:r>
            <a:endParaRPr lang="ru-RU" sz="2400" dirty="0">
              <a:solidFill>
                <a:prstClr val="white"/>
              </a:solidFill>
              <a:effectLst/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353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102</TotalTime>
  <Words>613</Words>
  <Application>Microsoft Office PowerPoint</Application>
  <PresentationFormat>Экран (4:3)</PresentationFormat>
  <Paragraphs>81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Базовая</vt:lpstr>
      <vt:lpstr>Обучение учащихся методу школьной медиации    педагог –психолог :Логинова А.А. МКОУ «Боровская СОШ», Катайский район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Обучение учащихся методу школьной медиации    педагог –психолог :Логинова А.А. МКОУ «Боровская СОШ», Катайский район</dc:title>
  <dc:creator>User</dc:creator>
  <cp:lastModifiedBy>User</cp:lastModifiedBy>
  <cp:revision>5</cp:revision>
  <dcterms:created xsi:type="dcterms:W3CDTF">2022-03-20T10:08:38Z</dcterms:created>
  <dcterms:modified xsi:type="dcterms:W3CDTF">2022-03-20T12:01:41Z</dcterms:modified>
</cp:coreProperties>
</file>