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58" r:id="rId5"/>
    <p:sldId id="277" r:id="rId6"/>
    <p:sldId id="278" r:id="rId7"/>
    <p:sldId id="280" r:id="rId8"/>
    <p:sldId id="279" r:id="rId9"/>
    <p:sldId id="281" r:id="rId10"/>
    <p:sldId id="282" r:id="rId11"/>
    <p:sldId id="285" r:id="rId12"/>
    <p:sldId id="284" r:id="rId13"/>
    <p:sldId id="283" r:id="rId14"/>
    <p:sldId id="274" r:id="rId15"/>
    <p:sldId id="286" r:id="rId16"/>
    <p:sldId id="287" r:id="rId17"/>
    <p:sldId id="288" r:id="rId18"/>
    <p:sldId id="271" r:id="rId19"/>
    <p:sldId id="259" r:id="rId20"/>
    <p:sldId id="272" r:id="rId21"/>
    <p:sldId id="257" r:id="rId22"/>
    <p:sldId id="260" r:id="rId23"/>
    <p:sldId id="261" r:id="rId24"/>
    <p:sldId id="289" r:id="rId25"/>
    <p:sldId id="262" r:id="rId26"/>
    <p:sldId id="290" r:id="rId27"/>
    <p:sldId id="291" r:id="rId28"/>
    <p:sldId id="29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8AE5-FD9C-487B-8D2E-F5D8C407A915}" type="datetimeFigureOut">
              <a:rPr lang="ru-RU" smtClean="0"/>
              <a:pPr/>
              <a:t>28.04.2021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C182-D549-45A5-8676-3AE7234E9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7745" y="0"/>
            <a:ext cx="9144000" cy="6858000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5325" y="476672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 формы просветительской работы с детьми, педагогами и родителями. Из опыта работы службы школьной медиации МКОУ «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Сетовенская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СОШ» Макушинского района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32440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</a:t>
            </a: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260648"/>
            <a:ext cx="73448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Тренинг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практикум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 использованием активных методов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работе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педагогами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«Современный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педагог - развитый ребенок».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7890" name="Picture 2" descr="https://i10.fotocdn.net/s124/b115cc9a8acf5887/user_xl/28319412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86797" y="2492896"/>
            <a:ext cx="4957203" cy="43651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1209575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развитие коммуникативной компетентности педагогов в общении с детьми.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Помочь педагогам оценить собственные достижения и определить уровень проблем в общении с окружающими.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Продолжать совершенствовать умение проявлять педагогический такт в различных условиях работы в школе.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Обогащать психологическую культуру педагогов в процессе использования вербальных и невербальных средств общения. </a:t>
            </a:r>
            <a:endParaRPr kumimoji="0" lang="ru-RU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Формировать способность педагога адекватно воспринимать себя и окружающих.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728409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Прежде чем сказать – посчитай до десяти,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Прежде чем обидеть – посчитай до ста,</a:t>
            </a:r>
            <a:b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Прежде чем ударить – посчитай до тысячи.</a:t>
            </a:r>
            <a:b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5843" name="Picture 3" descr="https://fsd.videouroki.net/html/2015/08/01/98714312/im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4" y="692696"/>
            <a:ext cx="56510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Упражнение «Грецкий орех»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pribo\Desktop\Грецкий-орех-в-скорлупе-Чили-крупный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3188" y="1556792"/>
            <a:ext cx="7320812" cy="53012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604448" y="63813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058589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Способность общаться — это дар или то,  чему можно научиться?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Возможно, ли общаться с людьми так, чтобы никогда не возникали конфликты?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3" descr="https://im0-tub-ru.yandex.net/i?id=c44a71643025461cf1671b2fea820020-l&amp;n=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2924944"/>
            <a:ext cx="3312368" cy="331236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67545" y="332656"/>
            <a:ext cx="79208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Тест «Проверьте, какой Вы педагог» - модификация Р. Р.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Калининой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1" y="1557338"/>
          <a:ext cx="8424744" cy="1524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07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15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6247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38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8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9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10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11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12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13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14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«да»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«нет»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2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251520" y="3357563"/>
            <a:ext cx="820826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/>
              <a:t>Результаты:</a:t>
            </a:r>
          </a:p>
          <a:p>
            <a:pPr algn="just"/>
            <a:r>
              <a:rPr lang="ru-RU" altLang="ru-RU" sz="2400" b="1" dirty="0"/>
              <a:t>0</a:t>
            </a:r>
            <a:r>
              <a:rPr lang="ru-RU" altLang="ru-RU" sz="2400" dirty="0"/>
              <a:t> </a:t>
            </a:r>
            <a:r>
              <a:rPr lang="ru-RU" altLang="ru-RU" sz="2400" b="1" dirty="0"/>
              <a:t>- 5 баллов. </a:t>
            </a:r>
            <a:r>
              <a:rPr lang="ru-RU" altLang="ru-RU" sz="2400" dirty="0"/>
              <a:t>Вы - очень слабый педагог. Вам трудно контактировать с детьми. Необходимо серьёзно работать над собой и овладевать методикой воспитания и обучения. </a:t>
            </a:r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179512" y="260648"/>
            <a:ext cx="8353301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altLang="ru-RU" sz="2000" b="1" dirty="0"/>
              <a:t>6 - 10 баллов. </a:t>
            </a:r>
            <a:r>
              <a:rPr lang="ru-RU" altLang="ru-RU" sz="2000" dirty="0"/>
              <a:t>У вас много пробелов в подготовке к работе с детским коллективом. Чаще консультируйтесь с коллегами, с опытными педагогами. Регулярно изучайте педагогическую и психологическую литературу. </a:t>
            </a:r>
          </a:p>
          <a:p>
            <a:pPr algn="just"/>
            <a:r>
              <a:rPr lang="ru-RU" altLang="ru-RU" sz="2000" b="1" dirty="0"/>
              <a:t>11 - 15 баллов. </a:t>
            </a:r>
            <a:r>
              <a:rPr lang="ru-RU" altLang="ru-RU" sz="2000" dirty="0"/>
              <a:t>Вы - хороший, знающий педагог. Однако подумайте, не стремитесь ли вы к идеальному результату. Предоставляйте детям больше свободы, смотрите на них как на своих помощников, не забывая при этом контролировать выполнение поручений. </a:t>
            </a:r>
          </a:p>
          <a:p>
            <a:pPr algn="just"/>
            <a:r>
              <a:rPr lang="ru-RU" altLang="ru-RU" sz="2000" b="1" dirty="0"/>
              <a:t>16 - 20 баллов. </a:t>
            </a:r>
            <a:r>
              <a:rPr lang="ru-RU" altLang="ru-RU" sz="2000" dirty="0"/>
              <a:t>Вы - грамотный опытный педагог. Вы избегаете шаблона в работе. Выполняете свои обязанности творчески. Избегаете излишней категоричности в оценках людей. Обратите внимание на ваши взаимоотношения с коллегами и представителями администрации - не вы ли являетесь причиной напряжённости? </a:t>
            </a:r>
          </a:p>
        </p:txBody>
      </p:sp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75656" y="476672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Упражнение «Варианты общения»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84784"/>
            <a:ext cx="66247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"Синхронный разговор"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"Игнорирование"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"Спина к спине"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"Активное слушание" </a:t>
            </a:r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  <a:p>
            <a:pPr algn="just"/>
            <a:endParaRPr lang="ru-RU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8460432" y="63813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48680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Как вы себя ощущали во время проведения первых трех упражнений?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2. Не казалось ли вам, что вы слушаете с усилием, что это не так просто?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Что мешало вам чувствовать себя комфортно?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4. Как вы себя ощущали во время последнего упражнения? Что помогает вам в общении?</a:t>
            </a:r>
          </a:p>
        </p:txBody>
      </p:sp>
    </p:spTree>
    <p:extLst>
      <p:ext uri="{BB962C8B-B14F-4D97-AF65-F5344CB8AC3E}">
        <p14:creationId xmlns:p14="http://schemas.microsoft.com/office/powerpoint/2010/main" val="478302633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60432" y="63093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8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8892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Упражнение “Золотые правила”.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709824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ребенка критикуют, он учится осуждать;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ребенка высмеивают, он учится быть робким;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ребенка часто одобряют, он учится хорошо к себе относиться; если ребенка хвалят, он учится оценивать;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ребенка часто подбадривают, он учится уверенности в себе; если ребенка часто позорят, он учится чувствовать себя виноватым; если ребенок живет с чувством безопасности, он учится верить; если к ребенку часто бывают снисходительны, он учится быть терпеливым;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ребенку часто демонстрируют враждебность, он учится драться;</a:t>
            </a:r>
            <a:r>
              <a:rPr kumimoji="0" lang="ru-RU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ребенок живет в атмосфере дружбы и чувствует себя нужным, он учится находить в этом мире любовь.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681370"/>
            <a:ext cx="712879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нашей школе служба школьной медиации была образована в апреле 2017 года.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Приказ о создании СШМ от 03.09.2019г. №60/9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Состав службы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- Игнатова Т.Г. – руководитель службы;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Заскалькина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Н.В. – педагог-психолог;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Серёдкина Н.Г. – социальный педагог;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Учащиеся: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огданова Ольга (8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Логинов Егор (11 </a:t>
            </a:r>
            <a:r>
              <a:rPr kumimoji="0" 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Члены родительского комитета: Глухих А.Е., Богданова Е.В..</a:t>
            </a:r>
            <a:endParaRPr kumimoji="0" lang="ru-RU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604448" y="63093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260648"/>
            <a:ext cx="88204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 charset="0"/>
                <a:cs typeface="Times New Roman" pitchFamily="18" charset="0"/>
              </a:rPr>
              <a:t>Метафорическое упражнение с пластилином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5" name="Picture 3" descr="C:\Users\pribo\Desktop\uk804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9138725" cy="5733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8866930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43608" y="481843"/>
            <a:ext cx="748883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 </a:t>
            </a:r>
          </a:p>
          <a:p>
            <a:endParaRPr lang="ru-RU" sz="2800" b="1" dirty="0"/>
          </a:p>
          <a:p>
            <a:r>
              <a:rPr lang="ru-RU" dirty="0"/>
              <a:t> 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676456" y="6309320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476672"/>
          <a:ext cx="8280921" cy="3960440"/>
        </p:xfrm>
        <a:graphic>
          <a:graphicData uri="http://schemas.openxmlformats.org/drawingml/2006/table">
            <a:tbl>
              <a:tblPr/>
              <a:tblGrid>
                <a:gridCol w="2774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6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5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говорит учитель?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слышит ученик?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чувствует ученик?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 хороший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хороший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Принятие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вижу тебя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что-то значу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Внимание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Спасибо тебе за…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Мои усилия замечены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Уважение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знаю о тебе что-то замечательное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— состоятелен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Одобрение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0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 мне нравишься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Кто-то заботится обо мне</a:t>
                      </a:r>
                      <a:endParaRPr lang="ru-RU" sz="160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Теплые чувства</a:t>
                      </a:r>
                      <a:endParaRPr lang="ru-RU" sz="1600" dirty="0">
                        <a:latin typeface="Calibri"/>
                        <a:cs typeface="Times New Roman"/>
                      </a:endParaRPr>
                    </a:p>
                  </a:txBody>
                  <a:tcPr marL="73025" marR="73025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71600" y="47667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  <a:p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676456" y="6453336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260648"/>
            <a:ext cx="82809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</a:rPr>
              <a:t>Правила воздействия на личность школьника в конфликтной ситуации: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700808"/>
            <a:ext cx="835292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800" b="1" u="sng" dirty="0">
                <a:solidFill>
                  <a:srgbClr val="663300"/>
                </a:solidFill>
                <a:latin typeface="Times New Roman" pitchFamily="18" charset="0"/>
              </a:rPr>
              <a:t>Правило 1</a:t>
            </a:r>
          </a:p>
          <a:p>
            <a:pPr algn="ctr"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«Два возбужденных человека не в состоянии прийти к соглашению» (по Д. Карнеги)Необходимо приложить волевые усилия, чтобы в ситуации конфликта сдержать себя, и не поддаться порыву гнева.</a:t>
            </a:r>
          </a:p>
          <a:p>
            <a:pPr algn="ctr">
              <a:buFontTx/>
              <a:buNone/>
            </a:pPr>
            <a:r>
              <a:rPr lang="ru-RU" dirty="0">
                <a:solidFill>
                  <a:srgbClr val="FF5050"/>
                </a:solidFill>
              </a:rPr>
              <a:t> </a:t>
            </a:r>
            <a:endParaRPr lang="ru-RU" dirty="0">
              <a:solidFill>
                <a:srgbClr val="FFFF99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532440" y="630932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04664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</a:rPr>
              <a:t>Правило 2   </a:t>
            </a:r>
          </a:p>
          <a:p>
            <a:pPr algn="ctr"/>
            <a:r>
              <a:rPr lang="ru-RU" sz="2800" b="1" dirty="0">
                <a:latin typeface="Times New Roman" pitchFamily="18" charset="0"/>
              </a:rPr>
              <a:t>«Задержка реакции»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1628800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</a:rPr>
              <a:t>Необходимо сделать вид, что вы не замечаете нарушителя, но в тоже время даете понять, что хорошо видите все его действия. Это вносит растерянность в действия дезорганизатора и снижает его активность, вносит сомнения в сознании остальных учащихся  относительно их позиций – кого поддержать.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07704" y="620688"/>
            <a:ext cx="5544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</a:rPr>
              <a:t>Правило 3</a:t>
            </a:r>
            <a:br>
              <a:rPr lang="ru-RU" sz="2800" b="1" dirty="0">
                <a:latin typeface="Times New Roman" pitchFamily="18" charset="0"/>
              </a:rPr>
            </a:br>
            <a:r>
              <a:rPr lang="ru-RU" sz="2800" b="1" dirty="0">
                <a:latin typeface="Times New Roman" pitchFamily="18" charset="0"/>
              </a:rPr>
              <a:t>«Перевод реакции»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1844824"/>
            <a:ext cx="74888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Несмотря на чрезвычайную обстановку, учитель, продолжает урок. «Герой конфликта» остается один на один с собой и этим снижается сам замысел «борьбы».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460432" y="63813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10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907704" y="548680"/>
            <a:ext cx="47525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</a:rPr>
              <a:t>Правило 4</a:t>
            </a:r>
            <a:br>
              <a:rPr lang="ru-RU" sz="2800" b="1" dirty="0">
                <a:latin typeface="Times New Roman" pitchFamily="18" charset="0"/>
              </a:rPr>
            </a:br>
            <a:r>
              <a:rPr lang="ru-RU" sz="2800" b="1" dirty="0">
                <a:latin typeface="Times New Roman" pitchFamily="18" charset="0"/>
              </a:rPr>
              <a:t>«Рационализация ситуации»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2060848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</a:rPr>
              <a:t>Учитель применяет юмор, что быстро разряжает обстановку, а дружный смех завершает дело: конфликт снимается, торжествует учитель, а в его лице и положительные нормы и ценности.</a:t>
            </a:r>
            <a:endParaRPr lang="ru-RU" dirty="0"/>
          </a:p>
        </p:txBody>
      </p:sp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33265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</a:rPr>
              <a:t>Правило 5</a:t>
            </a:r>
            <a:br>
              <a:rPr lang="ru-RU" sz="2800" b="1" dirty="0">
                <a:latin typeface="Times New Roman" pitchFamily="18" charset="0"/>
              </a:rPr>
            </a:br>
            <a:r>
              <a:rPr lang="ru-RU" sz="2800" b="1" dirty="0">
                <a:latin typeface="Times New Roman" pitchFamily="18" charset="0"/>
              </a:rPr>
              <a:t>« Парадоксальная реакция»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Использовать конфликт с пользой для урока.</a:t>
            </a:r>
          </a:p>
          <a:p>
            <a:pPr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Учитель, успешно применяющий это правило,</a:t>
            </a:r>
          </a:p>
          <a:p>
            <a:pPr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  представляется для школьников</a:t>
            </a:r>
          </a:p>
          <a:p>
            <a:pPr>
              <a:buFontTx/>
              <a:buNone/>
            </a:pPr>
            <a:r>
              <a:rPr lang="ru-RU" sz="2800" b="1" dirty="0">
                <a:latin typeface="Times New Roman" pitchFamily="18" charset="0"/>
              </a:rPr>
              <a:t>«сильной личностью» и приобретает уважение и авторитет.</a:t>
            </a:r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2036479"/>
            <a:ext cx="860444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Итоговая рефлексия.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Каждый участник заканчивает фразу: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«Педагогом быть хорошо, потому что…»</a:t>
            </a:r>
            <a:endParaRPr kumimoji="0" 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476672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Упражнение «Закончи предложение»</a:t>
            </a:r>
            <a:endParaRPr lang="ru-RU" sz="1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75656" y="692696"/>
            <a:ext cx="60841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Всем творческих успехов!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7105" name="Picture 1" descr="C:\Users\pribo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276872"/>
            <a:ext cx="2390775" cy="304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836712"/>
            <a:ext cx="961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u="sng" dirty="0"/>
              <a:t>    педагоги</a:t>
            </a:r>
            <a:r>
              <a:rPr lang="ru-RU" sz="2400" b="1" dirty="0"/>
              <a:t>                                                                                    </a:t>
            </a:r>
            <a:r>
              <a:rPr lang="ru-RU" sz="2400" b="1" u="sng" dirty="0"/>
              <a:t>родители</a:t>
            </a:r>
            <a:r>
              <a:rPr lang="ru-RU" sz="2400" u="sng" dirty="0"/>
              <a:t> </a:t>
            </a:r>
            <a:endParaRPr lang="ru-RU" sz="2400" b="1" u="sng" dirty="0"/>
          </a:p>
          <a:p>
            <a:pPr algn="ctr">
              <a:buNone/>
            </a:pPr>
            <a:endParaRPr lang="ru-RU" sz="2400" b="1" dirty="0"/>
          </a:p>
          <a:p>
            <a:pPr algn="ctr">
              <a:buNone/>
            </a:pPr>
            <a:r>
              <a:rPr lang="ru-RU" sz="2400" b="1" u="sng" dirty="0"/>
              <a:t>Ученики  </a:t>
            </a:r>
            <a:endParaRPr lang="ru-RU" sz="2000" b="1" u="sng" dirty="0"/>
          </a:p>
        </p:txBody>
      </p:sp>
      <p:pic>
        <p:nvPicPr>
          <p:cNvPr id="4" name="Picture 4" descr="C:\Users\user\Desktop\клипы, презентации, картинки\картинки\30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43182"/>
            <a:ext cx="3000364" cy="2286016"/>
          </a:xfrm>
          <a:prstGeom prst="rect">
            <a:avLst/>
          </a:prstGeom>
          <a:noFill/>
        </p:spPr>
      </p:pic>
      <p:pic>
        <p:nvPicPr>
          <p:cNvPr id="5" name="Picture 5" descr="C:\Users\user\Desktop\клипы, презентации, картинки\картинки\QI91CAHZGR39CAHYL8P1CAPGICETCAISNA81CAEE2ASACA7A4K22CAHXQTZ7CA9SZ5HTCAS1LX5RCAOV4N9GCA9V7WVFCAO8Y1MLCAHPSBHOCAI4JK1MCAAO5OSGCAQZYOQUCAXMWEG8CABGFGAPCARTCIM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3571876"/>
            <a:ext cx="2643206" cy="1857388"/>
          </a:xfrm>
          <a:prstGeom prst="rect">
            <a:avLst/>
          </a:prstGeom>
          <a:noFill/>
        </p:spPr>
      </p:pic>
      <p:pic>
        <p:nvPicPr>
          <p:cNvPr id="6" name="Picture 3" descr="E:\картинки\картинки нов\sl_red_2910_familienstelle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54" y="2714620"/>
            <a:ext cx="3143208" cy="22145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604448" y="63813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2</a:t>
            </a: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1676464"/>
            <a:ext cx="882047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Самое большое  количество  конфликтных  ситуаций  в школе происходит среди  учащихся 5-8 классов, что  обусловлено  особенностями подросткового возраста. </a:t>
            </a:r>
            <a:endParaRPr kumimoji="0" lang="ru-RU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0" y="260648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Предупреждение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конфликтов среди школьников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особенно школьников подросткового возраста включает в себя ряд этапов: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диагностический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(изучение микроклимата в коллективе или среди отдельных учащихся, например учащихся группы риска с помощью диагностических методик: тесты, анкеты, метод наблюдения);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прогностический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(включает обработку проведенной диагностики, ее анализ и составление своеобразного прогноза относительно возникновения, либо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невозникновения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конфликтной ситуации);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 планирования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(комплекс необходимых мероприятии по предотвращению конфликта или конфликтной ситуации);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профилактический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(собственно воплощение мероприятий и их анализ) 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455816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Мероприятия по профилактике конфликтных ситуаций: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Демонстрация учебного фильма о школьной медиации с последующим обсуждением.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Конкурс презентаций «Медиация -это...» (5-9 класс)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Проведение классных часов: «Разрешение конфликтных ситуаций в школе»,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«Я и взрослый: возможные конфликты – как их избежать?» (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руководители)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Анкетирование обучающихся по выявлению причин конфликтов.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Игры на сплочённость (в рамках «Недели психологии» прошли дистанционно.)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Ученическое занятие – диспут на тему «Конфликтные ситуации и способы их преодоления» (5-11 класс)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312090"/>
            <a:ext cx="9144000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Методики диагностирования: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1.Социометрия.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Психологическая атмосфера  в коллективе (методика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Л.Г.Жедуновой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Наши отношения (по Л.М.Фридман)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4.Диагностика личностных особенностей «Несуществующее животное»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Стратегия поведения в конфликтной ситуации К.Томаса (адаптирован Н.В.Гришиной)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Диагностика конфликтности школьника (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Опросник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Басса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Дарки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486595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родителями по профилактике конфликтов.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Информирование родителей о создании деятельности 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ШМ на общешкольном родительском собрании.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Видеоролик «Притча о любви»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Тренинг для родителей</a:t>
            </a: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Я-успешный</a:t>
            </a: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родитель».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Консультирование для родителей «Трудные и критические периоды взросления».</a:t>
            </a:r>
            <a:endParaRPr kumimoji="0" lang="ru-RU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Буклеты для родителей с рекомендациями по преодолению конфликтных ситуаций с детьми.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Буклет «Пять путей к сердцу ребёнка».</a:t>
            </a:r>
            <a:endParaRPr kumimoji="0" lang="ru-RU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60429181_5afd4a0cfed2866c8c29ac83b152f7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62068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с педагогами по профилактике конфликтов: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Тренинг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практикум с использованием активных методов в работе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педагогами «Современный 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педагог-развитый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ребенок».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Семинар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практикум с элементами тренинга «Общение в педагогической практике. 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Мастер-класс «Тренинг профессионального общения педагогов»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Беседа «Основные типы конфликтов».</a:t>
            </a:r>
            <a:endParaRPr kumimoji="0" 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</a:t>
            </a:r>
            <a:r>
              <a:rPr kumimoji="0" lang="ru-RU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вебинарах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муниципального и регионального уровня.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1367</Words>
  <Application>Microsoft Office PowerPoint</Application>
  <PresentationFormat>Экран (4:3)</PresentationFormat>
  <Paragraphs>180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цпд</cp:lastModifiedBy>
  <cp:revision>58</cp:revision>
  <dcterms:created xsi:type="dcterms:W3CDTF">2014-02-27T14:28:44Z</dcterms:created>
  <dcterms:modified xsi:type="dcterms:W3CDTF">2021-04-28T04:04:13Z</dcterms:modified>
</cp:coreProperties>
</file>