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13"/>
  </p:notesMasterIdLst>
  <p:sldIdLst>
    <p:sldId id="256" r:id="rId2"/>
    <p:sldId id="261" r:id="rId3"/>
    <p:sldId id="274" r:id="rId4"/>
    <p:sldId id="260" r:id="rId5"/>
    <p:sldId id="262" r:id="rId6"/>
    <p:sldId id="264" r:id="rId7"/>
    <p:sldId id="269" r:id="rId8"/>
    <p:sldId id="273" r:id="rId9"/>
    <p:sldId id="272" r:id="rId10"/>
    <p:sldId id="259" r:id="rId11"/>
    <p:sldId id="271"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23" autoAdjust="0"/>
    <p:restoredTop sz="94660"/>
  </p:normalViewPr>
  <p:slideViewPr>
    <p:cSldViewPr>
      <p:cViewPr>
        <p:scale>
          <a:sx n="78" d="100"/>
          <a:sy n="78" d="100"/>
        </p:scale>
        <p:origin x="-324" y="35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2C1054-7070-488F-A5CD-7C8F67822E25}" type="datetimeFigureOut">
              <a:rPr lang="ru-RU" smtClean="0"/>
              <a:pPr/>
              <a:t>11.03.2018</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CFD5AA4-4D43-4C4D-979A-A571C4C60C20}"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CCFD5AA4-4D43-4C4D-979A-A571C4C60C20}" type="slidenum">
              <a:rPr lang="ru-RU" smtClean="0"/>
              <a:pPr/>
              <a:t>1</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Скругленный прямоугольник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ru-RU" smtClean="0"/>
              <a:t>Образец заголовка</a:t>
            </a:r>
            <a:endParaRPr kumimoji="0" lang="en-US"/>
          </a:p>
        </p:txBody>
      </p:sp>
      <p:sp>
        <p:nvSpPr>
          <p:cNvPr id="20" name="Подзаголовок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19" name="Дата 18"/>
          <p:cNvSpPr>
            <a:spLocks noGrp="1"/>
          </p:cNvSpPr>
          <p:nvPr>
            <p:ph type="dt" sz="half" idx="10"/>
          </p:nvPr>
        </p:nvSpPr>
        <p:spPr/>
        <p:txBody>
          <a:bodyPr/>
          <a:lstStyle>
            <a:extLst/>
          </a:lstStyle>
          <a:p>
            <a:fld id="{5B106E36-FD25-4E2D-B0AA-010F637433A0}" type="datetimeFigureOut">
              <a:rPr lang="ru-RU" smtClean="0"/>
              <a:pPr/>
              <a:t>11.03.2018</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11" name="Номер слайда 10"/>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02920" y="530352"/>
            <a:ext cx="8183880" cy="4187952"/>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11.03.2018</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533404"/>
            <a:ext cx="1981200" cy="5257799"/>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33400" y="533402"/>
            <a:ext cx="5943600" cy="525780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11.03.2018</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a:xfrm>
            <a:off x="502920" y="530352"/>
            <a:ext cx="8183880" cy="4187952"/>
          </a:xfrm>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11.03.2018</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Скругленный прямоугольник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Скругленный прямоугольник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5B106E36-FD25-4E2D-B0AA-010F637433A0}" type="datetimeFigureOut">
              <a:rPr lang="ru-RU" smtClean="0"/>
              <a:pPr/>
              <a:t>11.03.2018</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11.03.2018</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nchor="b"/>
          <a:lstStyle>
            <a:lvl1pPr>
              <a:defRPr b="1"/>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11.03.2018</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5B106E36-FD25-4E2D-B0AA-010F637433A0}" type="datetimeFigureOut">
              <a:rPr lang="ru-RU" smtClean="0"/>
              <a:pPr/>
              <a:t>11.03.2018</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5B106E36-FD25-4E2D-B0AA-010F637433A0}" type="datetimeFigureOut">
              <a:rPr lang="ru-RU" smtClean="0"/>
              <a:pPr/>
              <a:t>11.03.2018</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11.03.2018</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Прямоугольник с одним скругленным углом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ru-RU" smtClean="0"/>
              <a:t>Образец заголовка</a:t>
            </a:r>
            <a:endParaRPr kumimoji="0" lang="en-US"/>
          </a:p>
        </p:txBody>
      </p:sp>
      <p:sp>
        <p:nvSpPr>
          <p:cNvPr id="4" name="Текст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11.03.2018</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3" name="Рисунок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ru-RU" smtClean="0"/>
              <a:t>Вставка рисунка</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Скругленный прямоугольник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Заголовок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ru-RU" smtClean="0"/>
              <a:t>Образец заголовка</a:t>
            </a:r>
            <a:endParaRPr kumimoji="0" lang="en-US"/>
          </a:p>
        </p:txBody>
      </p:sp>
      <p:sp>
        <p:nvSpPr>
          <p:cNvPr id="4" name="Текст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5" name="Дата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5B106E36-FD25-4E2D-B0AA-010F637433A0}" type="datetimeFigureOut">
              <a:rPr lang="ru-RU" smtClean="0"/>
              <a:pPr/>
              <a:t>11.03.2018</a:t>
            </a:fld>
            <a:endParaRPr lang="ru-RU"/>
          </a:p>
        </p:txBody>
      </p:sp>
      <p:sp>
        <p:nvSpPr>
          <p:cNvPr id="18" name="Нижний колонтитул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ru-RU"/>
          </a:p>
        </p:txBody>
      </p:sp>
      <p:sp>
        <p:nvSpPr>
          <p:cNvPr id="5" name="Номер слайда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23528" y="404664"/>
            <a:ext cx="5976664" cy="3600400"/>
          </a:xfrm>
        </p:spPr>
        <p:txBody>
          <a:bodyPr>
            <a:normAutofit/>
          </a:bodyPr>
          <a:lstStyle/>
          <a:p>
            <a:pPr algn="ctr"/>
            <a:r>
              <a:rPr lang="ru-RU" b="1" dirty="0" smtClean="0">
                <a:solidFill>
                  <a:schemeClr val="accent4">
                    <a:lumMod val="50000"/>
                  </a:schemeClr>
                </a:solidFill>
                <a:latin typeface="Times New Roman" pitchFamily="18" charset="0"/>
                <a:cs typeface="Times New Roman" pitchFamily="18" charset="0"/>
              </a:rPr>
              <a:t>Опыт организации ресурсного класса       на базе общеобразовательной школы</a:t>
            </a:r>
            <a:endParaRPr lang="ru-RU" b="1" dirty="0">
              <a:solidFill>
                <a:schemeClr val="accent4">
                  <a:lumMod val="50000"/>
                </a:schemeClr>
              </a:solidFill>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1115616" y="4797152"/>
            <a:ext cx="7416824" cy="1440160"/>
          </a:xfrm>
        </p:spPr>
        <p:txBody>
          <a:bodyPr>
            <a:normAutofit/>
          </a:bodyPr>
          <a:lstStyle/>
          <a:p>
            <a:r>
              <a:rPr lang="ru-RU" sz="2400" dirty="0" smtClean="0">
                <a:solidFill>
                  <a:schemeClr val="tx1">
                    <a:lumMod val="85000"/>
                    <a:lumOff val="15000"/>
                  </a:schemeClr>
                </a:solidFill>
                <a:latin typeface="Times New Roman" pitchFamily="18" charset="0"/>
                <a:cs typeface="Times New Roman" pitchFamily="18" charset="0"/>
              </a:rPr>
              <a:t>МБОУ </a:t>
            </a:r>
            <a:r>
              <a:rPr lang="en-US" sz="2400" dirty="0" smtClean="0">
                <a:solidFill>
                  <a:schemeClr val="tx1">
                    <a:lumMod val="85000"/>
                    <a:lumOff val="15000"/>
                  </a:schemeClr>
                </a:solidFill>
                <a:latin typeface="Times New Roman" pitchFamily="18" charset="0"/>
                <a:cs typeface="Times New Roman" pitchFamily="18" charset="0"/>
              </a:rPr>
              <a:t>“</a:t>
            </a:r>
            <a:r>
              <a:rPr lang="ru-RU" sz="2400" dirty="0" smtClean="0">
                <a:solidFill>
                  <a:schemeClr val="tx1">
                    <a:lumMod val="85000"/>
                    <a:lumOff val="15000"/>
                  </a:schemeClr>
                </a:solidFill>
                <a:latin typeface="Times New Roman" pitchFamily="18" charset="0"/>
                <a:cs typeface="Times New Roman" pitchFamily="18" charset="0"/>
              </a:rPr>
              <a:t>СОШ № 53</a:t>
            </a:r>
            <a:r>
              <a:rPr lang="en-US" sz="2400" dirty="0" smtClean="0">
                <a:solidFill>
                  <a:schemeClr val="tx1">
                    <a:lumMod val="85000"/>
                    <a:lumOff val="15000"/>
                  </a:schemeClr>
                </a:solidFill>
                <a:latin typeface="Times New Roman" pitchFamily="18" charset="0"/>
                <a:cs typeface="Times New Roman" pitchFamily="18" charset="0"/>
              </a:rPr>
              <a:t>”</a:t>
            </a:r>
            <a:r>
              <a:rPr lang="ru-RU" sz="2400" dirty="0" smtClean="0">
                <a:solidFill>
                  <a:schemeClr val="tx1">
                    <a:lumMod val="85000"/>
                    <a:lumOff val="15000"/>
                  </a:schemeClr>
                </a:solidFill>
                <a:latin typeface="Times New Roman" pitchFamily="18" charset="0"/>
                <a:cs typeface="Times New Roman" pitchFamily="18" charset="0"/>
              </a:rPr>
              <a:t> </a:t>
            </a:r>
            <a:endParaRPr lang="en-US" sz="2400" dirty="0" smtClean="0">
              <a:solidFill>
                <a:schemeClr val="tx1">
                  <a:lumMod val="85000"/>
                  <a:lumOff val="15000"/>
                </a:schemeClr>
              </a:solidFill>
              <a:latin typeface="Times New Roman" pitchFamily="18" charset="0"/>
              <a:cs typeface="Times New Roman" pitchFamily="18" charset="0"/>
            </a:endParaRPr>
          </a:p>
          <a:p>
            <a:r>
              <a:rPr lang="ru-RU" sz="2400" dirty="0" smtClean="0">
                <a:solidFill>
                  <a:schemeClr val="tx1">
                    <a:lumMod val="85000"/>
                    <a:lumOff val="15000"/>
                  </a:schemeClr>
                </a:solidFill>
                <a:latin typeface="Times New Roman" pitchFamily="18" charset="0"/>
                <a:cs typeface="Times New Roman" pitchFamily="18" charset="0"/>
              </a:rPr>
              <a:t>им. А. А. </a:t>
            </a:r>
            <a:r>
              <a:rPr lang="ru-RU" sz="2400" dirty="0" err="1" smtClean="0">
                <a:solidFill>
                  <a:schemeClr val="tx1">
                    <a:lumMod val="85000"/>
                    <a:lumOff val="15000"/>
                  </a:schemeClr>
                </a:solidFill>
                <a:latin typeface="Times New Roman" pitchFamily="18" charset="0"/>
                <a:cs typeface="Times New Roman" pitchFamily="18" charset="0"/>
              </a:rPr>
              <a:t>Шараборина</a:t>
            </a:r>
            <a:endParaRPr lang="ru-RU" sz="2400" dirty="0" smtClean="0">
              <a:solidFill>
                <a:schemeClr val="tx1">
                  <a:lumMod val="85000"/>
                  <a:lumOff val="15000"/>
                </a:schemeClr>
              </a:solidFill>
              <a:latin typeface="Times New Roman" pitchFamily="18" charset="0"/>
              <a:cs typeface="Times New Roman" pitchFamily="18" charset="0"/>
            </a:endParaRPr>
          </a:p>
          <a:p>
            <a:pPr algn="r"/>
            <a:r>
              <a:rPr lang="ru-RU" sz="2400" dirty="0" smtClean="0">
                <a:solidFill>
                  <a:schemeClr val="tx1">
                    <a:lumMod val="85000"/>
                    <a:lumOff val="15000"/>
                  </a:schemeClr>
                </a:solidFill>
                <a:latin typeface="Times New Roman" pitchFamily="18" charset="0"/>
                <a:cs typeface="Times New Roman" pitchFamily="18" charset="0"/>
              </a:rPr>
              <a:t>Учитель ресурсного класса: </a:t>
            </a:r>
            <a:r>
              <a:rPr lang="ru-RU" sz="2400" dirty="0" err="1" smtClean="0">
                <a:solidFill>
                  <a:schemeClr val="tx1">
                    <a:lumMod val="85000"/>
                    <a:lumOff val="15000"/>
                  </a:schemeClr>
                </a:solidFill>
                <a:latin typeface="Times New Roman" pitchFamily="18" charset="0"/>
                <a:cs typeface="Times New Roman" pitchFamily="18" charset="0"/>
              </a:rPr>
              <a:t>Грибкова</a:t>
            </a:r>
            <a:r>
              <a:rPr lang="ru-RU" sz="2400" dirty="0" smtClean="0">
                <a:solidFill>
                  <a:schemeClr val="tx1">
                    <a:lumMod val="85000"/>
                    <a:lumOff val="15000"/>
                  </a:schemeClr>
                </a:solidFill>
                <a:latin typeface="Times New Roman" pitchFamily="18" charset="0"/>
                <a:cs typeface="Times New Roman" pitchFamily="18" charset="0"/>
              </a:rPr>
              <a:t> </a:t>
            </a:r>
            <a:r>
              <a:rPr lang="ru-RU" sz="2400" dirty="0" smtClean="0">
                <a:solidFill>
                  <a:schemeClr val="tx1">
                    <a:lumMod val="85000"/>
                    <a:lumOff val="15000"/>
                  </a:schemeClr>
                </a:solidFill>
                <a:latin typeface="Times New Roman" pitchFamily="18" charset="0"/>
                <a:cs typeface="Times New Roman" pitchFamily="18" charset="0"/>
              </a:rPr>
              <a:t>Е.Н.</a:t>
            </a:r>
            <a:endParaRPr lang="ru-RU" sz="2400" dirty="0">
              <a:solidFill>
                <a:schemeClr val="tx1">
                  <a:lumMod val="85000"/>
                  <a:lumOff val="15000"/>
                </a:schemeClr>
              </a:solidFill>
              <a:latin typeface="Times New Roman" pitchFamily="18" charset="0"/>
              <a:cs typeface="Times New Roman" pitchFamily="18" charset="0"/>
            </a:endParaRPr>
          </a:p>
        </p:txBody>
      </p:sp>
      <p:pic>
        <p:nvPicPr>
          <p:cNvPr id="1026" name="Picture 2" descr="C:\Users\Lena\Desktop\HiRes-1024x1024.jpg"/>
          <p:cNvPicPr>
            <a:picLocks noChangeAspect="1" noChangeArrowheads="1"/>
          </p:cNvPicPr>
          <p:nvPr/>
        </p:nvPicPr>
        <p:blipFill>
          <a:blip r:embed="rId3" cstate="print"/>
          <a:srcRect/>
          <a:stretch>
            <a:fillRect/>
          </a:stretch>
        </p:blipFill>
        <p:spPr bwMode="auto">
          <a:xfrm>
            <a:off x="6084168" y="476672"/>
            <a:ext cx="2588344" cy="2952328"/>
          </a:xfrm>
          <a:prstGeom prst="rect">
            <a:avLst/>
          </a:prstGeom>
          <a:ln>
            <a:noFill/>
          </a:ln>
          <a:effectLst>
            <a:softEdge rad="112500"/>
          </a:effec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55576" y="889844"/>
            <a:ext cx="7488832" cy="3785652"/>
          </a:xfrm>
          <a:prstGeom prst="rect">
            <a:avLst/>
          </a:prstGeom>
        </p:spPr>
        <p:txBody>
          <a:bodyPr wrap="square">
            <a:spAutoFit/>
          </a:bodyPr>
          <a:lstStyle/>
          <a:p>
            <a:pPr indent="457200" algn="just"/>
            <a:r>
              <a:rPr lang="ru-RU" sz="2400" b="1" dirty="0" smtClean="0">
                <a:latin typeface="Times New Roman" pitchFamily="18" charset="0"/>
                <a:cs typeface="Times New Roman" pitchFamily="18" charset="0"/>
              </a:rPr>
              <a:t>Школа</a:t>
            </a:r>
            <a:r>
              <a:rPr lang="ru-RU" sz="2400" dirty="0" smtClean="0">
                <a:latin typeface="Times New Roman" pitchFamily="18" charset="0"/>
                <a:cs typeface="Times New Roman" pitchFamily="18" charset="0"/>
              </a:rPr>
              <a:t> является той естественной средой, в которой происходит подготовка ребенка с аутизмом к дальнейшей жизни. После школы ребенку с аутизмом предстоит жить в том же обществе, что и выпускникам обычных общеобразовательных школ. Чем раньше они познакомятся друг с другом, тем выше шанс того, что между ними сложится понимание и взаимодействие. Ребенку с аутизмом, который ходит в школу вместе с обычными детьми, гораздо проще будет ощущать себя частью общества.</a:t>
            </a:r>
            <a:endParaRPr lang="ru-RU" sz="24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267744" y="4869160"/>
            <a:ext cx="4572000" cy="461665"/>
          </a:xfrm>
          <a:prstGeom prst="rect">
            <a:avLst/>
          </a:prstGeom>
        </p:spPr>
        <p:txBody>
          <a:bodyPr wrap="square">
            <a:spAutoFit/>
          </a:bodyPr>
          <a:lstStyle/>
          <a:p>
            <a:pPr algn="ctr"/>
            <a:r>
              <a:rPr lang="ru-RU" sz="2400" dirty="0" smtClean="0">
                <a:latin typeface="Times New Roman" pitchFamily="18" charset="0"/>
                <a:cs typeface="Times New Roman" pitchFamily="18" charset="0"/>
              </a:rPr>
              <a:t>Спасибо за внимание!</a:t>
            </a:r>
            <a:endParaRPr lang="ru-RU" sz="2400" dirty="0">
              <a:latin typeface="Times New Roman" pitchFamily="18" charset="0"/>
              <a:cs typeface="Times New Roman" pitchFamily="18" charset="0"/>
            </a:endParaRPr>
          </a:p>
        </p:txBody>
      </p:sp>
      <p:pic>
        <p:nvPicPr>
          <p:cNvPr id="4098" name="Picture 2" descr="C:\Users\Lena\Desktop\для школ\фотки класса\взять\IMG_0875.jpg"/>
          <p:cNvPicPr>
            <a:picLocks noChangeAspect="1" noChangeArrowheads="1"/>
          </p:cNvPicPr>
          <p:nvPr/>
        </p:nvPicPr>
        <p:blipFill>
          <a:blip r:embed="rId2" cstate="print"/>
          <a:srcRect/>
          <a:stretch>
            <a:fillRect/>
          </a:stretch>
        </p:blipFill>
        <p:spPr bwMode="auto">
          <a:xfrm>
            <a:off x="2505780" y="563042"/>
            <a:ext cx="4401918" cy="2937966"/>
          </a:xfrm>
          <a:prstGeom prst="rect">
            <a:avLst/>
          </a:prstGeom>
          <a:noFill/>
        </p:spPr>
      </p:pic>
      <p:sp>
        <p:nvSpPr>
          <p:cNvPr id="4" name="Прямоугольник 3"/>
          <p:cNvSpPr/>
          <p:nvPr/>
        </p:nvSpPr>
        <p:spPr>
          <a:xfrm>
            <a:off x="3017682" y="3501008"/>
            <a:ext cx="3165931" cy="369332"/>
          </a:xfrm>
          <a:prstGeom prst="rect">
            <a:avLst/>
          </a:prstGeom>
        </p:spPr>
        <p:txBody>
          <a:bodyPr wrap="none">
            <a:spAutoFit/>
          </a:bodyPr>
          <a:lstStyle/>
          <a:p>
            <a:pPr algn="ctr"/>
            <a:r>
              <a:rPr lang="ru-RU" dirty="0" smtClean="0">
                <a:latin typeface="Times New Roman" pitchFamily="18" charset="0"/>
                <a:cs typeface="Times New Roman" pitchFamily="18" charset="0"/>
              </a:rPr>
              <a:t>Жетонная система поощрении</a:t>
            </a:r>
            <a:endParaRPr lang="ru-RU"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620688"/>
            <a:ext cx="4608512" cy="4524315"/>
          </a:xfrm>
          <a:prstGeom prst="rect">
            <a:avLst/>
          </a:prstGeom>
        </p:spPr>
        <p:txBody>
          <a:bodyPr wrap="square">
            <a:spAutoFit/>
          </a:bodyPr>
          <a:lstStyle/>
          <a:p>
            <a:pPr indent="457200" algn="just"/>
            <a:r>
              <a:rPr lang="en-US" sz="2400" dirty="0" smtClean="0">
                <a:latin typeface="Times New Roman" pitchFamily="18" charset="0"/>
                <a:cs typeface="Times New Roman" pitchFamily="18" charset="0"/>
              </a:rPr>
              <a:t>1 </a:t>
            </a:r>
            <a:r>
              <a:rPr lang="ru-RU" sz="2400" dirty="0" smtClean="0">
                <a:latin typeface="Times New Roman" pitchFamily="18" charset="0"/>
                <a:cs typeface="Times New Roman" pitchFamily="18" charset="0"/>
              </a:rPr>
              <a:t>сентября 2017 года открылся первый ресурсный класс в нашем городе — это отдельное помещение в школе, в котором для каждого ученика предусмотрено свое место, где есть уголки отдыха и сенсорной разгрузки. Отсюда дети начинают свой путь в массовую школу по своему графику — с индивидуально определенной скоростью и объемом включения.</a:t>
            </a:r>
            <a:endParaRPr lang="ru-RU" sz="2400" dirty="0">
              <a:latin typeface="Times New Roman" pitchFamily="18" charset="0"/>
              <a:cs typeface="Times New Roman" pitchFamily="18" charset="0"/>
            </a:endParaRPr>
          </a:p>
        </p:txBody>
      </p:sp>
      <p:pic>
        <p:nvPicPr>
          <p:cNvPr id="1028" name="Picture 4" descr="C:\Users\Lena\Desktop\для школ\фотки класса\взять\IMG_20171108_074046.jpg"/>
          <p:cNvPicPr>
            <a:picLocks noChangeAspect="1" noChangeArrowheads="1"/>
          </p:cNvPicPr>
          <p:nvPr/>
        </p:nvPicPr>
        <p:blipFill>
          <a:blip r:embed="rId2" cstate="print"/>
          <a:srcRect/>
          <a:stretch>
            <a:fillRect/>
          </a:stretch>
        </p:blipFill>
        <p:spPr bwMode="auto">
          <a:xfrm>
            <a:off x="5364088" y="620688"/>
            <a:ext cx="3327068" cy="4436090"/>
          </a:xfrm>
          <a:prstGeom prst="rect">
            <a:avLst/>
          </a:prstGeom>
          <a:noFill/>
        </p:spPr>
      </p:pic>
      <p:sp>
        <p:nvSpPr>
          <p:cNvPr id="6" name="Прямоугольник 5"/>
          <p:cNvSpPr/>
          <p:nvPr/>
        </p:nvSpPr>
        <p:spPr>
          <a:xfrm>
            <a:off x="5292080" y="5157192"/>
            <a:ext cx="3491880" cy="369332"/>
          </a:xfrm>
          <a:prstGeom prst="rect">
            <a:avLst/>
          </a:prstGeom>
        </p:spPr>
        <p:txBody>
          <a:bodyPr wrap="square">
            <a:spAutoFit/>
          </a:bodyPr>
          <a:lstStyle/>
          <a:p>
            <a:pPr indent="457200" algn="just"/>
            <a:r>
              <a:rPr lang="ru-RU" dirty="0" smtClean="0">
                <a:latin typeface="Times New Roman" pitchFamily="18" charset="0"/>
                <a:cs typeface="Times New Roman" pitchFamily="18" charset="0"/>
              </a:rPr>
              <a:t>Рабочая зона в классе</a:t>
            </a:r>
            <a:endParaRPr lang="ru-RU"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5" descr="C:\Users\Lena\Desktop\для школ\фотки класса\взять\IMG_20171108_073804 — копия.jpg"/>
          <p:cNvPicPr>
            <a:picLocks noChangeAspect="1" noChangeArrowheads="1"/>
          </p:cNvPicPr>
          <p:nvPr/>
        </p:nvPicPr>
        <p:blipFill>
          <a:blip r:embed="rId2" cstate="print"/>
          <a:srcRect/>
          <a:stretch>
            <a:fillRect/>
          </a:stretch>
        </p:blipFill>
        <p:spPr bwMode="auto">
          <a:xfrm>
            <a:off x="5292080" y="836712"/>
            <a:ext cx="3338614" cy="4200696"/>
          </a:xfrm>
          <a:prstGeom prst="rect">
            <a:avLst/>
          </a:prstGeom>
          <a:noFill/>
        </p:spPr>
      </p:pic>
      <p:sp>
        <p:nvSpPr>
          <p:cNvPr id="3" name="Прямоугольник 2"/>
          <p:cNvSpPr/>
          <p:nvPr/>
        </p:nvSpPr>
        <p:spPr>
          <a:xfrm>
            <a:off x="611560" y="476672"/>
            <a:ext cx="4536504" cy="5262979"/>
          </a:xfrm>
          <a:prstGeom prst="rect">
            <a:avLst/>
          </a:prstGeom>
        </p:spPr>
        <p:txBody>
          <a:bodyPr wrap="square">
            <a:spAutoFit/>
          </a:bodyPr>
          <a:lstStyle/>
          <a:p>
            <a:pPr indent="457200" algn="just"/>
            <a:r>
              <a:rPr lang="ru-RU" sz="2400" dirty="0" smtClean="0">
                <a:latin typeface="Times New Roman" pitchFamily="18" charset="0"/>
                <a:cs typeface="Times New Roman" pitchFamily="18" charset="0"/>
              </a:rPr>
              <a:t>Многим детям с расстройствами </a:t>
            </a:r>
            <a:r>
              <a:rPr lang="ru-RU" sz="2400" dirty="0" err="1" smtClean="0">
                <a:latin typeface="Times New Roman" pitchFamily="18" charset="0"/>
                <a:cs typeface="Times New Roman" pitchFamily="18" charset="0"/>
              </a:rPr>
              <a:t>аутистического</a:t>
            </a:r>
            <a:r>
              <a:rPr lang="ru-RU" sz="2400" dirty="0" smtClean="0">
                <a:latin typeface="Times New Roman" pitchFamily="18" charset="0"/>
                <a:cs typeface="Times New Roman" pitchFamily="18" charset="0"/>
              </a:rPr>
              <a:t> спектра необходимо знать, что происходит в данный момент, и что будет происходить далее. </a:t>
            </a:r>
          </a:p>
          <a:p>
            <a:pPr indent="457200" algn="just"/>
            <a:r>
              <a:rPr lang="ru-RU" sz="2400" dirty="0" smtClean="0">
                <a:latin typeface="Times New Roman" pitchFamily="18" charset="0"/>
                <a:cs typeface="Times New Roman" pitchFamily="18" charset="0"/>
              </a:rPr>
              <a:t>Они испытывают трудности </a:t>
            </a:r>
            <a:r>
              <a:rPr lang="ru-RU" sz="2400" dirty="0" smtClean="0">
                <a:latin typeface="Times New Roman" pitchFamily="18" charset="0"/>
                <a:cs typeface="Times New Roman" pitchFamily="18" charset="0"/>
              </a:rPr>
              <a:t>в самоорганизации </a:t>
            </a:r>
            <a:r>
              <a:rPr lang="ru-RU" sz="2400" dirty="0" smtClean="0">
                <a:latin typeface="Times New Roman" pitchFamily="18" charset="0"/>
                <a:cs typeface="Times New Roman" pitchFamily="18" charset="0"/>
              </a:rPr>
              <a:t>и могут испытывать чрезмерное беспокойство, столкнувшись с неизвестным. Ребенок, видящий перед собой распорядок дня в школе в виде картинок, чувствует себя намного спокойнее.</a:t>
            </a:r>
            <a:endParaRPr lang="ru-RU" sz="2400" dirty="0">
              <a:latin typeface="Times New Roman" pitchFamily="18" charset="0"/>
              <a:cs typeface="Times New Roman" pitchFamily="18" charset="0"/>
            </a:endParaRPr>
          </a:p>
        </p:txBody>
      </p:sp>
      <p:sp>
        <p:nvSpPr>
          <p:cNvPr id="4" name="Прямоугольник 3"/>
          <p:cNvSpPr/>
          <p:nvPr/>
        </p:nvSpPr>
        <p:spPr>
          <a:xfrm>
            <a:off x="6156176" y="5013176"/>
            <a:ext cx="1997968" cy="369332"/>
          </a:xfrm>
          <a:prstGeom prst="rect">
            <a:avLst/>
          </a:prstGeom>
        </p:spPr>
        <p:txBody>
          <a:bodyPr wrap="square">
            <a:spAutoFit/>
          </a:bodyPr>
          <a:lstStyle/>
          <a:p>
            <a:r>
              <a:rPr lang="ru-RU" dirty="0" smtClean="0">
                <a:latin typeface="Times New Roman" pitchFamily="18" charset="0"/>
                <a:cs typeface="Times New Roman" pitchFamily="18" charset="0"/>
              </a:rPr>
              <a:t>Расписание</a:t>
            </a:r>
            <a:endParaRPr lang="ru-RU"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476672"/>
            <a:ext cx="8064896" cy="5016758"/>
          </a:xfrm>
          <a:prstGeom prst="rect">
            <a:avLst/>
          </a:prstGeom>
        </p:spPr>
        <p:txBody>
          <a:bodyPr wrap="square">
            <a:spAutoFit/>
          </a:bodyPr>
          <a:lstStyle/>
          <a:p>
            <a:pPr indent="457200" algn="just"/>
            <a:r>
              <a:rPr lang="ru-RU" sz="2000" dirty="0" smtClean="0">
                <a:latin typeface="Times New Roman" pitchFamily="18" charset="0"/>
                <a:cs typeface="Times New Roman" pitchFamily="18" charset="0"/>
              </a:rPr>
              <a:t>Дети с РАС обучаются по индивидуальной образовательной программе, составленной в соответствии с рекомендациями ПМПК, а также потребностями и дефицитами ребенка, выявленными в ходе тестирования. Нахождение ребёнка в классе преследует несколько целей:</a:t>
            </a:r>
          </a:p>
          <a:p>
            <a:pPr indent="457200" algn="just"/>
            <a:r>
              <a:rPr lang="ru-RU" sz="2000" dirty="0" smtClean="0">
                <a:latin typeface="Times New Roman" pitchFamily="18" charset="0"/>
                <a:cs typeface="Times New Roman" pitchFamily="18" charset="0"/>
              </a:rPr>
              <a:t> — он участвует в работе класса, выполняя отдельное задание, </a:t>
            </a:r>
          </a:p>
          <a:p>
            <a:pPr indent="457200" algn="just"/>
            <a:r>
              <a:rPr lang="ru-RU" sz="2000" dirty="0" smtClean="0">
                <a:latin typeface="Times New Roman" pitchFamily="18" charset="0"/>
                <a:cs typeface="Times New Roman" pitchFamily="18" charset="0"/>
              </a:rPr>
              <a:t> — он обучается соответствующему учебному поведению: отвечать на вопросы учителя, выходить к доске, поднимать руку и т.п. </a:t>
            </a:r>
          </a:p>
          <a:p>
            <a:pPr indent="457200" algn="just"/>
            <a:r>
              <a:rPr lang="ru-RU" sz="2000" dirty="0" smtClean="0">
                <a:latin typeface="Times New Roman" pitchFamily="18" charset="0"/>
                <a:cs typeface="Times New Roman" pitchFamily="18" charset="0"/>
              </a:rPr>
              <a:t>В самом начале включение ребенка в общеобразовательный класс преследует только одну цель — научиться работать рядом со сверстниками, никому не мешая и выполняя индивидуальное задание. Подключение ребенка к работе класса происходит постепенно. Во время этих небольших сессий ребенок учится выполнять задание в условиях группы и получать инструкции непосредственно от учителя общеобразовательного класса. </a:t>
            </a:r>
          </a:p>
          <a:p>
            <a:pPr indent="457200" algn="just"/>
            <a:endParaRPr lang="ru-RU" sz="2000" dirty="0" smtClean="0">
              <a:latin typeface="Times New Roman" pitchFamily="18" charset="0"/>
              <a:cs typeface="Times New Roman" pitchFamily="18" charset="0"/>
            </a:endParaRPr>
          </a:p>
        </p:txBody>
      </p:sp>
      <p:sp>
        <p:nvSpPr>
          <p:cNvPr id="3" name="Прямоугольник 2"/>
          <p:cNvSpPr/>
          <p:nvPr/>
        </p:nvSpPr>
        <p:spPr>
          <a:xfrm>
            <a:off x="539552" y="5229200"/>
            <a:ext cx="8280920" cy="1015663"/>
          </a:xfrm>
          <a:prstGeom prst="rect">
            <a:avLst/>
          </a:prstGeom>
        </p:spPr>
        <p:txBody>
          <a:bodyPr wrap="square">
            <a:spAutoFit/>
          </a:bodyPr>
          <a:lstStyle/>
          <a:p>
            <a:pPr indent="457200" algn="just"/>
            <a:r>
              <a:rPr lang="ru-RU" sz="2000" dirty="0" smtClean="0">
                <a:latin typeface="Times New Roman" pitchFamily="18" charset="0"/>
                <a:cs typeface="Times New Roman" pitchFamily="18" charset="0"/>
              </a:rPr>
              <a:t> Ученик с РАС официально зачислен в общеобразовательный класс, ресурсный класс — это место, где ему оказывается поддержка специалистов.</a:t>
            </a:r>
            <a:endParaRPr lang="ru-RU" sz="20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99592" y="476672"/>
            <a:ext cx="7488832" cy="1569660"/>
          </a:xfrm>
          <a:prstGeom prst="rect">
            <a:avLst/>
          </a:prstGeom>
        </p:spPr>
        <p:txBody>
          <a:bodyPr wrap="square">
            <a:spAutoFit/>
          </a:bodyPr>
          <a:lstStyle/>
          <a:p>
            <a:pPr indent="457200" algn="just"/>
            <a:r>
              <a:rPr lang="ru-RU" sz="2400" dirty="0" smtClean="0">
                <a:latin typeface="Times New Roman" pitchFamily="18" charset="0"/>
                <a:cs typeface="Times New Roman" pitchFamily="18" charset="0"/>
              </a:rPr>
              <a:t>Ресурсный класс — предполагает, что основное обучение ребенка происходит в общеобразовательном классе, а в ресурсном ребенок отрабатывает отдельные темы и навыки. </a:t>
            </a:r>
            <a:endParaRPr lang="ru-RU" sz="2400" dirty="0">
              <a:latin typeface="Times New Roman" pitchFamily="18" charset="0"/>
              <a:cs typeface="Times New Roman" pitchFamily="18" charset="0"/>
            </a:endParaRPr>
          </a:p>
        </p:txBody>
      </p:sp>
      <p:pic>
        <p:nvPicPr>
          <p:cNvPr id="2050" name="Picture 2" descr="C:\Users\Lena\Desktop\для школ\фотки класса\взять\IMG_20171108_073751.jpg"/>
          <p:cNvPicPr>
            <a:picLocks noChangeAspect="1" noChangeArrowheads="1"/>
          </p:cNvPicPr>
          <p:nvPr/>
        </p:nvPicPr>
        <p:blipFill>
          <a:blip r:embed="rId2" cstate="print"/>
          <a:srcRect/>
          <a:stretch>
            <a:fillRect/>
          </a:stretch>
        </p:blipFill>
        <p:spPr bwMode="auto">
          <a:xfrm>
            <a:off x="539552" y="2492896"/>
            <a:ext cx="2365104" cy="3153472"/>
          </a:xfrm>
          <a:prstGeom prst="rect">
            <a:avLst/>
          </a:prstGeom>
          <a:noFill/>
        </p:spPr>
      </p:pic>
      <p:sp>
        <p:nvSpPr>
          <p:cNvPr id="4" name="Прямоугольник 3"/>
          <p:cNvSpPr/>
          <p:nvPr/>
        </p:nvSpPr>
        <p:spPr>
          <a:xfrm>
            <a:off x="3059832" y="1916832"/>
            <a:ext cx="5616624" cy="4524315"/>
          </a:xfrm>
          <a:prstGeom prst="rect">
            <a:avLst/>
          </a:prstGeom>
        </p:spPr>
        <p:txBody>
          <a:bodyPr wrap="square">
            <a:spAutoFit/>
          </a:bodyPr>
          <a:lstStyle/>
          <a:p>
            <a:pPr indent="457200" algn="just"/>
            <a:r>
              <a:rPr lang="ru-RU" sz="2400" dirty="0" smtClean="0">
                <a:latin typeface="Times New Roman" pitchFamily="18" charset="0"/>
                <a:cs typeface="Times New Roman" pitchFamily="18" charset="0"/>
              </a:rPr>
              <a:t>В зависимости от потребностей ребенка, он может находиться в ресурсном классе как небольшую часть времени после занятий в общеобразовательном классе, так и большую часть учебного времени, посещая свой общеобразовательный класс. Занятия в ресурсном классе проходят один на один с сопровождающим или в небольших группах. Групповые занятия проводит учитель ресурсного класса. </a:t>
            </a:r>
            <a:endParaRPr lang="ru-RU" sz="2400" dirty="0">
              <a:latin typeface="Times New Roman" pitchFamily="18" charset="0"/>
              <a:cs typeface="Times New Roman" pitchFamily="18" charset="0"/>
            </a:endParaRPr>
          </a:p>
        </p:txBody>
      </p:sp>
      <p:sp>
        <p:nvSpPr>
          <p:cNvPr id="7" name="Прямоугольник 6"/>
          <p:cNvSpPr/>
          <p:nvPr/>
        </p:nvSpPr>
        <p:spPr>
          <a:xfrm>
            <a:off x="827583" y="5805264"/>
            <a:ext cx="2160241" cy="523220"/>
          </a:xfrm>
          <a:prstGeom prst="rect">
            <a:avLst/>
          </a:prstGeom>
        </p:spPr>
        <p:txBody>
          <a:bodyPr wrap="square">
            <a:spAutoFit/>
          </a:bodyPr>
          <a:lstStyle/>
          <a:p>
            <a:r>
              <a:rPr lang="ru-RU" sz="1400" dirty="0" smtClean="0"/>
              <a:t>индивидуальное рабочее место</a:t>
            </a:r>
            <a:endParaRPr lang="ru-RU" sz="1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1560" y="764704"/>
            <a:ext cx="7992888" cy="4154984"/>
          </a:xfrm>
          <a:prstGeom prst="rect">
            <a:avLst/>
          </a:prstGeom>
        </p:spPr>
        <p:txBody>
          <a:bodyPr wrap="square">
            <a:spAutoFit/>
          </a:bodyPr>
          <a:lstStyle/>
          <a:p>
            <a:pPr indent="457200" algn="just"/>
            <a:r>
              <a:rPr lang="ru-RU" sz="2400" dirty="0" smtClean="0">
                <a:latin typeface="Times New Roman" pitchFamily="18" charset="0"/>
                <a:cs typeface="Times New Roman" pitchFamily="18" charset="0"/>
              </a:rPr>
              <a:t>Ученики ресурсного класса последовательно включаются в учебную деятельность общеобразовательных классов, посещают уроки по школьным предметам, которые они могут изучать вместе со своими типично развивающимися сверстниками при поддержке сопровождающего. При этом процент времени совместного обучения для каждого из учеников может быть разным. На уроках в общеобразовательном классе вместе с учениками присутствуют сопровождающие, которые при необходимости помогают им в выполнении заданий и общении с одноклассниками. </a:t>
            </a:r>
            <a:endParaRPr lang="ru-RU" sz="24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1560" y="404664"/>
            <a:ext cx="7920880" cy="1569660"/>
          </a:xfrm>
          <a:prstGeom prst="rect">
            <a:avLst/>
          </a:prstGeom>
        </p:spPr>
        <p:txBody>
          <a:bodyPr wrap="square">
            <a:spAutoFit/>
          </a:bodyPr>
          <a:lstStyle/>
          <a:p>
            <a:pPr indent="457200" algn="just"/>
            <a:r>
              <a:rPr lang="ru-RU" sz="2400" dirty="0" smtClean="0">
                <a:latin typeface="Times New Roman" pitchFamily="18" charset="0"/>
                <a:cs typeface="Times New Roman" pitchFamily="18" charset="0"/>
              </a:rPr>
              <a:t>Ученик может покинуть общеобразовательный класс во время уроков и перейти в ресурсный, если у него возникает поведение, которое может помешать образовательному процессу в классе.</a:t>
            </a:r>
            <a:endParaRPr lang="ru-RU" sz="2400" dirty="0">
              <a:latin typeface="Times New Roman" pitchFamily="18" charset="0"/>
              <a:cs typeface="Times New Roman" pitchFamily="18" charset="0"/>
            </a:endParaRPr>
          </a:p>
        </p:txBody>
      </p:sp>
      <p:pic>
        <p:nvPicPr>
          <p:cNvPr id="3074" name="Picture 2" descr="C:\Users\Lena\Desktop\для школ\фотки класса\взять\IMG_20171108_073431.jpg"/>
          <p:cNvPicPr>
            <a:picLocks noChangeAspect="1" noChangeArrowheads="1"/>
          </p:cNvPicPr>
          <p:nvPr/>
        </p:nvPicPr>
        <p:blipFill>
          <a:blip r:embed="rId2" cstate="print"/>
          <a:srcRect/>
          <a:stretch>
            <a:fillRect/>
          </a:stretch>
        </p:blipFill>
        <p:spPr bwMode="auto">
          <a:xfrm>
            <a:off x="683568" y="1916832"/>
            <a:ext cx="3041776" cy="2533836"/>
          </a:xfrm>
          <a:prstGeom prst="rect">
            <a:avLst/>
          </a:prstGeom>
          <a:noFill/>
        </p:spPr>
      </p:pic>
      <p:pic>
        <p:nvPicPr>
          <p:cNvPr id="3075" name="Picture 3" descr="C:\Users\Lena\Desktop\для школ\фотки класса\взять\IMG_20171108_073436.jpg"/>
          <p:cNvPicPr>
            <a:picLocks noChangeAspect="1" noChangeArrowheads="1"/>
          </p:cNvPicPr>
          <p:nvPr/>
        </p:nvPicPr>
        <p:blipFill>
          <a:blip r:embed="rId3" cstate="print"/>
          <a:srcRect/>
          <a:stretch>
            <a:fillRect/>
          </a:stretch>
        </p:blipFill>
        <p:spPr bwMode="auto">
          <a:xfrm>
            <a:off x="5076056" y="2060848"/>
            <a:ext cx="2826010" cy="2232248"/>
          </a:xfrm>
          <a:prstGeom prst="rect">
            <a:avLst/>
          </a:prstGeom>
          <a:noFill/>
        </p:spPr>
      </p:pic>
      <p:sp>
        <p:nvSpPr>
          <p:cNvPr id="6" name="Прямоугольник 5"/>
          <p:cNvSpPr/>
          <p:nvPr/>
        </p:nvSpPr>
        <p:spPr>
          <a:xfrm>
            <a:off x="539552" y="4653136"/>
            <a:ext cx="8136904" cy="1938992"/>
          </a:xfrm>
          <a:prstGeom prst="rect">
            <a:avLst/>
          </a:prstGeom>
        </p:spPr>
        <p:txBody>
          <a:bodyPr wrap="square">
            <a:spAutoFit/>
          </a:bodyPr>
          <a:lstStyle/>
          <a:p>
            <a:pPr indent="457200" algn="just"/>
            <a:r>
              <a:rPr lang="ru-RU" sz="2400" dirty="0" smtClean="0">
                <a:latin typeface="Times New Roman" pitchFamily="18" charset="0"/>
                <a:cs typeface="Times New Roman" pitchFamily="18" charset="0"/>
              </a:rPr>
              <a:t>Учитель и сопровождающий должны отмечать у ребенка признаки сенсорной перегрузки. В такой ситуации ресурсный класс служит местом, где ребенок может отдохнуть или получить необходимую ему сенсорную стимуляцию.</a:t>
            </a:r>
            <a:endParaRPr lang="ru-RU" sz="2400" dirty="0"/>
          </a:p>
        </p:txBody>
      </p:sp>
      <p:sp>
        <p:nvSpPr>
          <p:cNvPr id="7" name="Прямоугольник 6"/>
          <p:cNvSpPr/>
          <p:nvPr/>
        </p:nvSpPr>
        <p:spPr>
          <a:xfrm>
            <a:off x="1187624" y="4365104"/>
            <a:ext cx="2574032" cy="369332"/>
          </a:xfrm>
          <a:prstGeom prst="rect">
            <a:avLst/>
          </a:prstGeom>
        </p:spPr>
        <p:txBody>
          <a:bodyPr wrap="square">
            <a:spAutoFit/>
          </a:bodyPr>
          <a:lstStyle/>
          <a:p>
            <a:r>
              <a:rPr lang="ru-RU" dirty="0" smtClean="0">
                <a:latin typeface="Times New Roman" pitchFamily="18" charset="0"/>
                <a:cs typeface="Times New Roman" pitchFamily="18" charset="0"/>
              </a:rPr>
              <a:t>Зона для отдыха</a:t>
            </a:r>
            <a:endParaRPr lang="ru-RU" dirty="0"/>
          </a:p>
        </p:txBody>
      </p:sp>
      <p:sp>
        <p:nvSpPr>
          <p:cNvPr id="8" name="Прямоугольник 7"/>
          <p:cNvSpPr/>
          <p:nvPr/>
        </p:nvSpPr>
        <p:spPr>
          <a:xfrm>
            <a:off x="6228184" y="4293096"/>
            <a:ext cx="712696" cy="369332"/>
          </a:xfrm>
          <a:prstGeom prst="rect">
            <a:avLst/>
          </a:prstGeom>
        </p:spPr>
        <p:txBody>
          <a:bodyPr wrap="none">
            <a:spAutoFit/>
          </a:bodyPr>
          <a:lstStyle/>
          <a:p>
            <a:r>
              <a:rPr lang="ru-RU" dirty="0" smtClean="0">
                <a:latin typeface="Times New Roman" pitchFamily="18" charset="0"/>
                <a:cs typeface="Times New Roman" pitchFamily="18" charset="0"/>
              </a:rPr>
              <a:t>батут</a:t>
            </a:r>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47664" y="5157192"/>
            <a:ext cx="6840760" cy="369332"/>
          </a:xfrm>
          <a:prstGeom prst="rect">
            <a:avLst/>
          </a:prstGeom>
        </p:spPr>
        <p:txBody>
          <a:bodyPr wrap="square">
            <a:spAutoFit/>
          </a:bodyPr>
          <a:lstStyle/>
          <a:p>
            <a:pPr indent="457200" algn="just"/>
            <a:r>
              <a:rPr lang="ru-RU" dirty="0" smtClean="0">
                <a:latin typeface="Times New Roman" pitchFamily="18" charset="0"/>
                <a:cs typeface="Times New Roman" pitchFamily="18" charset="0"/>
              </a:rPr>
              <a:t>Шкаф для хранения предметов для </a:t>
            </a:r>
            <a:r>
              <a:rPr lang="ru-RU" dirty="0" err="1" smtClean="0">
                <a:latin typeface="Times New Roman" pitchFamily="18" charset="0"/>
                <a:cs typeface="Times New Roman" pitchFamily="18" charset="0"/>
              </a:rPr>
              <a:t>аутостимуляции</a:t>
            </a:r>
            <a:endParaRPr lang="ru-RU" dirty="0">
              <a:latin typeface="Times New Roman" pitchFamily="18" charset="0"/>
              <a:cs typeface="Times New Roman" pitchFamily="18" charset="0"/>
            </a:endParaRPr>
          </a:p>
        </p:txBody>
      </p:sp>
      <p:pic>
        <p:nvPicPr>
          <p:cNvPr id="3" name="Picture 4" descr="C:\Users\Lena\Desktop\для школ\фотки класса\взять\IMG_20171108_073511.jpg"/>
          <p:cNvPicPr>
            <a:picLocks noChangeAspect="1" noChangeArrowheads="1"/>
          </p:cNvPicPr>
          <p:nvPr/>
        </p:nvPicPr>
        <p:blipFill>
          <a:blip r:embed="rId2" cstate="print"/>
          <a:srcRect/>
          <a:stretch>
            <a:fillRect/>
          </a:stretch>
        </p:blipFill>
        <p:spPr bwMode="auto">
          <a:xfrm>
            <a:off x="4514692" y="448267"/>
            <a:ext cx="3369676" cy="4492902"/>
          </a:xfrm>
          <a:prstGeom prst="rect">
            <a:avLst/>
          </a:prstGeom>
          <a:noFill/>
        </p:spPr>
      </p:pic>
      <p:pic>
        <p:nvPicPr>
          <p:cNvPr id="4" name="Picture 3" descr="C:\Users\Lena\Desktop\для школ\фотки класса\взять\IMG_20171108_074029.jpg"/>
          <p:cNvPicPr>
            <a:picLocks noChangeAspect="1" noChangeArrowheads="1"/>
          </p:cNvPicPr>
          <p:nvPr/>
        </p:nvPicPr>
        <p:blipFill>
          <a:blip r:embed="rId3" cstate="print"/>
          <a:srcRect/>
          <a:stretch>
            <a:fillRect/>
          </a:stretch>
        </p:blipFill>
        <p:spPr bwMode="auto">
          <a:xfrm>
            <a:off x="884892" y="553082"/>
            <a:ext cx="3291062" cy="4388086"/>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83568" y="692696"/>
            <a:ext cx="8064896" cy="5632311"/>
          </a:xfrm>
          <a:prstGeom prst="rect">
            <a:avLst/>
          </a:prstGeom>
        </p:spPr>
        <p:txBody>
          <a:bodyPr wrap="square">
            <a:spAutoFit/>
          </a:bodyPr>
          <a:lstStyle/>
          <a:p>
            <a:pPr indent="457200" algn="ctr"/>
            <a:r>
              <a:rPr lang="ru-RU" sz="2400" b="1" dirty="0" smtClean="0">
                <a:latin typeface="Times New Roman" pitchFamily="18" charset="0"/>
                <a:cs typeface="Times New Roman" pitchFamily="18" charset="0"/>
              </a:rPr>
              <a:t>Первые результаты работы в ресурсном классе.</a:t>
            </a:r>
          </a:p>
          <a:p>
            <a:pPr indent="457200" algn="just"/>
            <a:r>
              <a:rPr lang="ru-RU" sz="2400" dirty="0" smtClean="0">
                <a:latin typeface="Times New Roman" pitchFamily="18" charset="0"/>
                <a:cs typeface="Times New Roman" pitchFamily="18" charset="0"/>
              </a:rPr>
              <a:t>Два ребёнка прошли адаптационный период в ресурсном классе за 2 недели. В общий класс один ребёнок вышел через три недели, следующий через 6. Для физической и психологической разгрузки эти дети продолжают посещать ресурсную зону на переменах, при необходимости во время уроков.</a:t>
            </a:r>
          </a:p>
          <a:p>
            <a:pPr indent="457200" algn="just"/>
            <a:r>
              <a:rPr lang="ru-RU" sz="2400" dirty="0" smtClean="0">
                <a:latin typeface="Times New Roman" pitchFamily="18" charset="0"/>
                <a:cs typeface="Times New Roman" pitchFamily="18" charset="0"/>
              </a:rPr>
              <a:t> Двое других детей, выходят в общий класс только на отдельные уроки со своим адаптированным материалом. Им тяжело находится продолжительное время в общем классе. </a:t>
            </a:r>
          </a:p>
          <a:p>
            <a:pPr indent="457200" algn="just"/>
            <a:r>
              <a:rPr lang="ru-RU" sz="2400" dirty="0" smtClean="0">
                <a:latin typeface="Times New Roman" pitchFamily="18" charset="0"/>
                <a:cs typeface="Times New Roman" pitchFamily="18" charset="0"/>
              </a:rPr>
              <a:t>У пятого ученика ресурсного класса очень сложно проходит период адаптации. Пока этот ребёнок способен обучаться только индивидуально. Так как любой шум, посторонний разговор, звук вызывает у него нежелательное поведение. </a:t>
            </a:r>
            <a:endParaRPr lang="ru-RU" sz="2400"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спект">
  <a:themeElements>
    <a:clrScheme name="Апекс">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Аспект">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Аспект">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436</TotalTime>
  <Words>709</Words>
  <Application>Microsoft Office PowerPoint</Application>
  <PresentationFormat>Экран (4:3)</PresentationFormat>
  <Paragraphs>31</Paragraphs>
  <Slides>11</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Аспект</vt:lpstr>
      <vt:lpstr>Опыт организации ресурсного класса       на базе общеобразовательной школы</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Lena</dc:creator>
  <cp:lastModifiedBy>Lena</cp:lastModifiedBy>
  <cp:revision>58</cp:revision>
  <dcterms:created xsi:type="dcterms:W3CDTF">2017-11-18T14:19:05Z</dcterms:created>
  <dcterms:modified xsi:type="dcterms:W3CDTF">2018-03-11T08:45:39Z</dcterms:modified>
</cp:coreProperties>
</file>