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63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4797152"/>
            <a:ext cx="3537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Табулова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О.Т.,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 ЦПМПК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773" y="2132856"/>
            <a:ext cx="77864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Организация комплексного обследования детей с трудностями в обучении при сдаче ГИА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 курс основного общего и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среднего общего образования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7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8" t="4609" r="2758" b="5125"/>
          <a:stretch/>
        </p:blipFill>
        <p:spPr bwMode="auto">
          <a:xfrm>
            <a:off x="1475656" y="0"/>
            <a:ext cx="6696744" cy="91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9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6197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charset="0"/>
                <a:cs typeface="Arial" charset="0"/>
              </a:rPr>
              <a:t>Характеристика</a:t>
            </a:r>
          </a:p>
        </p:txBody>
      </p:sp>
      <p:pic>
        <p:nvPicPr>
          <p:cNvPr id="7172" name="Picture 5" descr="C:\Users\Елена\Desktop\образец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5503" y="620688"/>
            <a:ext cx="849763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на </a:t>
            </a:r>
            <a:r>
              <a:rPr lang="ru-RU" b="1" i="1" dirty="0"/>
              <a:t>воспитанника/обучающегося для предоставления на ПМПК</a:t>
            </a:r>
            <a:endParaRPr lang="ru-RU" dirty="0"/>
          </a:p>
          <a:p>
            <a:pPr algn="ctr"/>
            <a:r>
              <a:rPr lang="ru-RU" dirty="0"/>
              <a:t>(ФИО, дата рождения, группа/класс)</a:t>
            </a:r>
          </a:p>
          <a:p>
            <a:r>
              <a:rPr lang="ru-RU" dirty="0"/>
              <a:t> </a:t>
            </a:r>
          </a:p>
          <a:p>
            <a:pPr indent="450850"/>
            <a:r>
              <a:rPr lang="ru-RU" sz="1400" b="1" dirty="0">
                <a:latin typeface="Arial" pitchFamily="34" charset="0"/>
                <a:cs typeface="Arial" pitchFamily="34" charset="0"/>
              </a:rPr>
              <a:t>Общие сведения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indent="450850"/>
            <a:r>
              <a:rPr lang="ru-RU" sz="1400" i="1" dirty="0">
                <a:latin typeface="Arial" pitchFamily="34" charset="0"/>
                <a:cs typeface="Arial" pitchFamily="34" charset="0"/>
              </a:rPr>
              <a:t>Дата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поступления в образовательную организацию.</a:t>
            </a:r>
          </a:p>
          <a:p>
            <a:pPr indent="450850"/>
            <a:r>
              <a:rPr lang="ru-RU" sz="1400" i="1" dirty="0">
                <a:latin typeface="Arial" pitchFamily="34" charset="0"/>
                <a:cs typeface="Arial" pitchFamily="34" charset="0"/>
              </a:rPr>
              <a:t>Программа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обучения (полное наименование).</a:t>
            </a:r>
          </a:p>
          <a:p>
            <a:pPr indent="450850"/>
            <a:r>
              <a:rPr lang="ru-RU" sz="1400" i="1" dirty="0">
                <a:latin typeface="Arial" pitchFamily="34" charset="0"/>
                <a:cs typeface="Arial" pitchFamily="34" charset="0"/>
              </a:rPr>
              <a:t>Форма получения образования и форма обучения: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450850"/>
            <a:r>
              <a:rPr lang="ru-RU" sz="1400" dirty="0">
                <a:latin typeface="Arial" pitchFamily="34" charset="0"/>
                <a:cs typeface="Arial" pitchFamily="34" charset="0"/>
              </a:rPr>
              <a:t>группа: комбинированной направленности, компенсирующей направленности, общеразвивающая, присмотра и ухода, кратковременного пребывания,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Лекотека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и др.); </a:t>
            </a:r>
          </a:p>
          <a:p>
            <a:pPr lvl="0" indent="450850"/>
            <a:r>
              <a:rPr lang="ru-RU" sz="1400" dirty="0">
                <a:latin typeface="Arial" pitchFamily="34" charset="0"/>
                <a:cs typeface="Arial" pitchFamily="34" charset="0"/>
              </a:rPr>
              <a:t>класс: обычный, инклюзивный, отдельный; </a:t>
            </a:r>
          </a:p>
          <a:p>
            <a:pPr lvl="0" indent="450850"/>
            <a:r>
              <a:rPr lang="ru-RU" sz="1400" dirty="0">
                <a:latin typeface="Arial" pitchFamily="34" charset="0"/>
                <a:cs typeface="Arial" pitchFamily="34" charset="0"/>
              </a:rPr>
              <a:t>заочная – с применением дистанционных форм обучения, очно-заочная, заочная, на дому, в форме семейного образования, в форме самообразования; </a:t>
            </a: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Факты, способные повлиять на поведение и успеваемость ребенка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(в образовательной организации): переход из одной образовательной организации в другую образовательную организацию (причины), перевод в состав другого класса, замена учителя начальных классов (однократная, повторная), межличностные конфликты в среде сверстников; конфликт семьи с образовательной организацией, обучение на основе индивидуального учебного плана, надомное обучение, повторное обучение, наличие частых, хронических заболеваний или пропусков учебных занятий и др.; </a:t>
            </a: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Состав семьи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(перечислить, с кем проживает ребенок – родственные отношения и количество детей/взрослых); </a:t>
            </a: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Трудности, переживаемые в семье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(материальные, хроническая психотравматизация, особо отмечается наличие жестокого отношения к ребенку, факт проживания совместно с ребенком родственников с асоциальным или антисоциальным поведением, психическими расстройствами – в том числе братья/сестры с нарушениями развития, а также переезд в другие социокультурные условия менее, чем 3 года назад, плохое владение русским языком одного или нескольких членов семьи, низкий уровень образования членов семьи, больше всего занимающихся ребенком).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4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5" descr="C:\Users\Елена\Desktop\образец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" y="147"/>
            <a:ext cx="620541" cy="6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4989"/>
            <a:ext cx="885698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  Детализированная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информация об условиях и результатах обучения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ребенка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 образовательной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организации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Как успевает ребенок, в чем заключаются особенности или трудности усвоения им программы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(для дошкольника - принимает ли участие в организуемых занятиях, в т.ч. дополнительных; в чем особенность его участия, как ведет себя во время занятий: проявляет заинтересованность, стремление выполнять задания; в игровой деятельности – наличие стремления включиться в игру, использование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предметов-заместителей и т.п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.).</a:t>
            </a:r>
          </a:p>
          <a:p>
            <a:pPr indent="450850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Характер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ошибок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(отдельно по математике, письму, чтению и другим предметам).</a:t>
            </a:r>
          </a:p>
          <a:p>
            <a:pPr indent="450850" algn="just"/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моторики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(общая моторная неловкость, двигательная расторможенность, преимущественные недостатки мелкой моторики, какую деятельность затрудняют)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 речи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(речью не пользуется, речь малопонятна, пользуется речью преимущественно для коммуникации, может отвечать на занятиях, формулировать свои мысли).</a:t>
            </a:r>
          </a:p>
          <a:p>
            <a:pPr indent="45085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младших школьников информация о том, с какой степенью готовности ребенок пришел в школу (абсолютно не готов, слабо подготовлен, подготовлен удовлетворительно) и какую динамику дал в процессе обучения (почти никакой, очень слабую, недостаточную, достаточную); </a:t>
            </a: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Особенности, влияющие на результативность обучения: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мотивация к обучению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(фактически не проявляется, недостаточная, нестабильная),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сензитивность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в отношениях с педагогами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учебной деятельности (на критику обижается, дает аффективную вспышку протеста, прекращает деятельность, фактически не реагирует, другое), качество деятельности при этом (ухудшается, остается без изменений, снижается),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эмоциональная напряженность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при необходимости публичного ответа, контрольной работы и пр. (высокая, неравномерная, нестабильная, не выявляется),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истощаемость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(высокая, с очевидным снижением качества деятельности и пр., умеренная, незначительная) и др. </a:t>
            </a: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Отношение семьи к трудностям ребенка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(от игнорирования до готовности к сотрудничеству), наличие других родственников или близких людей, пытающихся оказать поддержку, факты дополнительных (оплачиваемых родителями) занятий с ребенком (занятия с логопедом, дефектологом, психологом, репетиторство). </a:t>
            </a:r>
          </a:p>
          <a:p>
            <a:pPr indent="450850" algn="just"/>
            <a:r>
              <a:rPr lang="ru-RU" sz="1400" i="1" dirty="0">
                <a:latin typeface="Arial" pitchFamily="34" charset="0"/>
                <a:cs typeface="Arial" pitchFamily="34" charset="0"/>
              </a:rPr>
              <a:t>Получаемая коррекционно-развивающая, психолого-педагогическая помощь 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конкретизировать); (занятия с логопедом, дефектологом, психологом, учителем начальных классов – указать длительность, т.е. когда начались/закончились занятия), регулярность посещения этих занятий, выполнение домашних заданий этих специалистов. 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285" y="116632"/>
            <a:ext cx="8766203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Характеристики взросления*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хобби, увлечения, интересы (перечислить, отразить их значимость для обучающегося, ситуативность или постоянство пристрастий, возможно наличие травмирующих переживаний – например, запретили родители, исключили из секции, перестал заниматься из-за нехватки средств и т.п.);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характер занятости во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внеучебное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время (имеет ли круг обязанностей, как относится к их выполнению);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отношение к учебе (наличие предпочитаемых предметов, любимых учителей);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отношение к педагогическим воздействиям (описать воздействия и реакцию на них);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характер общения со сверстниками, одноклассниками (отвергаемый или оттесненный, изолированный по собственному желанию, неформальный лидер);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значимость общения со сверстниками в системе ценностей обучающегося (приоритетная, второстепенная);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значимость виртуального общения в системе ценностей обучающегося (сколько времени по его собственному мнению проводит в социальных сетях);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способность критически оценивать поступки свои и окружающих, в том числе антиобщественные проявления (не сформирована, сформирована недостаточно, сформирована «на словах»);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самосознание (самооценка);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принадлежность к молодежной субкультуре(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ам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особенности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психосексуального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развития;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религиозные убеждения (не актуализирует, навязывает другим);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отношения с семьей (описание известных педагогам фактов: кого слушается, к кому привязан, либо эмоциональная связь с семьей ухудшена/утрачена);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- жизненные планы и профессиональные намерения. 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* Для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подростков, а также обучающихся с проблемами поведения</a:t>
            </a:r>
          </a:p>
        </p:txBody>
      </p:sp>
      <p:pic>
        <p:nvPicPr>
          <p:cNvPr id="5" name="Picture 5" descr="C:\Users\Елена\Desktop\образец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" y="147"/>
            <a:ext cx="620541" cy="6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0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24535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Поведенческие девиации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:*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совершенные в прошлом или текущие правонарушения; 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наличие самовольных уходов из дома, бродяжничество;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проявления агрессии (физической и/или вербальной) по отношению к другим (либо к животным), склонность к насилию;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оппозиционные установки (спорит, отказывается) либо негативизм (делает наоборот);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отношение к курению, алкоголю, наркотикам, другим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психоактивным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веществам (пробы, регулярное употребление, интерес, стремление, зависимость);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сквернословие;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проявления злости и/или ненависти к окружающим (конкретизировать);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отношение к компьютерным играм (равнодушен, интерес, зависимость);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- повышенная внушаемость (влияние авторитетов, влияние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дисфункциональных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групп сверстников, подверженность влиянию моды, средств массовой информации и пр.); </a:t>
            </a:r>
          </a:p>
          <a:p>
            <a:pPr algn="just"/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дезадаптивные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черты личности (конкретизировать). </a:t>
            </a:r>
          </a:p>
          <a:p>
            <a:pPr algn="just"/>
            <a:r>
              <a:rPr lang="ru-RU" sz="1600" b="1" dirty="0">
                <a:latin typeface="Arial" pitchFamily="34" charset="0"/>
                <a:cs typeface="Arial" pitchFamily="34" charset="0"/>
              </a:rPr>
              <a:t>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*Для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подростков, а также обучающихся с проблемами поведения </a:t>
            </a:r>
          </a:p>
        </p:txBody>
      </p:sp>
      <p:pic>
        <p:nvPicPr>
          <p:cNvPr id="5" name="Picture 5" descr="C:\Users\Елена\Desktop\образец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" y="147"/>
            <a:ext cx="620541" cy="6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7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3658" y="548681"/>
            <a:ext cx="822078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Информация о проведении индивидуальной профилактической работы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(конкретизировать). </a:t>
            </a:r>
          </a:p>
          <a:p>
            <a:pPr algn="just"/>
            <a:r>
              <a:rPr lang="ru-RU" sz="1400" b="1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Общий вывод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 необходимости уточнения, изменения, подтверждения образовательного маршрута, создания условий для коррекции нарушений развития и социальной адаптации и/или условий проведения индивидуальной профилактической работы. </a:t>
            </a:r>
          </a:p>
          <a:p>
            <a:pPr algn="just"/>
            <a:r>
              <a:rPr lang="ru-RU" sz="1400" i="1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i="1" dirty="0">
                <a:latin typeface="Arial" pitchFamily="34" charset="0"/>
                <a:cs typeface="Arial" pitchFamily="34" charset="0"/>
              </a:rPr>
              <a:t>Дата составления документа.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i="1" dirty="0">
                <a:latin typeface="Arial" pitchFamily="34" charset="0"/>
                <a:cs typeface="Arial" pitchFamily="34" charset="0"/>
              </a:rPr>
              <a:t>Подпись председателя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. 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Печать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образовательной организации. 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****Для обучающегося по АОП – указать коррекционно-развивающие курсы, динамику в коррекции нарушений; 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****Приложением к характеристике для школьников является табель успеваемости, заверенный подписью руководителя образовательной организации (уполномоченного лица), печатью образовательной организации; 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****Характеристика заверяется подписью руководителя образовательной организации (уполномоченного лица), печатью образовательной организации; 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****Характеристика может быть дополнена исходя из индивидуальных особенностей обучающегося. 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****В отсутствии в образовательной организации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характеристика готовится педагогом или специалистом психолого-педагогического профиля, в динамике наблюдающим ребенка (воспитатель/ учитель начальных классов/ классный руководитель/ мастер производственного обучения/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тьютор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/психолог/дефектолог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C:\Users\Елена\Desktop\образец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" y="147"/>
            <a:ext cx="620541" cy="6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7811" y="2207321"/>
            <a:ext cx="3938525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ctr"/>
            <a:r>
              <a:rPr lang="ru-RU" i="1" dirty="0">
                <a:latin typeface="Arial" pitchFamily="34" charset="0"/>
                <a:cs typeface="Arial" pitchFamily="34" charset="0"/>
              </a:rPr>
              <a:t>Образцы формулировок, 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indent="361950"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которые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могут использоваться школьными педагогами при составлении психолого-педагогической характеристики 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indent="361950"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младшего школьника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indent="361950" algn="ctr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indent="361950"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Соответствие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объема школьных знаний, умений и навыков требованиям программы с оценкой динамики обученности: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u="sng" dirty="0">
                <a:latin typeface="Arial" pitchFamily="34" charset="0"/>
                <a:cs typeface="Arial" pitchFamily="34" charset="0"/>
              </a:rPr>
              <a:t>Математика.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Реальная успеваемость по математике в соответствии с образовательной программой, по которой обучается ребенок.</a:t>
            </a:r>
          </a:p>
          <a:p>
            <a:pPr algn="just"/>
            <a:r>
              <a:rPr lang="ru-RU" sz="1400" u="sng" dirty="0">
                <a:latin typeface="Arial" pitchFamily="34" charset="0"/>
                <a:cs typeface="Arial" pitchFamily="34" charset="0"/>
              </a:rPr>
              <a:t>Чтение.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Ошибки в чтении (выбрать нужное): на может запомнить буквы, путает сходные по написанию буквы, не может сливать слоги, ошибается при прочтении слогов со стечением согласных, не может читать слова (или читает их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побуквенно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не понимая смысла).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Читает, но допускает следующие ошибки: пропуски, замены, искажения, дополнения слов или частей слов; медленный темп чтения, попытки начинать чтение заново, длительные заминки, потеря места в тексте, неточное чтение фраз, перестановка слов в предложении или букв в словах.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Читает достаточно бегло, но отмечается неспособность пересказать содержание прочитанного, сделать выводы из прочитанного.</a:t>
            </a:r>
          </a:p>
          <a:p>
            <a:pPr algn="just"/>
            <a:r>
              <a:rPr lang="ru-RU" sz="1400" u="sng" dirty="0">
                <a:latin typeface="Arial" pitchFamily="34" charset="0"/>
                <a:cs typeface="Arial" pitchFamily="34" charset="0"/>
              </a:rPr>
              <a:t>Письмо.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Пишет правой или левой рукой.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При усвоении письма наблюдались трудности (выбрать нужное): в написании элементов букв, при необходимости перевода печатной буквы в письменную, смешение букв, сходных по начертанию. Нарушено списывание, нарушено преимущественно самостоятельное письмо.</a:t>
            </a:r>
          </a:p>
          <a:p>
            <a:pPr algn="just"/>
            <a:r>
              <a:rPr lang="ru-RU" sz="1400" u="sng" dirty="0">
                <a:latin typeface="Arial" pitchFamily="34" charset="0"/>
                <a:cs typeface="Arial" pitchFamily="34" charset="0"/>
              </a:rPr>
              <a:t>Другие предметы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(обязательно указать, справляется ли ребенок с затруднениями на уроках рисования, труда; охарактеризовать уровень моторного развития на уроках физкультуры).</a:t>
            </a:r>
          </a:p>
        </p:txBody>
      </p:sp>
      <p:pic>
        <p:nvPicPr>
          <p:cNvPr id="5" name="Picture 5" descr="C:\Users\Елена\Desktop\образец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" y="147"/>
            <a:ext cx="620541" cy="62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7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1777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" y="353921"/>
            <a:ext cx="792087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484784"/>
            <a:ext cx="6480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05" y="1183978"/>
            <a:ext cx="89644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 smtClean="0"/>
              <a:t>•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закон от 29 декабря 2012 г. № 273-ФЗ «Об образовании в Российской Федерации»;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 Приказ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Федерации от 30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августа 2013 г. № 1015 «Об утверждении Порядка организации и осуществления образовательной деятельности по основным общеобразовательным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программам - образовательным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программам начального общего основного общего и среднего общего образования»;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 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Российской Федерации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20 сентября 2013 г. № 1082 «Об утверждении положения о психолого-медико-педагогической комиссии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indent="180975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Российской Федерации от 19 декабря 2014 г.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здоровья»;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Российской Федерации от 31 декабря 2015 г. № 1577 «О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№ 1897»;</a:t>
            </a:r>
          </a:p>
          <a:p>
            <a:pPr algn="just">
              <a:spcAft>
                <a:spcPts val="1200"/>
              </a:spcAft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• Приказ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Российской Федерации от 31 декабря 2015 г. № 1578 «О внесении изменений в федеральный государственный образовательный стандарт среднего общего образования, утвержденный приказом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Российской Федерации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17 мая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2012г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№ 413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»;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6064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ФЕДЕРАЛЬНЫЕ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ДОКУМЕНТЫ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6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2016" y="412019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ФЕДЕРАЛЬНЫЕ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ДОКУМЕНТЫ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556792"/>
            <a:ext cx="87849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 Приказ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России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7 ноября 2018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189/1513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образования»;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 Приказ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России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7 ноября 2018 г. №190/1512 «Об утверждении порядка проведения государственной итоговой аттестации по образовательным программам среднего общего образования»;</a:t>
            </a:r>
          </a:p>
          <a:p>
            <a:pPr algn="just">
              <a:spcAft>
                <a:spcPts val="12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 Приказ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Министерства здравоохранения Российской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Федерации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30 июня 2016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436н «Об утверждении перечня заболеваний, наличие которых дает право на обучение по основным общеобразовательным программам на дому».</a:t>
            </a:r>
          </a:p>
          <a:p>
            <a:endParaRPr lang="ru-RU" sz="1600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Порядок прохождения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ПМПК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для получения рекомендаций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 проведению ГИА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382" y="2348880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необходимых документов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ctr"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Прием документов осуществляется в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психолого-медико-педагогических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комиссиях.</a:t>
            </a: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Документы может подать сам участник ГИА или, в том случае если участник ГИА является несовершеннолетним, его родители (законные представители).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 smtClean="0">
                <a:latin typeface="Arial" pitchFamily="34" charset="0"/>
                <a:cs typeface="Arial" pitchFamily="34" charset="0"/>
              </a:rPr>
              <a:t>Иные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лица (родственники, представители образовательных организаций и т.п.) могут действовать только при предъявлении документов, подтверждающих их полномочия по представлению интересов участника ГИА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8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31126"/>
              </p:ext>
            </p:extLst>
          </p:nvPr>
        </p:nvGraphicFramePr>
        <p:xfrm>
          <a:off x="179512" y="1019720"/>
          <a:ext cx="8784976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403244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документа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Заявление — на бланке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Бланки выдаются при подаче документов. При скачивании бланков и заполнении их дома необходимо указывать дату фактической подачи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Согласие на обработку персональных данных — на бланке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Паспорт участника ГИА и его 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 страниц 2-3 и данных о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Паспорт  (или иной документ, удостоверяющий личность)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родителя (законного представителя)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подаче документов, сопровождении ребенка на обследование и получении копии заключения на заседании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9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Документ, подтверждающий полномочия по представлению интересов участника ГИА, и его 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родителей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свидетельство о рождении ребенка; для опекунов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-документ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подтверждающий установление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02960"/>
              </p:ext>
            </p:extLst>
          </p:nvPr>
        </p:nvGraphicFramePr>
        <p:xfrm>
          <a:off x="416382" y="1196752"/>
          <a:ext cx="8239228" cy="5432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586"/>
                <a:gridCol w="4371642"/>
              </a:tblGrid>
              <a:tr h="88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директором ОО копия приказа об организации индивидуального обучения на 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Психолого-педагогическая характеристика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обучающегося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подписана директором, с печатью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ОО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8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Выписка из истории развития ребенка с заключениями врачей, наблюдающих ребенка в медицинской организации по месту жительства /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на официальном бланке и с печатью медицинской организации, с указанием рекомендаций на время проведения экзамена (необходимость проведения каких-либо медико-профилактических мероприятий и процедур, приема лекарственных препаратов и т.п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685407"/>
              </p:ext>
            </p:extLst>
          </p:nvPr>
        </p:nvGraphicFramePr>
        <p:xfrm>
          <a:off x="382976" y="908720"/>
          <a:ext cx="8365487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897"/>
                <a:gridCol w="5463590"/>
              </a:tblGrid>
              <a:tr h="6286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Медицинское заключение (справка ВК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00 Дата 00.00.00) по основному заболеванию (для участников ГИА указанных категорий) со сроком давности заключения не более двух месяцев: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нарушением слуха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отоларинголога / </a:t>
                      </a:r>
                      <a:r>
                        <a:rPr lang="ru-RU" sz="16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сурдолога</a:t>
                      </a: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 указанием степени снижения слуха (аудиограмма с расшифровкой).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нарушениями зрения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окулиста (с указанием остроты зрения).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0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нарушениями опорно-двигательного аппарата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ортопеда или невролога (помимо диагноза необходима информация о способности самостоятельного передвижения, самообслуживания, письма, об использовании при передвижении коляски, костылей, наличии корсета, ортопедической обуви, о запрете или ограничении пребывания в каком-либо положении и т.п.).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наблюдающимся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 психоневрологическом диспансере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Медицинские сведения от психиатра из медицинской организации по месту жительства/регистрации или областного центра психического здоровья детей ГБУЗ СО СОКПБ.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иными заболеваниями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врачей соответствующего профиля.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49993"/>
              </p:ext>
            </p:extLst>
          </p:nvPr>
        </p:nvGraphicFramePr>
        <p:xfrm>
          <a:off x="251520" y="803509"/>
          <a:ext cx="8640960" cy="571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29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медицинской организации о том, что ребенок нуждается в обучении на дому по медицинским показаниям, и его </a:t>
                      </a:r>
                      <a:r>
                        <a:rPr lang="ru-RU" sz="15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 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 заверенная директором ОО 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4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Справка, подтверждающая факт установления инвалидности, выданная федеральным государственным учреждением медико-социальной экспертизы, индивидуальная программа реабилитации ребенка-инвалида / инвалида (ИПР) и их </a:t>
                      </a:r>
                      <a:r>
                        <a:rPr lang="ru-RU" sz="150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2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психолого-медико-педагогической комиссии с рекомендацией обучения по адаптированной образовательной программе (специальной (коррекционной) программе) (либо заверенная в установленном порядке копия) и его </a:t>
                      </a:r>
                      <a:r>
                        <a:rPr lang="ru-RU" sz="150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 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 справка об обучении по адаптированной образовательной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программе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5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Предоставляются в случае, если учащийся общеобразовательной школы ранее обучался в образовательной организации, реализующей адаптированные образовательные программы / по адаптированной образовательной программе либо имел заключение, рекомендующее обучение по адаптированной образовательной </a:t>
                      </a:r>
                      <a:r>
                        <a:rPr lang="ru-RU" sz="15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программе</a:t>
                      </a:r>
                      <a:endParaRPr lang="ru-RU" sz="15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268760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2. Прохождение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участником ГИА обследования в ПМПК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При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необходимости ЦПМПК может запросить у соответствующих органов и организаций или у родителей (законных представителей) дополнительную информацию о ребенке  (Согласно п. 15 Положения о психолого-медико-педагогических комиссий, утвержденного приказом Министерства образования и науки Российской Федерации от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 сентября 2013 г. №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1082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Информирование участников ГИА / их родителей (законных представителей) о дате, времени, месте и порядке проведения обследования осуществляется ПМПК в день подачи документов.</a:t>
            </a:r>
          </a:p>
          <a:p>
            <a:pPr indent="531813" algn="just"/>
            <a:r>
              <a:rPr lang="ru-RU" dirty="0">
                <a:latin typeface="Arial" pitchFamily="34" charset="0"/>
                <a:cs typeface="Arial" pitchFamily="34" charset="0"/>
              </a:rPr>
              <a:t>Обследование участников ГИА проводится несколькими специалистами ПМПК одновременно.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необходимости ПМПК также может направить участников ГИА на обследование в учреждения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15450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1476</Words>
  <Application>Microsoft Office PowerPoint</Application>
  <PresentationFormat>Экран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12</cp:revision>
  <cp:lastPrinted>2020-11-23T08:40:26Z</cp:lastPrinted>
  <dcterms:created xsi:type="dcterms:W3CDTF">2020-11-23T08:20:00Z</dcterms:created>
  <dcterms:modified xsi:type="dcterms:W3CDTF">2020-12-03T03:19:45Z</dcterms:modified>
</cp:coreProperties>
</file>