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94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98" r:id="rId15"/>
    <p:sldId id="299" r:id="rId16"/>
    <p:sldId id="270" r:id="rId17"/>
    <p:sldId id="271" r:id="rId18"/>
    <p:sldId id="272" r:id="rId19"/>
    <p:sldId id="300" r:id="rId20"/>
    <p:sldId id="304" r:id="rId21"/>
    <p:sldId id="301" r:id="rId22"/>
    <p:sldId id="302" r:id="rId23"/>
    <p:sldId id="303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275" r:id="rId36"/>
    <p:sldId id="276" r:id="rId37"/>
    <p:sldId id="269" r:id="rId38"/>
    <p:sldId id="277" r:id="rId39"/>
    <p:sldId id="29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2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E5F2-8044-42F9-BF5B-D4BF0A4FA47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2C6C-A5B0-4FD8-92C6-67B5C587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82C6C-A5B0-4FD8-92C6-67B5C587BC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1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82C6C-A5B0-4FD8-92C6-67B5C587BC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34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17E-2D8F-435C-9774-48409F7ADD90}" type="datetime1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163A-A6E9-41A0-894C-9D539BC1C591}" type="datetime1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0DFD-EFFB-4A97-94F6-16D6BCB1A63B}" type="datetime1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63B2-1FC1-47EC-9471-4262196519E6}" type="datetime1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4648-0A16-46ED-B433-E2E8F46B30E6}" type="datetime1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383-C468-4407-B42D-6B45D5125CEE}" type="datetime1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52EA-BF66-47CB-BB20-48CAD4293980}" type="datetime1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82C3-F30F-413A-90C0-D00967C83867}" type="datetime1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2C12-DFAE-458D-B6D4-6E6177D462E6}" type="datetime1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B0BB-E977-41A0-AF0D-38960703884B}" type="datetime1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18D-711D-4E06-B17C-7B5D6B26F173}" type="datetime1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4897-7121-46DB-BA55-DC32F6708FD8}" type="datetime1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481558" cy="148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03121" y="277456"/>
            <a:ext cx="68009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инклюзивного образования </a:t>
            </a:r>
          </a:p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с РАС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5441" y="51571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Л.И., заведующий ЦПМПК Курганской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6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96652"/>
            <a:ext cx="6696744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Освоение АОП на основе пр. АООП НОО 8, вариант 2 обеспечивает достижения 3-х видов результатов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612" y="2117075"/>
            <a:ext cx="2088232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личностных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612" y="3681028"/>
            <a:ext cx="2088232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метапредметных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612" y="5013176"/>
            <a:ext cx="2088232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предметных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1505007"/>
            <a:ext cx="5184576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развитие учебной деятельности;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владение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навыками коммуникации;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понимание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социальной ситуации и своего места  в ней;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овладение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социально-бытовыми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умениями.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3501008"/>
            <a:ext cx="518457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своение УУД (познавательные, регулятивные, коммуникативные)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2068" y="4725144"/>
            <a:ext cx="5160412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освоение содержания образовательных областей с учетом специфики ребенка с РАС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7" idx="1"/>
          </p:cNvCxnSpPr>
          <p:nvPr/>
        </p:nvCxnSpPr>
        <p:spPr>
          <a:xfrm>
            <a:off x="3167844" y="2405107"/>
            <a:ext cx="5400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8" idx="1"/>
          </p:cNvCxnSpPr>
          <p:nvPr/>
        </p:nvCxnSpPr>
        <p:spPr>
          <a:xfrm>
            <a:off x="3167844" y="3969060"/>
            <a:ext cx="5400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9" idx="1"/>
          </p:cNvCxnSpPr>
          <p:nvPr/>
        </p:nvCxnSpPr>
        <p:spPr>
          <a:xfrm>
            <a:off x="3167844" y="5301208"/>
            <a:ext cx="564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8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32656"/>
            <a:ext cx="561662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АОП на основе пр. АООП 8, вариант 2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7992888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Основное содержание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образовательных областей (конкретные  учебные предметы – 7 образовательных областей) пр. АООП 8 вариант 2 раздел 3.2.2 протокол федерального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учебно-методического объединения по общему образованию от 22 декабря 2015 г. №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4/15.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(21 час.)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53443"/>
            <a:ext cx="7992888" cy="14276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 коррекционных курсов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коммуникативного поведения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Музыкально-ритмические занятия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(7 час.)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4739275"/>
            <a:ext cx="7992888" cy="13540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внеурочной деятельности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 ориентирована на создание условий для творческой самореализации, позитивного отношения к окружающей действительности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 час.)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9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>
            <a:off x="4319972" y="5119124"/>
            <a:ext cx="6840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907704" y="239949"/>
            <a:ext cx="561662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Учебный план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АОП на основе пр. АООП 8 вариант 2 для обучающихся с РАС может включать как один, так и несколько учебных планов в зависимости от специфической особенности ребенка с РАС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23628" y="2526048"/>
            <a:ext cx="698477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ступень общего образования для детей с РАС имеет 4 предметных учебных плана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212976"/>
            <a:ext cx="158417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вариант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089452"/>
            <a:ext cx="158417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4867096"/>
            <a:ext cx="158417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5743316"/>
            <a:ext cx="158417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5816" y="3212976"/>
            <a:ext cx="1368152" cy="15121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детей 5 лет обучения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3212976"/>
            <a:ext cx="295232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русском языке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3969060"/>
            <a:ext cx="3528392" cy="647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русском языке с изучением одного из языков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России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1820" y="4843096"/>
            <a:ext cx="1368152" cy="15121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детей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лет обучения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83632" y="4867096"/>
            <a:ext cx="295232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русском языке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83632" y="5586408"/>
            <a:ext cx="3528392" cy="647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русском языке с изучением одного из языков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России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12" idx="3"/>
          </p:cNvCxnSpPr>
          <p:nvPr/>
        </p:nvCxnSpPr>
        <p:spPr>
          <a:xfrm>
            <a:off x="2339752" y="4341480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8" idx="3"/>
          </p:cNvCxnSpPr>
          <p:nvPr/>
        </p:nvCxnSpPr>
        <p:spPr>
          <a:xfrm>
            <a:off x="2339752" y="346500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283968" y="346500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283968" y="4341480"/>
            <a:ext cx="5996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3" idx="3"/>
          </p:cNvCxnSpPr>
          <p:nvPr/>
        </p:nvCxnSpPr>
        <p:spPr>
          <a:xfrm>
            <a:off x="2339752" y="5119124"/>
            <a:ext cx="6120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5" idx="3"/>
          </p:cNvCxnSpPr>
          <p:nvPr/>
        </p:nvCxnSpPr>
        <p:spPr>
          <a:xfrm>
            <a:off x="2339752" y="5995344"/>
            <a:ext cx="6120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319972" y="5995344"/>
            <a:ext cx="5636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6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96" y="141277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   Для развития потенциала тех обучающихся с РАС, которые в силу особенностей психофизического развития испытывают трудности в усвоении отдельных учебных предметов, могут разрабатываться с участием их родителей (законных представителей) индивидуальные учебные планы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6420" y="348320"/>
            <a:ext cx="561662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Индивидуальный учебный план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619124"/>
            <a:ext cx="2043928" cy="86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Индивидуальный учебный план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1472" y="3617608"/>
            <a:ext cx="225139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Индивидуальные учебные программы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4070" y="5373216"/>
            <a:ext cx="265055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содержание дисциплин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95182" y="4585422"/>
            <a:ext cx="223224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95182" y="3783434"/>
            <a:ext cx="2232248" cy="5324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модулей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72143" y="2927832"/>
            <a:ext cx="267022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>
            <a:off x="2223440" y="40511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>
            <a:off x="4762862" y="4049656"/>
            <a:ext cx="1131208" cy="1575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3"/>
            <a:endCxn id="7" idx="1"/>
          </p:cNvCxnSpPr>
          <p:nvPr/>
        </p:nvCxnSpPr>
        <p:spPr>
          <a:xfrm>
            <a:off x="4762862" y="4049656"/>
            <a:ext cx="1132320" cy="787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3"/>
            <a:endCxn id="8" idx="1"/>
          </p:cNvCxnSpPr>
          <p:nvPr/>
        </p:nvCxnSpPr>
        <p:spPr>
          <a:xfrm>
            <a:off x="4762862" y="4049656"/>
            <a:ext cx="11323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3"/>
            <a:endCxn id="9" idx="1"/>
          </p:cNvCxnSpPr>
          <p:nvPr/>
        </p:nvCxnSpPr>
        <p:spPr>
          <a:xfrm flipV="1">
            <a:off x="4762862" y="3179860"/>
            <a:ext cx="1109281" cy="8697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2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Индивидуальный образовательный маршрут обучающегося с РАС в условиях инклюзии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7242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4344" y="2780928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Индивидуальный образовательный маршрут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 с РАС в условиях инклюзии - система конкретных совместных действий администрации ОО, учителя начальных классов или педагогов основной школы, специалистов сопровождения и родителей в процессе его включения в образовательный процесс и составление индивидуальной образовательной программы (далее - ИОП)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05273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ИОП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разрабатывается в рамках деятельности ПМП-консилиумов, в котором учитель, специалисты сопровождения и родители являются полноправными участниками работы на ИОП.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ИОП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разрабатывается на конкретный срок (четверть, триместр, полугодие).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По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окончании периода действия ИОП проводится динамический контроль по следующим направлениям: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освоение отдельных компонентов АОП;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степень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адаптированности</a:t>
            </a:r>
            <a:r>
              <a:rPr lang="ru-RU" dirty="0">
                <a:latin typeface="Arial" pitchFamily="34" charset="0"/>
                <a:cs typeface="Arial" pitchFamily="34" charset="0"/>
              </a:rPr>
              <a:t> ребенка в группе сверстников, школьном коллективе;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анализ эффективности коррекционных занятий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Динамический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контроль поводят, специалисты ПМП-консилиума и учитель, по его результатам готовятся представления специалистов консилиума и пишется характеристика, если необходима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корректировка ИОП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4. Формулировки цели и задач, планируемых результатов, критериев достижений ребенка с РАС носят максимально конкретный характер.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5. В ИОП закреплены ответственность и регламент деятельности всех участников совместной работы.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6. После окончательной разработки ИОП она должна быть согласована с родителями и руководителем ОО, которые ее подписывают.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6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188640"/>
            <a:ext cx="736004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работы над индивидуальной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1316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50662" y="1268760"/>
            <a:ext cx="504056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Трудности освоения ребенком с РАС АОП на основе пр. АООП 8 вариант 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708919"/>
            <a:ext cx="3427334" cy="103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Специфические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708920"/>
            <a:ext cx="3744416" cy="103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Неспецифические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3588" y="4287514"/>
            <a:ext cx="3427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Связанные с особенностями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детей с РАС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1407" y="428751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Не связанные с особенностями детей с РАС</a:t>
            </a:r>
          </a:p>
        </p:txBody>
      </p:sp>
      <p:cxnSp>
        <p:nvCxnSpPr>
          <p:cNvPr id="13" name="Прямая соединительная линия 12"/>
          <p:cNvCxnSpPr>
            <a:endCxn id="8" idx="0"/>
          </p:cNvCxnSpPr>
          <p:nvPr/>
        </p:nvCxnSpPr>
        <p:spPr>
          <a:xfrm>
            <a:off x="2541251" y="2192090"/>
            <a:ext cx="0" cy="5168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72200" y="2192090"/>
            <a:ext cx="0" cy="5168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2"/>
          </p:cNvCxnSpPr>
          <p:nvPr/>
        </p:nvCxnSpPr>
        <p:spPr>
          <a:xfrm>
            <a:off x="2541251" y="3746648"/>
            <a:ext cx="0" cy="43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2"/>
            <a:endCxn id="18" idx="0"/>
          </p:cNvCxnSpPr>
          <p:nvPr/>
        </p:nvCxnSpPr>
        <p:spPr>
          <a:xfrm>
            <a:off x="6804248" y="3746649"/>
            <a:ext cx="0" cy="486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4178632"/>
            <a:ext cx="3427334" cy="755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64747" y="4233072"/>
            <a:ext cx="3679002" cy="755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79027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1 Недостаточная </a:t>
            </a:r>
            <a:r>
              <a:rPr lang="ru-RU" sz="1700" dirty="0" err="1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жизненных компетенций – сложности освоения функциональных навыков, необходимых для повседневной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жизни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2. Неспособность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применить усвоенные </a:t>
            </a:r>
            <a:r>
              <a:rPr lang="ru-RU" sz="1700" dirty="0" err="1">
                <a:latin typeface="Arial" pitchFamily="34" charset="0"/>
                <a:cs typeface="Arial" pitchFamily="34" charset="0"/>
              </a:rPr>
              <a:t>ЗУНы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в условиях повседневной жизни, жизненных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ситуаций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3. Трудности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формирования УУД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слушание собеседника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инициирование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и поддержка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беседы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признание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существования разных точек зрения на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проблему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выражение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собственного мнения, аргументация своей точки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зрения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давать оценку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событиям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участвовать в совместной коллективной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4. Трудности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формирования регулятивных и познавательных учебных действий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поднимать руку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организовывать свое учебное пространство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з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атруднение в понимании инструкций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работать с учебниками (находить нужную страницу, информацию)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ориентироваться в пространстве школы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организовать свое время на переменах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адекватно воспринимать оценку учителя, сверстников</a:t>
            </a:r>
          </a:p>
          <a:p>
            <a:pPr lvl="1"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- умение адекватно реагировать на отрицательный результат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3" y="75234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50321" y="218577"/>
            <a:ext cx="3427334" cy="762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Специфические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6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87455"/>
            <a:ext cx="3744416" cy="103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Неспецифические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5674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925" y="1772816"/>
            <a:ext cx="77561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Трудности овладения навыками чтения и письма, счета (предметные области)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Трудности обусловленные недостаточной мотивацией к учебной деятельности (личностные результаты)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Трудности планирования, регуляции и контроля собственной деятельности, поиска информации, понимания и принятия учебной задачи, недостаточная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мыслительных операций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88640"/>
            <a:ext cx="728804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тематического планирования учебного материала для обучающихся с РАС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условиях инклюзии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628800"/>
            <a:ext cx="8224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  Перед планированием необходимо определить по каждому предмету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нижнюю границу программных требований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основные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ЗУНы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предлагаемые базовым уровнем программы по данному предмету.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0808" y="3057104"/>
            <a:ext cx="2304256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Базовый (минимальный) уровень программы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3600" y="3076216"/>
            <a:ext cx="2304256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ЗУНы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которые должны быть сформированы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47368" y="3076168"/>
            <a:ext cx="2304256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Важные учебные компетенции программы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9832" y="4569272"/>
            <a:ext cx="504056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Тематическое планирование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2271208" y="3921200"/>
            <a:ext cx="1152128" cy="636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585728" y="3949812"/>
            <a:ext cx="15624" cy="621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743840" y="3940264"/>
            <a:ext cx="1022168" cy="6234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3" y="95933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7097149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образовательная программа начального общего образования для обучающихся с РАС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      Примерная адаптированная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основная образовательная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программа (пр. АООП)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начального общего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образования (НОО) для обучающихся с РАС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образовательная программа адаптированная для обучения этой категории обучающихся с учетом особенностей их психофизического развития, индивидуальных возможностей, обеспечивающая коррекцию нарушений развития и социальную адаптацию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АООП НОО имеет код 8 и 4 варианта, которые создаются в соответствии с дифференцированно сформированными требованиями в ФГОС НОО обучающихся с РАС к: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структуре образовательной программы;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условиям ее реализации;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результатам образования.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547260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Схема тематического плана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76902"/>
              </p:ext>
            </p:extLst>
          </p:nvPr>
        </p:nvGraphicFramePr>
        <p:xfrm>
          <a:off x="179510" y="1124744"/>
          <a:ext cx="8856985" cy="328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9"/>
                <a:gridCol w="811890"/>
                <a:gridCol w="664274"/>
                <a:gridCol w="590465"/>
                <a:gridCol w="590465"/>
                <a:gridCol w="1866809"/>
                <a:gridCol w="1872208"/>
                <a:gridCol w="1944215"/>
              </a:tblGrid>
              <a:tr h="244827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часов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Элементы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содержания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Приемы обучения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Индивидуальные требования к уровню подготовки обучающихся в условиях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инклюзии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Индивидуальный вид контроля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Индивидуальное домашнее задание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3773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 rot="16200000">
            <a:off x="1187624" y="3356992"/>
            <a:ext cx="1152128" cy="3168352"/>
          </a:xfrm>
          <a:prstGeom prst="leftBrace">
            <a:avLst>
              <a:gd name="adj1" fmla="val 8333"/>
              <a:gd name="adj2" fmla="val 4950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5616115" y="2127700"/>
            <a:ext cx="1152129" cy="5688632"/>
          </a:xfrm>
          <a:prstGeom prst="leftBrace">
            <a:avLst>
              <a:gd name="adj1" fmla="val 8333"/>
              <a:gd name="adj2" fmla="val 4950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511" y="554808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Для всего класса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5548081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Для обучающегося с РАС в условиях инклюзии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544249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226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5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616" y="1098358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Тема (основные темы на учебный период – 1 четверть) предметной области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часов на каждую тему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Элементы содержания темы. Описываются конкретные навыки и понятия по теме, учитель должен четко представлять «чему он хочет научить ребенка», при этом помним, что учим тому, что пригодится в будущем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4. Виды работ (приемы обучения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     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определения «Чему будем учить ребенка?» </a:t>
            </a: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необходимо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понять «Как учить ребенка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?»</a:t>
            </a:r>
            <a:endParaRPr lang="ru-RU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       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каждый элемент содержания темы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подобирают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способы преподнесения учебного материала (игра, адаптация, альтернативный метод, визуализация и т.п.)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     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У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читель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должен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помнить</a:t>
            </a:r>
            <a:endParaRPr lang="ru-RU" u="sng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ребенка не начинают спрашивать, пока не объяснили, не научили, не дали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образец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то, что не подкреплено наглядностью или практическим действием, не запоминается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ребенку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все абстрактные понятия будут усвоены только через образец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алгоритм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60648"/>
            <a:ext cx="547260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Тематическое планирование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925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5. Индивидуальные требования к уровню подготовки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dirty="0"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писываются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условия, при которых данный навык считается сформированным (например: решает задачи на нахождение части от целого с использованием калькулятора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-  определяется, </a:t>
            </a:r>
            <a:r>
              <a:rPr lang="ru-RU" dirty="0">
                <a:latin typeface="Arial" pitchFamily="34" charset="0"/>
                <a:cs typeface="Arial" pitchFamily="34" charset="0"/>
              </a:rPr>
              <a:t>«что должен уметь конкретный ребенок» и «при каких условиях он должен это умение проявить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6. Индивидуальный вид контроля: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- требования индивидуальной программы обучения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адекватной оценки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ЗУНов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важно подобрать адекватный вид контроля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индивидуальная шкала оценок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ориентированная не только на непосредственный результат, но и на уровень затраченных усилий, индивидуальный «рост» ребенка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- ежедневное оценивание работы обучающегося для того, чтобы единичная отметка за итоговый тест не стала решающей.</a:t>
            </a: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44" y="23925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11760" y="260648"/>
            <a:ext cx="547260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Тематическое планирование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4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6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980728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подбор оптимальных способов представления результатов обучения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представление возможности альтернативного ответа (для детей с моторными трудностями и особенностями письменной речи вместо письменного сообщения – устное)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обучение выполнению тестов в части выбора правильного ответа за счет оказания дополнительной помощи со стороны учителя или увеличения времени на выполнение теста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предложение возможности выполнения классной работы дома или индивидуально в специально отведенное время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предоставление ребенку права переделать работу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7. Индивидуальное домашнее задание («какое домашнее задание и зачем его даете?»)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542" y="4869160"/>
            <a:ext cx="8244916" cy="1870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Вывод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тематического планирования для обучающихся с РАС в условиях инклюзии сходна с традиционной, предусмотреть учет требований индивидуальной программы обучения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 урока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элементы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содержания урока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приемы обучения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остаются общие для всего класса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60648"/>
            <a:ext cx="547260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Тематическое планирование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88640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Принципы построения урока в инклюзивном классе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6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4755" y="1412776"/>
            <a:ext cx="82389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сетки границ урока, введение единых ритуалов начала и окончания урока.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Поддержание алгоритма урока – каждый урок должен содержать в себе единые структурные компоненты: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организационный момент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проверка домашнего задания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объяснение нового материала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закрепление нового материала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объяснение домашнего задания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итог урока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Постепенно в устоявшуюся структуру урока можно вводить новые элементы урока: 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у доски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в паре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с учебником</a:t>
            </a:r>
          </a:p>
        </p:txBody>
      </p:sp>
    </p:spTree>
    <p:extLst>
      <p:ext uri="{BB962C8B-B14F-4D97-AF65-F5344CB8AC3E}">
        <p14:creationId xmlns:p14="http://schemas.microsoft.com/office/powerpoint/2010/main" val="24304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6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4754" y="1628800"/>
            <a:ext cx="8189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Урок должен сопровождаться визуальными стимулами: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разрабатывается визуальный алгоритм урока (начало урока, количество заданий на уроке, их последовательность, начало этапа урока, конец этапа урока, когда будет физическая пауза (динамическая пауза), конец урока)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визуализации можно использовать пиктограммы, рисунки, символы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4. Для всех детей класса урок начинается и заканчивается одновременно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5. Итог урока должен быть работой по опорным словам из содержания нового материала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4664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Принципы построения урока в инклюзивном классе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889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88640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адаптации учебного материала для ребенка с РАС в условиях инклюзии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977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Стандартное преподнесение учебного материала на основе устной речи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невозможно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обучающихся с РАС из-за особенностей восприятия и понимания лексико-грамматических конструкций, фразеологических оборотов речи, абстрактных понятий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1228400"/>
            <a:ext cx="194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ВАЖНО!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924944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Весь учебный материал должен подкрепляться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визуальным рядом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выполнением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практических заданий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«Я слышу, и я забываю, я вижу, и я запоминаю, я делаю, и я понимаю»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Для проработки сложных математических представлений, абстрактных понятий необходимо ребенку с РАС работать 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заданному алгоритму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который визуализируется символами, использование визуального ряда чисел, калькулятора, когда целью не является выполнение арифметический действий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Для лучшего усвоения информации по предметам естественного и гуманитарного цикла необходимо использовать учебные фильмы, практические задания с раздаточным материалом</a:t>
            </a:r>
          </a:p>
        </p:txBody>
      </p:sp>
    </p:spTree>
    <p:extLst>
      <p:ext uri="{BB962C8B-B14F-4D97-AF65-F5344CB8AC3E}">
        <p14:creationId xmlns:p14="http://schemas.microsoft.com/office/powerpoint/2010/main" val="42629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6" y="18864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41277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4. Для коррекции письма рекомендуется использовать трафареты, дополнительную разлиновку тетрадей: четкое выделение строки, очерчивание 2-х линеек, проведение дополнительных наклонных линий.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>
                <a:latin typeface="Arial" pitchFamily="34" charset="0"/>
                <a:cs typeface="Arial" pitchFamily="34" charset="0"/>
              </a:rPr>
              <a:t>. Для лучшего понимания инструкции необходимо выделить ключевые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слова, поэтапное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разъяснение заданий необходимо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всех предметах: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прочитать задание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разделить на части 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прочитать на карточке алгоритм деятельности</a:t>
            </a:r>
          </a:p>
          <a:p>
            <a:pPr marL="742950" lvl="1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рассказать, как выполнять 1 часть, 2 часть и т.д.</a:t>
            </a:r>
          </a:p>
          <a:p>
            <a:pPr marL="742950" lvl="1" indent="-285750" algn="just"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6. Для повышения продуктивности учебной деятельности необходимо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акцентировать внимание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цели задания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так как ребенку с РАС важно четко осознавать, что он должен узнать из прочитанного текста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ребенок карандашом подчеркивает в тексте карточки важные места, ключевые слова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88640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адаптации учебного материала для ребенка с РАС в условиях инклюзии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276872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детей со сниженным темпом деятельности (письма, счета) целесообразно использовать карточки, листы с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заданиями, требующими минимального заполнения.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Адаптирование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текстов для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чтения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рекомендуется дополнительный разбор сложных слов и оборотов речи, встречающихся в тексте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перед чтением на уроке накануне ребенок получает карточку с текстом (частью текста) для прочтения дома его анализа с родителями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6" y="18864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188640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адаптации учебного материала для ребенка с РАС в условиях инклюзии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756084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преодоления трудностей в освоении предметных результатов АОП на основе пр. АООП 8.1, 8.2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6" y="18864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296" y="1412776"/>
            <a:ext cx="888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>
              <a:buAutoNum type="romanU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Изменение последовательности формируемых навыков изучаемых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тем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Обучение грамоте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- Сливание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букв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слоги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- Сливание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слогов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слова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- Формируется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авык чтения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слов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- Чтение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коротких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предложений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- Знакомство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понятиями «звук», «слог», «слово», «предложение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Окружающий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мир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 этап – темы, связанные с самим ребенком и его ближайшим окружением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(«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 и моё тело», «Моя семья», «Моя одежда», «Моя любимая еда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 этап – темы, находящиеся в рамках сверхценных интересов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транспорт, насекомые, космос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 этап – темы, касающиеся природных изменений («Времена года» с привязкой времени года за окном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 Реализация этого способа возможна при обучении ребенка с РАС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индивидуальному учебному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плану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32656"/>
            <a:ext cx="561662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АОП на основе пр. АООП 8, вариант 1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 АОП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пр.АООП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8, вариант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 предполагает, что обучающийся с РАС получает образование, полностью соответствующее по итогам обучения к моменту его завершения, образованию сверстников, не имеющих ОВЗ, находясь в их среде и в те же сроки обучения (1-4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8679" y="2879070"/>
            <a:ext cx="3312368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Обязательные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286334"/>
            <a:ext cx="4248472" cy="24550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удовлетворение особых образовательных потребностей обучающихся с РАС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коррекционная помощь в овладении базовым содержанием обучения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эмоционально-личностное развитие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коммуникации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речи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08004" y="4286334"/>
            <a:ext cx="4356484" cy="2455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помощь в формировании жизненной компетенции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адекватных отношений между ребенком с РАС, учителем, одноклассниками, родителями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профилактика </a:t>
            </a:r>
            <a:r>
              <a:rPr lang="ru-RU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внутриличностных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межличностных конфликтов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условий по формированию школьной мотивации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7765" y="3746875"/>
            <a:ext cx="280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специальная поддержка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08918" y="3758096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психолого-педагогическое сопровождение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25584" y="3455134"/>
            <a:ext cx="0" cy="2917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896320" y="3414569"/>
            <a:ext cx="0" cy="2829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8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16832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ctr">
              <a:buFont typeface="+mj-lt"/>
              <a:buAutoNum type="romanUcPeriod" startAt="2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Адаптация методики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обучения</a:t>
            </a:r>
          </a:p>
          <a:p>
            <a:pPr marL="400050" indent="-400050" algn="ctr">
              <a:buFont typeface="+mj-lt"/>
              <a:buAutoNum type="romanUcPeriod" startAt="2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Творческий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подход учителя к обучению ребенка с РАС, глубокие знания его индивидуальных специфических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особенностей</a:t>
            </a:r>
          </a:p>
          <a:p>
            <a:pPr algn="ctr"/>
            <a:endParaRPr lang="ru-RU" u="sng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dirty="0" smtClean="0">
                <a:latin typeface="Arial" pitchFamily="34" charset="0"/>
                <a:cs typeface="Arial" pitchFamily="34" charset="0"/>
              </a:rPr>
              <a:t>- Методика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Нумикон</a:t>
            </a:r>
            <a:r>
              <a:rPr lang="ru-RU" dirty="0">
                <a:latin typeface="Arial" pitchFamily="34" charset="0"/>
                <a:cs typeface="Arial" pitchFamily="34" charset="0"/>
              </a:rPr>
              <a:t>» формирует глобальное восприятие количества предметов и овладения счетными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операциями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dirty="0" smtClean="0">
                <a:latin typeface="Arial" pitchFamily="34" charset="0"/>
                <a:cs typeface="Arial" pitchFamily="34" charset="0"/>
              </a:rPr>
              <a:t>- Методика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глобального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чтения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dirty="0" smtClean="0">
                <a:latin typeface="Arial" pitchFamily="34" charset="0"/>
                <a:cs typeface="Arial" pitchFamily="34" charset="0"/>
              </a:rPr>
              <a:t>- Методика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Марии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Монтессори</a:t>
            </a:r>
            <a:r>
              <a:rPr lang="ru-RU" dirty="0">
                <a:latin typeface="Arial" pitchFamily="34" charset="0"/>
                <a:cs typeface="Arial" pitchFamily="34" charset="0"/>
              </a:rPr>
              <a:t> по знакомству с образами букв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цифр</a:t>
            </a:r>
          </a:p>
          <a:p>
            <a:pPr lvl="1"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етодики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должны быть визуально поддержаны в виде наглядных схем, алгоритмов, пиктограмм, карточек, на которых  дублируется устная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инструкция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6" y="18864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188640"/>
            <a:ext cx="756084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преодоления трудностей в освоении предметных результатов АОП на основе пр. АООП 8.1, 8.2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ctr">
              <a:buFont typeface="+mj-lt"/>
              <a:buAutoNum type="romanUcPeriod" startAt="3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Адаптация способа преподнесения «подачи» учебного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материала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Пошаговое обучение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сосчитать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предметов от 1 до 5 и показать цифру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5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глобально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воспринимать количество предметов от 1 до 5, показывая нужную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цифру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предметов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 до 5 по просьбе учителя с опорой на нужную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цифру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добавлять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нужное количество предметов к уже имеющимся, глядя на вторую цифру, чтобы итоговый результат был не больше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пяти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глядя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цифру, нарисовать нужное количество предметов от 1 до 5 (зеленый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цвет)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дорисовать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нужное количество кружков к уже имеющемуся количеству (глядя на цифру), чтобы итоговый результат был не больше пяти (красным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цветом)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забирать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нужное количество предметов от уже имеющегося количества, глядя на вторую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цифру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6" y="18864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188640"/>
            <a:ext cx="756084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преодоления трудностей в освоении предметных результатов АОП на основе пр. АООП 8.1, 8.2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942111"/>
              </p:ext>
            </p:extLst>
          </p:nvPr>
        </p:nvGraphicFramePr>
        <p:xfrm>
          <a:off x="1197806" y="2348880"/>
          <a:ext cx="609600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0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 + 3 = 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– 3 =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II.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 + 3 =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– 3 =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59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III.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 + 3 = 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III.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– 3 =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6" y="18864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12474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ачеркивать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нужное количество предметов из имеющегося количества, глядя на вторую цифру (красным цветом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После закрепления мелких навыков, их нужно объединить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алгоритм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9320" y="3028224"/>
            <a:ext cx="115212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09320" y="4293096"/>
            <a:ext cx="115212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3028224"/>
            <a:ext cx="115212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73208" y="4293096"/>
            <a:ext cx="115212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40208" y="5474912"/>
            <a:ext cx="115212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56412" y="5440160"/>
            <a:ext cx="115212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09754"/>
              </p:ext>
            </p:extLst>
          </p:nvPr>
        </p:nvGraphicFramePr>
        <p:xfrm>
          <a:off x="4572000" y="5923376"/>
          <a:ext cx="23402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</a:tblGrid>
              <a:tr h="3243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60917"/>
              </p:ext>
            </p:extLst>
          </p:nvPr>
        </p:nvGraphicFramePr>
        <p:xfrm>
          <a:off x="1461542" y="4641696"/>
          <a:ext cx="23402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</a:tblGrid>
              <a:tr h="3243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05867"/>
              </p:ext>
            </p:extLst>
          </p:nvPr>
        </p:nvGraphicFramePr>
        <p:xfrm>
          <a:off x="4553998" y="4614640"/>
          <a:ext cx="23402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</a:tblGrid>
              <a:tr h="3243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61580"/>
              </p:ext>
            </p:extLst>
          </p:nvPr>
        </p:nvGraphicFramePr>
        <p:xfrm>
          <a:off x="1475656" y="5877272"/>
          <a:ext cx="23402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</a:tblGrid>
              <a:tr h="3243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36291"/>
              </p:ext>
            </p:extLst>
          </p:nvPr>
        </p:nvGraphicFramePr>
        <p:xfrm>
          <a:off x="1461542" y="3423280"/>
          <a:ext cx="23402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</a:tblGrid>
              <a:tr h="3243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Овал 18"/>
          <p:cNvSpPr/>
          <p:nvPr/>
        </p:nvSpPr>
        <p:spPr>
          <a:xfrm>
            <a:off x="1619672" y="472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606416" y="59465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65332" y="472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987824" y="596349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487692" y="59583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65332" y="59634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483768" y="59583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421460"/>
              </p:ext>
            </p:extLst>
          </p:nvPr>
        </p:nvGraphicFramePr>
        <p:xfrm>
          <a:off x="4546864" y="3429000"/>
          <a:ext cx="23402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</a:tblGrid>
              <a:tr h="3243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Овал 27"/>
          <p:cNvSpPr/>
          <p:nvPr/>
        </p:nvSpPr>
        <p:spPr>
          <a:xfrm>
            <a:off x="4675436" y="4689828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25336" y="4688856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076160" y="4689828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616116" y="4689828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115396" y="4689828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685716" y="602827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076160" y="602827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616116" y="602827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156432" y="602827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527608" y="602827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616116" y="5963496"/>
            <a:ext cx="216024" cy="280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076160" y="5972496"/>
            <a:ext cx="216024" cy="280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533688" y="5963496"/>
            <a:ext cx="216024" cy="280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280929" y="528729"/>
            <a:ext cx="244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atin typeface="Arial" pitchFamily="34" charset="0"/>
                <a:cs typeface="Arial" pitchFamily="34" charset="0"/>
              </a:rPr>
              <a:t>Пошаговое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9004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5280" y="10810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Условие адаптации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наличие дополнительных адаптированных рабочих тетрадей и адаптированных учебных пособий.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668683"/>
            <a:ext cx="89289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Упрощение инструкций к учебным заданиям</a:t>
            </a:r>
            <a:endParaRPr lang="ru-RU" sz="1500" u="sng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Tx/>
              <a:buChar char="-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сложная инструкция разделяется на ступени (шаги) и последовательность их прохождения – алгоритм, схема;</a:t>
            </a:r>
          </a:p>
          <a:p>
            <a:pPr marL="742950" lvl="1" indent="-285750" algn="just">
              <a:buFontTx/>
              <a:buChar char="-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замена сложных слов в инструкции пиктограммами или словами, доступными понимания ребенка с РАС;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дублирование устной инструкции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письменной. </a:t>
            </a:r>
            <a:endParaRPr lang="ru-RU" sz="15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Индивидуализация </a:t>
            </a:r>
            <a:r>
              <a:rPr lang="ru-RU" sz="1500" u="sng" dirty="0">
                <a:latin typeface="Arial" pitchFamily="34" charset="0"/>
                <a:cs typeface="Arial" pitchFamily="34" charset="0"/>
              </a:rPr>
              <a:t>стимульных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материалов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     Ребенок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с РАС имеет специфические интересы, поэтому тексты заданий должны быть составлены с их учетом: счет не палочек, а машин, читать предложение не про маму, которая мыла раму, а про одного из героев мультфильмов.</a:t>
            </a:r>
          </a:p>
          <a:p>
            <a:pPr algn="ctr"/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Дополнительная </a:t>
            </a:r>
            <a:r>
              <a:rPr lang="ru-RU" sz="1500" u="sng" dirty="0">
                <a:latin typeface="Arial" pitchFamily="34" charset="0"/>
                <a:cs typeface="Arial" pitchFamily="34" charset="0"/>
              </a:rPr>
              <a:t>визуализация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spcAft>
                <a:spcPts val="600"/>
              </a:spcAft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Условия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задачи – сюжетно схематическая картинка, «Ъ» – камень, «Ь» – трава, мягкая игрушка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1500" u="sng" dirty="0">
                <a:latin typeface="Arial" pitchFamily="34" charset="0"/>
                <a:cs typeface="Arial" pitchFamily="34" charset="0"/>
              </a:rPr>
              <a:t>двойных инструкций,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вопросов</a:t>
            </a:r>
            <a:endParaRPr lang="ru-RU" sz="1500" u="sng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Сокращение </a:t>
            </a:r>
            <a:r>
              <a:rPr lang="ru-RU" sz="1500" u="sng" dirty="0">
                <a:latin typeface="Arial" pitchFamily="34" charset="0"/>
                <a:cs typeface="Arial" pitchFamily="34" charset="0"/>
              </a:rPr>
              <a:t>объема задания при сохранении уровня их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сложности</a:t>
            </a:r>
            <a:endParaRPr lang="ru-RU" sz="1500" u="sng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Упрощение </a:t>
            </a:r>
            <a:r>
              <a:rPr lang="ru-RU" sz="1500" u="sng" dirty="0">
                <a:latin typeface="Arial" pitchFamily="34" charset="0"/>
                <a:cs typeface="Arial" pitchFamily="34" charset="0"/>
              </a:rPr>
              <a:t>содержания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задания</a:t>
            </a:r>
            <a:endParaRPr lang="ru-RU" sz="1500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- класс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пересказывает прочитанный текст, а обучающийся с РАС подбирает к предложениям из текста, напечатанным на карточке,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картинки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- вместо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примеров на умножение с такими же числами решает примеры на сложение или вычитание, так как этот навык уже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сформирован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64" y="95933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6206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IV.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Адаптация учебного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материала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1328" y="1377744"/>
            <a:ext cx="244827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 адаптации зависит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572712"/>
            <a:ext cx="5544616" cy="5400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способности переработки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9640" y="2402886"/>
            <a:ext cx="55446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интеллектуального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466038"/>
            <a:ext cx="5544616" cy="5400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уровня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учебного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навыка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endCxn id="6" idx="1"/>
          </p:cNvCxnSpPr>
          <p:nvPr/>
        </p:nvCxnSpPr>
        <p:spPr>
          <a:xfrm flipV="1">
            <a:off x="2699792" y="842742"/>
            <a:ext cx="36004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3"/>
            <a:endCxn id="9" idx="1"/>
          </p:cNvCxnSpPr>
          <p:nvPr/>
        </p:nvCxnSpPr>
        <p:spPr>
          <a:xfrm flipV="1">
            <a:off x="2719600" y="1736068"/>
            <a:ext cx="340232" cy="3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8" idx="1"/>
          </p:cNvCxnSpPr>
          <p:nvPr/>
        </p:nvCxnSpPr>
        <p:spPr>
          <a:xfrm>
            <a:off x="2719600" y="2186862"/>
            <a:ext cx="36004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536" y="3573016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Адаптация используется при необходимости, степень ее использования постепенно должна ослабляться. Основной вид деятельности при адаптации не отличается от деятельности детей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класса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При использовании адаптированных заданий фронтальная инструкция, по возможности, должна быть общей: «спишите», «прочитайте», «решите пример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262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9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5674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3688" y="188640"/>
            <a:ext cx="691276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Трудности освоения ребенком с РАС учебного предмета «Русский язык»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064" y="1469415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руднодоступные результаты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написание сочинений и изложений, которые обусловлены неполным пониманием прочитанного текста при изложении, сложностями анализа текста, понимания последовательности событий и их эмоциональной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окраски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63691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Способы обучения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00624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изуализация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помощи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иллюстраций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спользование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бланков с записью последовательности событий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рассказа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спользование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специальных бланков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конспектирования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09935"/>
              </p:ext>
            </p:extLst>
          </p:nvPr>
        </p:nvGraphicFramePr>
        <p:xfrm>
          <a:off x="1353230" y="4437112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Конспект рассказа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Рассказ называется</a:t>
                      </a:r>
                      <a:r>
                        <a:rPr lang="ru-RU" baseline="0" dirty="0" smtClean="0"/>
                        <a:t> __________________________________</a:t>
                      </a:r>
                    </a:p>
                    <a:p>
                      <a:r>
                        <a:rPr lang="ru-RU" baseline="0" dirty="0" smtClean="0"/>
                        <a:t>Главные герои_______________________________________</a:t>
                      </a:r>
                    </a:p>
                    <a:p>
                      <a:r>
                        <a:rPr lang="ru-RU" baseline="0" dirty="0" smtClean="0"/>
                        <a:t>Второстепенные герои________________________________</a:t>
                      </a:r>
                    </a:p>
                    <a:p>
                      <a:r>
                        <a:rPr lang="ru-RU" baseline="0" dirty="0" smtClean="0"/>
                        <a:t>Действие рассказа происходит в________________________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начале рассказа____________________________________</a:t>
                      </a:r>
                    </a:p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конце рассказа_____________________________________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1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7" y="137174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712" y="1053734"/>
            <a:ext cx="8234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спользование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фотографий с яркими и запоминающимися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событиями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спользование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нескольких фотографий, иллюстрирующих отдельный эпизод (поездка, вход в театр, гардероб, зал, сцена и т.п.)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артинки-подсказки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различными вариантами ответов, из которых ребенок выбирает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подходящий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92597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Обучение написанию сочинений из жизни </a:t>
            </a:r>
            <a:r>
              <a:rPr lang="ru-RU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ребенка</a:t>
            </a:r>
            <a:endParaRPr lang="ru-RU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78092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Работа над пониманием прочитанного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текста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712" y="3356992"/>
            <a:ext cx="818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даптация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текста: упрощение содержания, сокращение объема, использование текстов приближенных к личному опыту ребенка, использование историй из жизни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школьников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изуализация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текста: иллюстрации, рисунки к тексту, слайды,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диафильмы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роигрывание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событий текста: выполнение отдельных действий, использование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игр-драматизаций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оставление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плана рассказа с выделением главной мысли каждой части рассказа (подбор к каждой части рассказа картинки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осстановление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правильного порядка событий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рассказа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преодоления трудностей, возникающих у обучающихся с РАС при изучении предмета «Математики»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628799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Трудности в решении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составлении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задач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1 класс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недостаточное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понимание простых задач в одно действие на сложение и вычитание, в основе которого лежит недостаточное понимание условия задачи из-за трудностей соотношения арифметического действия с семантикой текста условия задачи (купала, приехал, положил, сколько всего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сложение или съели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уехала, улетели, сколько осталось – вычитание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класс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сложность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использования математических терминов (компоненты действий, овладения устным счетом, устным математическим диктантом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класс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трудности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решения задач с единицами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времени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класс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отмечаются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стойкие трудности при решении задач на движение из-за отсутствия практического жизненного опыта; с различными величинами (скорость, время, расстояние и т.п.).</a:t>
            </a:r>
          </a:p>
        </p:txBody>
      </p:sp>
    </p:spTree>
    <p:extLst>
      <p:ext uri="{BB962C8B-B14F-4D97-AF65-F5344CB8AC3E}">
        <p14:creationId xmlns:p14="http://schemas.microsoft.com/office/powerpoint/2010/main" val="8801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Приемы преодоления трудностей</a:t>
            </a:r>
            <a:endParaRPr lang="ru-RU" u="sng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одбор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задач на основе личного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опыта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одготовка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карточек с условием задачи, схемой краткой записью и местом для записи решения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ответа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быгрывание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условия задачи с использованием реальных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предметов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изуализация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условия задачи (рисунок, схема, краткая запись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оотнесение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выполняемого действия с опорными (ключевыми) словами: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48714"/>
              </p:ext>
            </p:extLst>
          </p:nvPr>
        </p:nvGraphicFramePr>
        <p:xfrm>
          <a:off x="971600" y="3501008"/>
          <a:ext cx="316835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сложение</a:t>
                      </a:r>
                      <a:endParaRPr lang="ru-RU" b="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сколько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всего?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больше 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на…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купил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, добавил, принес…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27192"/>
              </p:ext>
            </p:extLst>
          </p:nvPr>
        </p:nvGraphicFramePr>
        <p:xfrm>
          <a:off x="4860032" y="3501008"/>
          <a:ext cx="309634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вычитание</a:t>
                      </a:r>
                      <a:r>
                        <a:rPr lang="ru-RU" b="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b="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сколько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осталось?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меньше 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на…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продал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, забрал, съел…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3548" y="49411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спользование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визуальных подсказок (слагаемое, сумма, уменьшаемое, вычитаемое, разность и т.п.)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" y="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19672" y="188886"/>
            <a:ext cx="684076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преодоления трудностей, возникающих у обучающихся с РАС при изучении предмета «Математики»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1777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дрес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21737" y="1988840"/>
            <a:ext cx="5472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1918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453472"/>
            <a:ext cx="5544616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потребности обучающихся с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постепенное, индивидуальное дозированное введение ребенка в ситуацию обучению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выбор уроков, которые начинает посещать ребенок, начинается с тех, где ребенок успешен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преодоление бытовой беспомощности: проблем гигиены, избирательности в еде, отсутствии необходимых социально-бытовых навыков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помощь ассистента, а при наличии показаний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тьютора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дополнительные занятия с педагогом по формированию адекватного учебного поведения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ребенок с РАС нуждается в комфортной психологической обстановке: отсутствие резких перепадов настроения, ровный, спокойный тон учителя, упорядоченность темпа и структуры урока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4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39949"/>
            <a:ext cx="6881125" cy="11008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Адаптированная образовательная программа для обучающихся с РАС в условиях инклюзивного образования на основе пр. АООП 8, варианта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0808"/>
            <a:ext cx="2952328" cy="17281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Основная образовательная программа – ФГОС НОО приказ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РФ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от 10 июня 2009  г.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373 –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раздел, п.19.3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1700808"/>
            <a:ext cx="2664296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 коррекционной работы по формированию жизненной компетенции –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пр. АООП 8, р. 2.1.2 – протокол федерального учебно-методического объединения по общему образованию от 22 декабря 2015 г. № 4/15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1700808"/>
            <a:ext cx="2592288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 организуется  в зависимости от индивидуального развития обучающегося с РАС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379" y="5805264"/>
            <a:ext cx="8136904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АОП на основе пр. АООП 8, вариант 1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V="1">
            <a:off x="4824028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3" idx="2"/>
          </p:cNvCxnSpPr>
          <p:nvPr/>
        </p:nvCxnSpPr>
        <p:spPr>
          <a:xfrm flipV="1">
            <a:off x="1784580" y="3429000"/>
            <a:ext cx="15112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596336" y="3717032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95671"/>
            <a:ext cx="6881125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Учебный план к АОП для детей с РАС на основе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пр. АООП вариант 8.1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Учебная нагрузка состоит из 3-х частей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28311"/>
            <a:ext cx="7920880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Учебные предметы и курсы согласно обязательной части ФГОС НОО: /например, 1 класс – 21 час/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7878182" cy="859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Коррекционная работа /8 час.: 6 час. Занятия с логопедом, психологом, дефектологом + 2 час. – коррекционный курс «Жизненная компетенция»/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725144"/>
            <a:ext cx="7957729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 / 2 часа /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77686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Условия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оздание оптимальных условий ведения ребенка в ситуации обучения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омощь в формировании адекватного учебного поведения в условиях работы в классе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одача учебного материала с учетом усвоения информации, парадоксальности в освоении «простого» и «сложного», специфики овладения учебными навыками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72634"/>
            <a:ext cx="6336704" cy="7544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Коррекционный курс «Жизненная компетенция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1703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Требования к коррекционной программе </a:t>
            </a:r>
            <a:endParaRPr lang="ru-RU" u="sng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дозированное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введение ребенка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ситуацию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дозированная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и временная помощь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(полгода, год,1 четверть)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дополнительные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занятия с педагогом по отработке адекватного учебного поведения (индивидуальные и групповые занятия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постепенный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переход от индивидуальной к фронтальной инструкции с ограниченной помощью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учителя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индивидуальные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педагогические занятия для контроля за усвоением нового материала и оказания индивидуальной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помощи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6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9022" y="420839"/>
            <a:ext cx="7168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Направления коррекционной работы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формированию жизненной компетенции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установление эмоционального контакта, желания и возможности вступать в разнообразную коммуникацию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совместное осмысление и упорядочивание жизненного опыта ребенка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развитие позитивного отношения к новизне, уменьшение тревожности и напряженности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развитие адекватных представлений о собственных возможностях и ограничениях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овладение навыками коммуникации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дифференциация и осмысление картины мира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дифференциация и осмысление адекватных возрасту социального окружения, принятия социальных ценностей и социальных ролей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040" y="5445224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Итого: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31 час на 1 ребенка с РАС, обучающегося в 1 общеобразовательном классе в условиях инклюзии по АОП на основе пр. АООП 8, вариант 1.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250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8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6" y="332656"/>
            <a:ext cx="561662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АОП на основе пр. АООП 8, вариант 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120" y="155679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 АОП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пр. 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8, вариант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предполагает, что обучающийся с РАС получает образование,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сопоставимое по конечным достижениям с образованием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сверстников, не имеющих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ОВЗ по возможностям здоровья, в пролонгированные сроки: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- 5 лет (с одним первым дополнительным классом) – для детей, получивших дошкольное образование;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- 6 лет (с 2-мя первыми дополнительными классами) – для детей, не получивших дошкольное образование.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789040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В большей степени развитие у обучающегося жизненной компетенции на основе введения ребенка в более сложную социальную среду;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Поэтапное формирование учебной деятельности и коммуникации поведения;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Расширение жизненного опыта и социальных контактов.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3665</Words>
  <Application>Microsoft Office PowerPoint</Application>
  <PresentationFormat>Экран (4:3)</PresentationFormat>
  <Paragraphs>393</Paragraphs>
  <Slides>39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Елена</cp:lastModifiedBy>
  <cp:revision>90</cp:revision>
  <cp:lastPrinted>2018-04-18T06:28:16Z</cp:lastPrinted>
  <dcterms:created xsi:type="dcterms:W3CDTF">2018-04-11T07:36:06Z</dcterms:created>
  <dcterms:modified xsi:type="dcterms:W3CDTF">2018-04-18T09:06:56Z</dcterms:modified>
</cp:coreProperties>
</file>