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09" r:id="rId3"/>
    <p:sldId id="410" r:id="rId4"/>
    <p:sldId id="299" r:id="rId5"/>
    <p:sldId id="385" r:id="rId6"/>
    <p:sldId id="384" r:id="rId7"/>
    <p:sldId id="387" r:id="rId8"/>
    <p:sldId id="388" r:id="rId9"/>
    <p:sldId id="401" r:id="rId10"/>
    <p:sldId id="389" r:id="rId11"/>
    <p:sldId id="391" r:id="rId12"/>
    <p:sldId id="390" r:id="rId13"/>
    <p:sldId id="394" r:id="rId14"/>
    <p:sldId id="395" r:id="rId15"/>
    <p:sldId id="406" r:id="rId16"/>
    <p:sldId id="396" r:id="rId17"/>
    <p:sldId id="397" r:id="rId18"/>
    <p:sldId id="392" r:id="rId19"/>
    <p:sldId id="407" r:id="rId20"/>
    <p:sldId id="408" r:id="rId21"/>
    <p:sldId id="311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50161696653504E-2"/>
          <c:y val="3.5487378395067444E-2"/>
          <c:w val="0.89762730496487242"/>
          <c:h val="0.592341971920295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обучающихся, в отношении которых выявлено жестокое обращение в семье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421214375250962E-2"/>
                  <c:y val="-1.3318188118183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28376704773601E-2"/>
                  <c:y val="-1.7757584157578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928376704773601E-2"/>
                  <c:y val="-1.3318188118183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 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113</c:v>
                </c:pt>
                <c:pt idx="1">
                  <c:v>102</c:v>
                </c:pt>
                <c:pt idx="2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Количество обучающихся в отношении которых выявлено жестокое обращение в ОО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421214375250962E-2"/>
                  <c:y val="-1.7757584157578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928376704773601E-2"/>
                  <c:y val="-1.997728217727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392565057160401E-2"/>
                  <c:y val="-2.885607425606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 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362</c:v>
                </c:pt>
                <c:pt idx="1">
                  <c:v>267</c:v>
                </c:pt>
                <c:pt idx="2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54172288"/>
        <c:axId val="54657408"/>
        <c:axId val="0"/>
      </c:bar3DChart>
      <c:catAx>
        <c:axId val="54172288"/>
        <c:scaling>
          <c:orientation val="minMax"/>
        </c:scaling>
        <c:delete val="0"/>
        <c:axPos val="b"/>
        <c:majorTickMark val="none"/>
        <c:minorTickMark val="none"/>
        <c:tickLblPos val="nextTo"/>
        <c:crossAx val="54657408"/>
        <c:crosses val="autoZero"/>
        <c:auto val="1"/>
        <c:lblAlgn val="ctr"/>
        <c:lblOffset val="100"/>
        <c:noMultiLvlLbl val="0"/>
      </c:catAx>
      <c:valAx>
        <c:axId val="546574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54172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0980392341249054E-2"/>
          <c:y val="0.71639897166808919"/>
          <c:w val="0.91505353997654726"/>
          <c:h val="0.228108577839478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35C63-B51B-4CE8-8727-7E6C0B22E3EC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EDA9D-CF7F-4BFC-BFD1-42CF792F65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408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EDCC5-ABA3-489C-9D05-4574732DD8F6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2FD19-5DA4-44AD-9B63-1CBBC980DA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5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oblkots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45.rpspt.ru/h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190625" y="260350"/>
            <a:ext cx="7632700" cy="1081088"/>
          </a:xfrm>
        </p:spPr>
        <p:txBody>
          <a:bodyPr/>
          <a:lstStyle/>
          <a:p>
            <a:r>
              <a:rPr lang="ru-RU" sz="2000" b="1" dirty="0">
                <a:latin typeface="Arial" charset="0"/>
                <a:cs typeface="Arial" charset="0"/>
              </a:rPr>
              <a:t>Департамент образования и науки Курганской области</a:t>
            </a:r>
            <a:br>
              <a:rPr lang="ru-RU" sz="2000" b="1" dirty="0">
                <a:latin typeface="Arial" charset="0"/>
                <a:cs typeface="Arial" charset="0"/>
              </a:rPr>
            </a:br>
            <a:r>
              <a:rPr lang="ru-RU" sz="2000" b="1" dirty="0">
                <a:latin typeface="Arial" charset="0"/>
                <a:cs typeface="Arial" charset="0"/>
              </a:rPr>
              <a:t>ГБУ «Центр помощи детям»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8062912" cy="4247877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Об организации психолого-педагогического сопровождения несовершеннолетних группы риска</a:t>
            </a:r>
            <a:endParaRPr lang="ru-RU" sz="4000" b="1" dirty="0">
              <a:solidFill>
                <a:schemeClr val="tx1"/>
              </a:solidFill>
            </a:endParaRPr>
          </a:p>
          <a:p>
            <a:endParaRPr lang="ru-RU" altLang="ru-RU" sz="24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3316" name="Picture 4" descr="C:\Users\Public\Documents\для Мищенко\архив от Е.И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238697" cy="123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080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324" y="1707334"/>
            <a:ext cx="4319965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Детализированные (персональные)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274" y="2636912"/>
            <a:ext cx="3923414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специалистами</a:t>
            </a: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психологическим образованием</a:t>
            </a:r>
          </a:p>
          <a:p>
            <a:pPr algn="ctr"/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(педагоги-психологи)</a:t>
            </a:r>
          </a:p>
          <a:p>
            <a:pPr algn="ctr"/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96528" y="188640"/>
            <a:ext cx="4012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результатов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8349" y="764704"/>
            <a:ext cx="5229317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социально-психологического тестирования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6018" y="3979333"/>
            <a:ext cx="4425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 выраженности и соотношении факторов риска и факторов защиты,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предпосылок к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наркопотреблению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018" y="5715931"/>
            <a:ext cx="44253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для коррекционной и профилактической работы с обучающимися, имеющими повышенную вероятность риска вовлечения в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наркопотребление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3195910">
            <a:off x="3594563" y="1375389"/>
            <a:ext cx="287079" cy="400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8584697">
            <a:off x="5360602" y="1371800"/>
            <a:ext cx="287079" cy="400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628963" y="2050085"/>
            <a:ext cx="0" cy="43506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30696" y="49782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Позволяют оказывать адресную помощь, выявлять приоритетные направления работы и целевые аудитории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60032" y="1707334"/>
            <a:ext cx="4058752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Обобщенные (статистические)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95370" y="2651066"/>
            <a:ext cx="392341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специалистами </a:t>
            </a: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педагогическим образованием </a:t>
            </a:r>
          </a:p>
          <a:p>
            <a:pPr algn="ctr"/>
            <a:r>
              <a:rPr lang="ru-RU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(классные руководители, социальные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педагоги)</a:t>
            </a:r>
            <a:endParaRPr lang="ru-RU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25846" y="4077072"/>
            <a:ext cx="39274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 распространенности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рискогенных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социально-психологических условий в коллективах обучающихся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01132" y="5147479"/>
            <a:ext cx="41960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для формирования ориентиров в воспитательной работе, выбора видов воспитательных воздействий, определения целевых аудиторий</a:t>
            </a:r>
          </a:p>
        </p:txBody>
      </p:sp>
    </p:spTree>
    <p:extLst>
      <p:ext uri="{BB962C8B-B14F-4D97-AF65-F5344CB8AC3E}">
        <p14:creationId xmlns:p14="http://schemas.microsoft.com/office/powerpoint/2010/main" val="268952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208" y="4077072"/>
            <a:ext cx="7300452" cy="16850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Благополучие взаимоотношений с социальным окружением.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Активность жизненной позиции, социальная активность.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говорить НЕТ сомнительным предложениям.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Психологическую устойчивость и уверенность в своих силах в трудных жизненных ситуациях.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407" y="357934"/>
            <a:ext cx="790205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акторы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(ФЗ)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330" y="1268760"/>
            <a:ext cx="8275320" cy="12778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«Факторы защиты»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обстоятельства, повышающие социально-психологическую устойчивость к воздействию «факторов риска».</a:t>
            </a:r>
            <a:endParaRPr lang="ru-RU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8774" y="2924944"/>
            <a:ext cx="8275320" cy="7509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коррекционной (воспитательной) работы</a:t>
            </a:r>
          </a:p>
          <a:p>
            <a:pPr algn="ctr">
              <a:lnSpc>
                <a:spcPct val="107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результатам изучения факторов защиты </a:t>
            </a:r>
            <a:endParaRPr lang="ru-RU" sz="2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0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2655" y="4005064"/>
            <a:ext cx="7300452" cy="16850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Подверженность негативному влиянию группы;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Подверженность влиянию асоциальных установок социума;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Склонность к рискованным поступкам;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Склонность к совершению необдуманных поступков;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Трудность переживания жизненных неудач.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8560" y="1196752"/>
            <a:ext cx="8275320" cy="12778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«Факторы риска» –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социально-психологические условия, повышающие угрозу вовлечения в зависимое поведение (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наркопотребление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1854" y="357946"/>
            <a:ext cx="790205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акторы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 (ФР)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386" y="2852936"/>
            <a:ext cx="8275320" cy="685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коррекционной (воспитательной) работы</a:t>
            </a:r>
          </a:p>
          <a:p>
            <a:pPr algn="ctr">
              <a:lnSpc>
                <a:spcPct val="107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результатам изучения факторов риска </a:t>
            </a:r>
            <a:endParaRPr lang="ru-RU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40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3990"/>
            <a:ext cx="6779096" cy="77809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Результаты СПТ - 2021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5" cy="64087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500" b="1" dirty="0"/>
              <a:t>Общее число образовательных </a:t>
            </a:r>
            <a:r>
              <a:rPr lang="ru-RU" sz="3500" b="1" dirty="0" smtClean="0"/>
              <a:t>организаций</a:t>
            </a:r>
            <a:r>
              <a:rPr lang="ru-RU" sz="3500" dirty="0" smtClean="0"/>
              <a:t>, </a:t>
            </a:r>
            <a:r>
              <a:rPr lang="ru-RU" sz="3500" dirty="0"/>
              <a:t>принявших участие в </a:t>
            </a:r>
            <a:r>
              <a:rPr lang="ru-RU" sz="3500" dirty="0" smtClean="0"/>
              <a:t>СПТ - 370, (АППГ </a:t>
            </a:r>
            <a:r>
              <a:rPr lang="ru-RU" sz="3500" dirty="0"/>
              <a:t>– 388), </a:t>
            </a:r>
            <a:r>
              <a:rPr lang="ru-RU" sz="3500" dirty="0" smtClean="0"/>
              <a:t>из </a:t>
            </a:r>
            <a:r>
              <a:rPr lang="ru-RU" sz="3500" dirty="0"/>
              <a:t>них:</a:t>
            </a:r>
          </a:p>
          <a:p>
            <a:pPr marL="0" indent="0" algn="just">
              <a:buNone/>
            </a:pPr>
            <a:r>
              <a:rPr lang="ru-RU" sz="3500" dirty="0" smtClean="0"/>
              <a:t>- общеобразовательных </a:t>
            </a:r>
            <a:r>
              <a:rPr lang="ru-RU" sz="3500" dirty="0"/>
              <a:t>организаций - 323 </a:t>
            </a:r>
            <a:r>
              <a:rPr lang="ru-RU" sz="3500" dirty="0" smtClean="0"/>
              <a:t> (</a:t>
            </a:r>
            <a:r>
              <a:rPr lang="ru-RU" sz="3500" dirty="0"/>
              <a:t>АППГ – 340</a:t>
            </a:r>
            <a:r>
              <a:rPr lang="ru-RU" sz="3500" dirty="0" smtClean="0"/>
              <a:t>) </a:t>
            </a:r>
          </a:p>
          <a:p>
            <a:pPr marL="0" indent="0" algn="just">
              <a:buNone/>
            </a:pPr>
            <a:r>
              <a:rPr lang="ru-RU" sz="3500" dirty="0" smtClean="0"/>
              <a:t>- профессиональных </a:t>
            </a:r>
            <a:r>
              <a:rPr lang="ru-RU" sz="3500" dirty="0"/>
              <a:t>образовательных организаций </a:t>
            </a:r>
            <a:r>
              <a:rPr lang="ru-RU" sz="3500" dirty="0" smtClean="0"/>
              <a:t>– 29 (АППГ – 29)</a:t>
            </a:r>
            <a:endParaRPr lang="ru-RU" sz="3500" dirty="0"/>
          </a:p>
          <a:p>
            <a:pPr marL="0" indent="0" algn="just">
              <a:buNone/>
            </a:pPr>
            <a:r>
              <a:rPr lang="ru-RU" sz="3500" dirty="0" smtClean="0"/>
              <a:t>- образовательных </a:t>
            </a:r>
            <a:r>
              <a:rPr lang="ru-RU" sz="3500" dirty="0"/>
              <a:t>организаций высшего образования – </a:t>
            </a:r>
            <a:r>
              <a:rPr lang="ru-RU" sz="3500" dirty="0" smtClean="0"/>
              <a:t>9 (АППГ – 9)</a:t>
            </a:r>
            <a:endParaRPr lang="ru-RU" sz="3500" dirty="0"/>
          </a:p>
          <a:p>
            <a:pPr marL="0" indent="0" algn="just">
              <a:buNone/>
            </a:pPr>
            <a:r>
              <a:rPr lang="ru-RU" sz="3500" dirty="0" smtClean="0"/>
              <a:t>- общеобразовательных </a:t>
            </a:r>
            <a:r>
              <a:rPr lang="ru-RU" sz="3500" dirty="0"/>
              <a:t>организаций подведомственных Департаменту образования и науки Курганской области </a:t>
            </a:r>
            <a:r>
              <a:rPr lang="ru-RU" sz="3500" dirty="0" smtClean="0"/>
              <a:t>– 9 (АППГ – 10)</a:t>
            </a:r>
            <a:endParaRPr lang="ru-RU" sz="3500" dirty="0"/>
          </a:p>
          <a:p>
            <a:pPr marL="0" indent="0" algn="just">
              <a:buNone/>
            </a:pPr>
            <a:r>
              <a:rPr lang="ru-RU" sz="3500" b="1" dirty="0"/>
              <a:t>Общее число обучающихся (студентов), подлежащих </a:t>
            </a:r>
            <a:r>
              <a:rPr lang="ru-RU" sz="3500" b="1" dirty="0" smtClean="0"/>
              <a:t>СПТ -</a:t>
            </a:r>
            <a:r>
              <a:rPr lang="ru-RU" sz="3500" dirty="0" smtClean="0"/>
              <a:t> 44443 </a:t>
            </a:r>
            <a:r>
              <a:rPr lang="ru-RU" sz="3500" dirty="0"/>
              <a:t>чел</a:t>
            </a:r>
            <a:r>
              <a:rPr lang="ru-RU" sz="3500" dirty="0" smtClean="0"/>
              <a:t>. (АППГ – 45642 чел.), </a:t>
            </a:r>
            <a:r>
              <a:rPr lang="ru-RU" sz="3500" dirty="0"/>
              <a:t>из них:</a:t>
            </a:r>
          </a:p>
          <a:p>
            <a:pPr marL="0" indent="0" algn="just">
              <a:buNone/>
            </a:pPr>
            <a:r>
              <a:rPr lang="ru-RU" sz="3500" dirty="0" smtClean="0"/>
              <a:t>- в </a:t>
            </a:r>
            <a:r>
              <a:rPr lang="ru-RU" sz="3500" dirty="0"/>
              <a:t>общеобразовательных организациях – </a:t>
            </a:r>
            <a:r>
              <a:rPr lang="ru-RU" sz="3500" dirty="0" smtClean="0"/>
              <a:t>30483 </a:t>
            </a:r>
            <a:r>
              <a:rPr lang="ru-RU" sz="3500" dirty="0"/>
              <a:t>чел</a:t>
            </a:r>
            <a:r>
              <a:rPr lang="ru-RU" sz="3500" dirty="0" smtClean="0"/>
              <a:t>. (АППГ – 29404 чел.)</a:t>
            </a:r>
            <a:endParaRPr lang="ru-RU" sz="3500" dirty="0"/>
          </a:p>
          <a:p>
            <a:pPr algn="just">
              <a:buFontTx/>
              <a:buChar char="-"/>
            </a:pPr>
            <a:r>
              <a:rPr lang="ru-RU" sz="3500" dirty="0" smtClean="0"/>
              <a:t>в </a:t>
            </a:r>
            <a:r>
              <a:rPr lang="ru-RU" sz="3500" dirty="0"/>
              <a:t>профессиональных образовательных организациях – </a:t>
            </a:r>
            <a:r>
              <a:rPr lang="ru-RU" sz="3500" dirty="0" smtClean="0"/>
              <a:t>11033 </a:t>
            </a:r>
            <a:r>
              <a:rPr lang="ru-RU" sz="3500" dirty="0"/>
              <a:t>чел</a:t>
            </a:r>
            <a:r>
              <a:rPr lang="ru-RU" sz="3500" dirty="0" smtClean="0"/>
              <a:t>. </a:t>
            </a:r>
          </a:p>
          <a:p>
            <a:pPr marL="0" indent="0" algn="just">
              <a:buNone/>
            </a:pPr>
            <a:r>
              <a:rPr lang="ru-RU" sz="3500" dirty="0" smtClean="0"/>
              <a:t>(АППГ – 12547 чел.)</a:t>
            </a:r>
            <a:endParaRPr lang="ru-RU" sz="3500" dirty="0"/>
          </a:p>
          <a:p>
            <a:pPr algn="just">
              <a:buFontTx/>
              <a:buChar char="-"/>
            </a:pPr>
            <a:r>
              <a:rPr lang="ru-RU" sz="3500" dirty="0" smtClean="0"/>
              <a:t>в </a:t>
            </a:r>
            <a:r>
              <a:rPr lang="ru-RU" sz="3500" dirty="0"/>
              <a:t>образовательных организациях высшего образования – </a:t>
            </a:r>
            <a:r>
              <a:rPr lang="ru-RU" sz="3500" dirty="0" smtClean="0"/>
              <a:t>2285 </a:t>
            </a:r>
            <a:r>
              <a:rPr lang="ru-RU" sz="3500" dirty="0"/>
              <a:t>чел</a:t>
            </a:r>
            <a:r>
              <a:rPr lang="ru-RU" sz="3500" dirty="0" smtClean="0"/>
              <a:t>. </a:t>
            </a:r>
          </a:p>
          <a:p>
            <a:pPr marL="0" indent="0" algn="just">
              <a:buNone/>
            </a:pPr>
            <a:r>
              <a:rPr lang="ru-RU" sz="3500" dirty="0" smtClean="0"/>
              <a:t>(АППГ – 2974 чел.)</a:t>
            </a:r>
            <a:endParaRPr lang="ru-RU" sz="3500" dirty="0"/>
          </a:p>
          <a:p>
            <a:pPr marL="0" indent="0" algn="just">
              <a:buNone/>
            </a:pPr>
            <a:r>
              <a:rPr lang="ru-RU" sz="3500" dirty="0" smtClean="0"/>
              <a:t>- в общеобразовательных </a:t>
            </a:r>
            <a:r>
              <a:rPr lang="ru-RU" sz="3500" dirty="0"/>
              <a:t>организациях подведомственных Департаменту образования и науки Курганской области - </a:t>
            </a:r>
            <a:r>
              <a:rPr lang="ru-RU" sz="3500" dirty="0" smtClean="0"/>
              <a:t>642 </a:t>
            </a:r>
            <a:r>
              <a:rPr lang="ru-RU" sz="3500" dirty="0"/>
              <a:t>чел</a:t>
            </a:r>
            <a:r>
              <a:rPr lang="ru-RU" sz="3500" dirty="0" smtClean="0"/>
              <a:t>. (АППГ – 717 чел.).</a:t>
            </a:r>
            <a:endParaRPr lang="ru-RU" sz="3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563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0628"/>
            <a:ext cx="6779096" cy="9001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Результаты СПТ - 2021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Общее число обучающихся (студентов), которые прошли тестирование</a:t>
            </a:r>
            <a:r>
              <a:rPr lang="ru-RU" sz="2400" dirty="0"/>
              <a:t> </a:t>
            </a:r>
            <a:r>
              <a:rPr lang="ru-RU" sz="2400" dirty="0" smtClean="0"/>
              <a:t>– 38315 чел. (АППГ -36185 </a:t>
            </a:r>
            <a:r>
              <a:rPr lang="ru-RU" sz="2400" dirty="0"/>
              <a:t>чел</a:t>
            </a:r>
            <a:r>
              <a:rPr lang="ru-RU" sz="2400" dirty="0" smtClean="0"/>
              <a:t>.), </a:t>
            </a:r>
            <a:r>
              <a:rPr lang="ru-RU" sz="2400" dirty="0"/>
              <a:t>из них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endParaRPr lang="ru-RU" sz="2400" dirty="0"/>
          </a:p>
          <a:p>
            <a:pPr>
              <a:buFontTx/>
              <a:buChar char="-"/>
            </a:pPr>
            <a:r>
              <a:rPr lang="ru-RU" sz="2400" dirty="0" smtClean="0"/>
              <a:t>в </a:t>
            </a:r>
            <a:r>
              <a:rPr lang="ru-RU" sz="2400" dirty="0"/>
              <a:t>общеобразовательных организациях – </a:t>
            </a:r>
            <a:r>
              <a:rPr lang="ru-RU" sz="2400" dirty="0" smtClean="0"/>
              <a:t>26545 чел. </a:t>
            </a:r>
          </a:p>
          <a:p>
            <a:pPr marL="0" indent="0">
              <a:buNone/>
            </a:pPr>
            <a:r>
              <a:rPr lang="ru-RU" sz="2400" dirty="0" smtClean="0"/>
              <a:t>(АППГ - 23460 </a:t>
            </a:r>
            <a:r>
              <a:rPr lang="ru-RU" sz="2400" dirty="0"/>
              <a:t>чел</a:t>
            </a:r>
            <a:r>
              <a:rPr lang="ru-RU" sz="2400" dirty="0" smtClean="0"/>
              <a:t>.)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профессиональных образовательных организациях </a:t>
            </a:r>
            <a:r>
              <a:rPr lang="ru-RU" sz="2400" dirty="0" smtClean="0"/>
              <a:t> – 9428 чел. (АППГ - 10065 </a:t>
            </a:r>
            <a:r>
              <a:rPr lang="ru-RU" sz="2400" dirty="0"/>
              <a:t>чел</a:t>
            </a:r>
            <a:r>
              <a:rPr lang="ru-RU" sz="2400" dirty="0" smtClean="0"/>
              <a:t>.)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- в </a:t>
            </a:r>
            <a:r>
              <a:rPr lang="ru-RU" sz="2400" dirty="0"/>
              <a:t>образовательных организациях высшего образования </a:t>
            </a:r>
            <a:r>
              <a:rPr lang="ru-RU" sz="2400" dirty="0" smtClean="0"/>
              <a:t>– 1808 чел. (АППГ - 2076 </a:t>
            </a:r>
            <a:r>
              <a:rPr lang="ru-RU" sz="2400" dirty="0"/>
              <a:t>чел</a:t>
            </a:r>
            <a:r>
              <a:rPr lang="ru-RU" sz="2400" dirty="0" smtClean="0"/>
              <a:t>.);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- в общеобразовательных </a:t>
            </a:r>
            <a:r>
              <a:rPr lang="ru-RU" sz="2400" dirty="0"/>
              <a:t>организациях подведомственных Департаменту образования и науки Курганской области </a:t>
            </a:r>
            <a:r>
              <a:rPr lang="ru-RU" sz="2400" dirty="0" smtClean="0"/>
              <a:t>– 534 чел. (АППГ - 584 </a:t>
            </a:r>
            <a:r>
              <a:rPr lang="ru-RU" sz="2400" dirty="0"/>
              <a:t>чел</a:t>
            </a:r>
            <a:r>
              <a:rPr lang="ru-RU" sz="2400" dirty="0" smtClean="0"/>
              <a:t>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3598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934" y="144016"/>
            <a:ext cx="8229600" cy="504056"/>
          </a:xfrm>
        </p:spPr>
        <p:txBody>
          <a:bodyPr>
            <a:noAutofit/>
          </a:bodyPr>
          <a:lstStyle/>
          <a:p>
            <a:r>
              <a:rPr lang="ru-RU" sz="2800" b="1" dirty="0"/>
              <a:t>Результаты СПТ - 2021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92088"/>
            <a:ext cx="8784976" cy="587727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/>
              <a:t>Число обучающихся, не прошедших </a:t>
            </a:r>
            <a:r>
              <a:rPr lang="ru-RU" sz="6400" b="1" dirty="0" smtClean="0"/>
              <a:t>тестирование</a:t>
            </a:r>
            <a:endParaRPr lang="ru-RU" sz="6400" dirty="0"/>
          </a:p>
          <a:p>
            <a:pPr marL="0" indent="0" algn="just">
              <a:buNone/>
            </a:pPr>
            <a:r>
              <a:rPr lang="ru-RU" sz="6400" dirty="0"/>
              <a:t>В общеобразовательных организациях – 3938 чел</a:t>
            </a:r>
            <a:r>
              <a:rPr lang="ru-RU" sz="6400" dirty="0" smtClean="0"/>
              <a:t>. 10,3% </a:t>
            </a:r>
            <a:r>
              <a:rPr lang="ru-RU" sz="6400" dirty="0"/>
              <a:t>(АППГ - 5944 чел</a:t>
            </a:r>
            <a:r>
              <a:rPr lang="ru-RU" sz="6400" dirty="0" smtClean="0"/>
              <a:t>., 16,4%), </a:t>
            </a:r>
            <a:r>
              <a:rPr lang="ru-RU" sz="6400" dirty="0"/>
              <a:t>в том числе по причине:</a:t>
            </a:r>
          </a:p>
          <a:p>
            <a:pPr marL="0" indent="0" algn="just">
              <a:buNone/>
            </a:pPr>
            <a:r>
              <a:rPr lang="ru-RU" sz="6400" dirty="0"/>
              <a:t>болезни и другие причины, в том числе отсутствие доступа в Интернет, перевод на дистанционное обучение и т.д. 3554 чел. </a:t>
            </a:r>
            <a:r>
              <a:rPr lang="ru-RU" sz="6400" dirty="0" smtClean="0"/>
              <a:t>9,3% (АППГ </a:t>
            </a:r>
            <a:r>
              <a:rPr lang="ru-RU" sz="6400" dirty="0"/>
              <a:t>- 5609 чел</a:t>
            </a:r>
            <a:r>
              <a:rPr lang="ru-RU" sz="6400" dirty="0" smtClean="0"/>
              <a:t>. 15,5%)</a:t>
            </a:r>
            <a:endParaRPr lang="ru-RU" sz="6400" dirty="0"/>
          </a:p>
          <a:p>
            <a:pPr marL="0" indent="0" algn="just">
              <a:buNone/>
            </a:pPr>
            <a:r>
              <a:rPr lang="ru-RU" sz="6400" dirty="0"/>
              <a:t>отказа - </a:t>
            </a:r>
            <a:r>
              <a:rPr lang="ru-RU" sz="6400" b="1" dirty="0">
                <a:solidFill>
                  <a:srgbClr val="FF0000"/>
                </a:solidFill>
              </a:rPr>
              <a:t>384</a:t>
            </a:r>
            <a:r>
              <a:rPr lang="ru-RU" sz="6400" b="1" u="sng" dirty="0">
                <a:solidFill>
                  <a:srgbClr val="FF0000"/>
                </a:solidFill>
              </a:rPr>
              <a:t> чел</a:t>
            </a:r>
            <a:r>
              <a:rPr lang="ru-RU" sz="6400" b="1" u="sng" dirty="0" smtClean="0">
                <a:solidFill>
                  <a:srgbClr val="FF0000"/>
                </a:solidFill>
              </a:rPr>
              <a:t>., 1% </a:t>
            </a:r>
            <a:r>
              <a:rPr lang="ru-RU" sz="6400" b="1" u="sng" dirty="0">
                <a:solidFill>
                  <a:srgbClr val="FF0000"/>
                </a:solidFill>
              </a:rPr>
              <a:t>(АППГ – 335 чел</a:t>
            </a:r>
            <a:r>
              <a:rPr lang="ru-RU" sz="6400" b="1" u="sng" dirty="0" smtClean="0">
                <a:solidFill>
                  <a:srgbClr val="FF0000"/>
                </a:solidFill>
              </a:rPr>
              <a:t>. 0,9%)</a:t>
            </a:r>
          </a:p>
          <a:p>
            <a:pPr marL="0" indent="0" algn="just">
              <a:buNone/>
            </a:pPr>
            <a:r>
              <a:rPr lang="ru-RU" sz="6400" i="1" dirty="0" smtClean="0"/>
              <a:t>Больше всего отказов зафиксировано в </a:t>
            </a:r>
            <a:r>
              <a:rPr lang="ru-RU" sz="6400" i="1" dirty="0" err="1" smtClean="0"/>
              <a:t>Кетовском</a:t>
            </a:r>
            <a:r>
              <a:rPr lang="ru-RU" sz="6400" i="1" dirty="0" smtClean="0"/>
              <a:t> (102 чел.), </a:t>
            </a:r>
            <a:r>
              <a:rPr lang="ru-RU" sz="6400" i="1" dirty="0" err="1" smtClean="0"/>
              <a:t>Каргапольском</a:t>
            </a:r>
            <a:r>
              <a:rPr lang="ru-RU" sz="6400" i="1" dirty="0" smtClean="0"/>
              <a:t> (61 чел.) и </a:t>
            </a:r>
            <a:r>
              <a:rPr lang="ru-RU" sz="6400" i="1" dirty="0" err="1" smtClean="0"/>
              <a:t>Катайском</a:t>
            </a:r>
            <a:r>
              <a:rPr lang="ru-RU" sz="6400" i="1" dirty="0" smtClean="0"/>
              <a:t> (58 чел.) районах.</a:t>
            </a:r>
            <a:endParaRPr lang="ru-RU" sz="6400" i="1" dirty="0"/>
          </a:p>
          <a:p>
            <a:pPr marL="0" indent="0" algn="just">
              <a:buNone/>
            </a:pPr>
            <a:r>
              <a:rPr lang="ru-RU" sz="6400" dirty="0"/>
              <a:t>В профессиональных образовательных организациях </a:t>
            </a:r>
            <a:r>
              <a:rPr lang="ru-RU" sz="6400" dirty="0" smtClean="0"/>
              <a:t>– 1605, 4,2% чел. (АППГ - 2485 </a:t>
            </a:r>
            <a:r>
              <a:rPr lang="ru-RU" sz="6400" dirty="0"/>
              <a:t>чел</a:t>
            </a:r>
            <a:r>
              <a:rPr lang="ru-RU" sz="6400" dirty="0" smtClean="0"/>
              <a:t>. 6,9%), </a:t>
            </a:r>
            <a:r>
              <a:rPr lang="ru-RU" sz="6400" dirty="0"/>
              <a:t>в том числе по причине:</a:t>
            </a:r>
          </a:p>
          <a:p>
            <a:pPr marL="0" indent="0" algn="just">
              <a:buNone/>
            </a:pPr>
            <a:r>
              <a:rPr lang="ru-RU" sz="6400" dirty="0"/>
              <a:t>болезни и другие причины, в том числе отсутствие доступа в Интернет, перевод на дистанционное обучение, прохождение практики и т.д.  </a:t>
            </a:r>
            <a:r>
              <a:rPr lang="ru-RU" sz="6400" dirty="0" smtClean="0"/>
              <a:t>- 1605 чел., 4,2% (АППГ- </a:t>
            </a:r>
            <a:r>
              <a:rPr lang="ru-RU" sz="6400" dirty="0"/>
              <a:t>2271 чел</a:t>
            </a:r>
            <a:r>
              <a:rPr lang="ru-RU" sz="6400" dirty="0" smtClean="0"/>
              <a:t>. 6,3%)</a:t>
            </a:r>
            <a:endParaRPr lang="ru-RU" sz="6400" dirty="0"/>
          </a:p>
          <a:p>
            <a:pPr marL="0" indent="0" algn="just">
              <a:buNone/>
            </a:pPr>
            <a:r>
              <a:rPr lang="ru-RU" sz="6400" dirty="0"/>
              <a:t>отказа – </a:t>
            </a:r>
            <a:r>
              <a:rPr lang="ru-RU" sz="6400" b="1" dirty="0" smtClean="0">
                <a:solidFill>
                  <a:srgbClr val="FF0000"/>
                </a:solidFill>
              </a:rPr>
              <a:t>0 чел. (АППГ - 214 </a:t>
            </a:r>
            <a:r>
              <a:rPr lang="ru-RU" sz="6400" b="1" dirty="0">
                <a:solidFill>
                  <a:srgbClr val="FF0000"/>
                </a:solidFill>
              </a:rPr>
              <a:t>чел</a:t>
            </a:r>
            <a:r>
              <a:rPr lang="ru-RU" sz="6400" b="1" dirty="0" smtClean="0">
                <a:solidFill>
                  <a:srgbClr val="FF0000"/>
                </a:solidFill>
              </a:rPr>
              <a:t>. 0,6%)</a:t>
            </a:r>
            <a:endParaRPr lang="ru-RU" sz="6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6400" dirty="0"/>
              <a:t>В образовательных организациях высшего образования </a:t>
            </a:r>
            <a:r>
              <a:rPr lang="ru-RU" sz="6400" dirty="0" smtClean="0"/>
              <a:t>– 477 чел. 1,2% (АППГ - 898 </a:t>
            </a:r>
            <a:r>
              <a:rPr lang="ru-RU" sz="6400" dirty="0"/>
              <a:t>чел</a:t>
            </a:r>
            <a:r>
              <a:rPr lang="ru-RU" sz="6400" dirty="0" smtClean="0"/>
              <a:t>. 2,3%), </a:t>
            </a:r>
            <a:r>
              <a:rPr lang="ru-RU" sz="6400" dirty="0"/>
              <a:t>в том числе по причине:</a:t>
            </a:r>
          </a:p>
          <a:p>
            <a:pPr marL="0" indent="0" algn="just">
              <a:buNone/>
            </a:pPr>
            <a:r>
              <a:rPr lang="ru-RU" sz="6400" dirty="0"/>
              <a:t>болезни и другие причины, в том числе отсутствие доступа в Интернет, перевод на дистанционное обучение, прохождение практики, возраст старше 19 лет  и </a:t>
            </a:r>
            <a:r>
              <a:rPr lang="ru-RU" sz="6400" dirty="0" err="1"/>
              <a:t>т.д</a:t>
            </a:r>
            <a:r>
              <a:rPr lang="ru-RU" sz="6400" dirty="0"/>
              <a:t> – </a:t>
            </a:r>
            <a:r>
              <a:rPr lang="ru-RU" sz="6400" dirty="0" smtClean="0"/>
              <a:t> 477 чел. 1,24% (АППГ - 892</a:t>
            </a:r>
            <a:r>
              <a:rPr lang="ru-RU" sz="6400" u="sng" dirty="0" smtClean="0"/>
              <a:t> </a:t>
            </a:r>
            <a:r>
              <a:rPr lang="ru-RU" sz="6400" u="sng" dirty="0"/>
              <a:t>чел</a:t>
            </a:r>
            <a:r>
              <a:rPr lang="ru-RU" sz="6400" u="sng" dirty="0" smtClean="0"/>
              <a:t>. 2,5%)</a:t>
            </a:r>
            <a:endParaRPr lang="ru-RU" sz="6400" dirty="0"/>
          </a:p>
          <a:p>
            <a:pPr marL="0" indent="0" algn="just">
              <a:buNone/>
            </a:pPr>
            <a:r>
              <a:rPr lang="ru-RU" sz="6400" dirty="0"/>
              <a:t>отказа </a:t>
            </a:r>
            <a:r>
              <a:rPr lang="ru-RU" sz="6400" dirty="0" smtClean="0"/>
              <a:t>–</a:t>
            </a:r>
            <a:r>
              <a:rPr lang="ru-RU" sz="6400" b="1" dirty="0" smtClean="0">
                <a:solidFill>
                  <a:srgbClr val="FF0000"/>
                </a:solidFill>
              </a:rPr>
              <a:t> 0 чел. (АППГ - 6 </a:t>
            </a:r>
            <a:r>
              <a:rPr lang="ru-RU" sz="6400" b="1" dirty="0">
                <a:solidFill>
                  <a:srgbClr val="FF0000"/>
                </a:solidFill>
              </a:rPr>
              <a:t>чел</a:t>
            </a:r>
            <a:r>
              <a:rPr lang="ru-RU" sz="6400" b="1" dirty="0" smtClean="0">
                <a:solidFill>
                  <a:srgbClr val="FF0000"/>
                </a:solidFill>
              </a:rPr>
              <a:t>. 0,02%)</a:t>
            </a:r>
            <a:endParaRPr lang="ru-RU" sz="6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6400" dirty="0"/>
              <a:t>В образовательных организациях подведомственных Департаменту образования и науки Курганской области – </a:t>
            </a:r>
            <a:r>
              <a:rPr lang="ru-RU" sz="6400" dirty="0" smtClean="0"/>
              <a:t>108 чел. 0,3% (АППГ - 133 чел.0,4%), </a:t>
            </a:r>
            <a:r>
              <a:rPr lang="ru-RU" sz="6400" dirty="0"/>
              <a:t>в том числе по причине:</a:t>
            </a:r>
          </a:p>
          <a:p>
            <a:pPr marL="0" indent="0" algn="just">
              <a:buNone/>
            </a:pPr>
            <a:r>
              <a:rPr lang="ru-RU" sz="6400" dirty="0"/>
              <a:t>болезни и другие причины, в том числе отсутствие доступа в Интернет, перевод на дистанционное обучение – </a:t>
            </a:r>
            <a:r>
              <a:rPr lang="ru-RU" sz="6400" dirty="0" smtClean="0"/>
              <a:t>103 чел. 0,27% (АППГ - 108 </a:t>
            </a:r>
            <a:r>
              <a:rPr lang="ru-RU" sz="6400" dirty="0"/>
              <a:t>чел</a:t>
            </a:r>
            <a:r>
              <a:rPr lang="ru-RU" sz="6400" dirty="0" smtClean="0"/>
              <a:t>. 0,3%)</a:t>
            </a:r>
            <a:endParaRPr lang="ru-RU" sz="6400" dirty="0"/>
          </a:p>
          <a:p>
            <a:pPr marL="0" indent="0" algn="just">
              <a:buNone/>
            </a:pPr>
            <a:r>
              <a:rPr lang="ru-RU" sz="6400" dirty="0"/>
              <a:t>отказа – </a:t>
            </a:r>
            <a:r>
              <a:rPr lang="ru-RU" sz="6400" b="1" dirty="0" smtClean="0">
                <a:solidFill>
                  <a:srgbClr val="FF0000"/>
                </a:solidFill>
              </a:rPr>
              <a:t>3 чел. 0,01% (АППГ - </a:t>
            </a:r>
            <a:r>
              <a:rPr lang="ru-RU" sz="6400" b="1" u="sng" dirty="0" smtClean="0">
                <a:solidFill>
                  <a:srgbClr val="FF0000"/>
                </a:solidFill>
              </a:rPr>
              <a:t>25 </a:t>
            </a:r>
            <a:r>
              <a:rPr lang="ru-RU" sz="6400" b="1" u="sng" dirty="0">
                <a:solidFill>
                  <a:srgbClr val="FF0000"/>
                </a:solidFill>
              </a:rPr>
              <a:t>чел</a:t>
            </a:r>
            <a:r>
              <a:rPr lang="ru-RU" sz="6400" b="1" u="sng" dirty="0" smtClean="0">
                <a:solidFill>
                  <a:srgbClr val="FF0000"/>
                </a:solidFill>
              </a:rPr>
              <a:t>. 0,07%)</a:t>
            </a:r>
            <a:endParaRPr lang="ru-RU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6400" b="1" dirty="0"/>
              <a:t>Общее число недостоверных ответов </a:t>
            </a:r>
            <a:r>
              <a:rPr lang="ru-RU" sz="6400" b="1" dirty="0" smtClean="0"/>
              <a:t>4662 (АППГ – 3906), </a:t>
            </a:r>
            <a:r>
              <a:rPr lang="ru-RU" sz="6400" b="1" dirty="0"/>
              <a:t>что составляет </a:t>
            </a:r>
            <a:r>
              <a:rPr lang="ru-RU" sz="6400" b="1" dirty="0" smtClean="0"/>
              <a:t>10,5% (АППГ - 10,7%) </a:t>
            </a:r>
            <a:r>
              <a:rPr lang="ru-RU" sz="6400" b="1" dirty="0"/>
              <a:t>от выборки (в среднем по России данный показатель более 20%)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395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79096" cy="77809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Результаты СПТ - 2021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61648" cy="50734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Из общего числа обучающихся (студентов), которые прошли тестирование </a:t>
            </a:r>
            <a:r>
              <a:rPr lang="ru-RU" dirty="0" smtClean="0"/>
              <a:t>(38315 чел.), </a:t>
            </a:r>
            <a:r>
              <a:rPr lang="ru-RU" b="1" dirty="0" smtClean="0"/>
              <a:t>1794 человека – 3,8% (АППГ - 1674 </a:t>
            </a:r>
            <a:r>
              <a:rPr lang="ru-RU" b="1" dirty="0"/>
              <a:t>человека </a:t>
            </a:r>
            <a:r>
              <a:rPr lang="ru-RU" b="1" dirty="0" smtClean="0"/>
              <a:t>4,6</a:t>
            </a:r>
            <a:r>
              <a:rPr lang="ru-RU" b="1" dirty="0"/>
              <a:t>%)</a:t>
            </a:r>
            <a:r>
              <a:rPr lang="ru-RU" dirty="0"/>
              <a:t> имеют явный риск вовлечения в </a:t>
            </a:r>
            <a:r>
              <a:rPr lang="ru-RU" dirty="0" err="1"/>
              <a:t>наркопотребление</a:t>
            </a:r>
            <a:r>
              <a:rPr lang="ru-RU" dirty="0"/>
              <a:t>, т.е. могут быть отнесены к группе риска по употреблению наркотических средств и психотропных веществ (далее – группа риска</a:t>
            </a:r>
            <a:r>
              <a:rPr lang="ru-RU" dirty="0" smtClean="0"/>
              <a:t>)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Группа риска среди обучающихся 7-11 классов составила </a:t>
            </a:r>
            <a:r>
              <a:rPr lang="ru-RU" b="1" dirty="0" smtClean="0"/>
              <a:t>1523 обучающихся – 5,7% (АППГ - 1354 </a:t>
            </a:r>
            <a:r>
              <a:rPr lang="ru-RU" b="1" dirty="0"/>
              <a:t>обучающихся 5,7</a:t>
            </a:r>
            <a:r>
              <a:rPr lang="ru-RU" b="1" dirty="0" smtClean="0"/>
              <a:t>%) </a:t>
            </a:r>
            <a:r>
              <a:rPr lang="ru-RU" b="1" dirty="0"/>
              <a:t>от общего количества обучающихся, </a:t>
            </a:r>
            <a:r>
              <a:rPr lang="ru-RU" dirty="0"/>
              <a:t>принявших участие в </a:t>
            </a:r>
            <a:r>
              <a:rPr lang="ru-RU" dirty="0" smtClean="0"/>
              <a:t>тестировании</a:t>
            </a: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/>
              <a:t>количеству детей группы риска лидируют следующие районы:</a:t>
            </a:r>
          </a:p>
          <a:p>
            <a:pPr marL="0" indent="0" algn="ctr">
              <a:buNone/>
            </a:pPr>
            <a:r>
              <a:rPr lang="ru-RU" dirty="0" smtClean="0"/>
              <a:t>Целинный (9,06%)</a:t>
            </a:r>
          </a:p>
          <a:p>
            <a:pPr marL="0" indent="0" algn="ctr">
              <a:buNone/>
            </a:pPr>
            <a:r>
              <a:rPr lang="ru-RU" dirty="0" err="1" smtClean="0"/>
              <a:t>Далматовский</a:t>
            </a:r>
            <a:r>
              <a:rPr lang="ru-RU" dirty="0" smtClean="0"/>
              <a:t> (9,19%)</a:t>
            </a:r>
          </a:p>
          <a:p>
            <a:pPr marL="0" indent="0" algn="ctr">
              <a:buNone/>
            </a:pPr>
            <a:r>
              <a:rPr lang="ru-RU" dirty="0" err="1" smtClean="0"/>
              <a:t>Юргамышский</a:t>
            </a:r>
            <a:r>
              <a:rPr lang="ru-RU" dirty="0" smtClean="0"/>
              <a:t> (10,02%)</a:t>
            </a:r>
          </a:p>
          <a:p>
            <a:pPr marL="0" indent="0" algn="ctr">
              <a:buNone/>
            </a:pPr>
            <a:r>
              <a:rPr lang="ru-RU" dirty="0" smtClean="0"/>
              <a:t>Шумихинский (10,49%)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375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779096" cy="778098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Результаты СПТ - 2021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661648" cy="547260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Группа риска по </a:t>
            </a:r>
            <a:r>
              <a:rPr lang="ru-RU" dirty="0" err="1"/>
              <a:t>наркопотреблению</a:t>
            </a:r>
            <a:r>
              <a:rPr lang="ru-RU" dirty="0"/>
              <a:t> среди студентов профессиональных образовательных организаций составила </a:t>
            </a:r>
            <a:r>
              <a:rPr lang="ru-RU" b="1" dirty="0" smtClean="0"/>
              <a:t>227 человек – 2,8% (АППГ -258 человек, </a:t>
            </a:r>
            <a:r>
              <a:rPr lang="ru-RU" b="1" dirty="0"/>
              <a:t>2,5</a:t>
            </a:r>
            <a:r>
              <a:rPr lang="ru-RU" b="1" dirty="0" smtClean="0"/>
              <a:t>%) </a:t>
            </a:r>
            <a:r>
              <a:rPr lang="ru-RU" dirty="0" smtClean="0"/>
              <a:t>от </a:t>
            </a:r>
            <a:r>
              <a:rPr lang="ru-RU" dirty="0"/>
              <a:t>общего количества студентов, принявших участие в </a:t>
            </a:r>
            <a:r>
              <a:rPr lang="ru-RU" dirty="0" smtClean="0"/>
              <a:t>тестировании.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По количеству обучающихся группы риска среди </a:t>
            </a:r>
            <a:r>
              <a:rPr lang="ru-RU" b="1" dirty="0"/>
              <a:t>профессиональных образовательных организаций</a:t>
            </a:r>
            <a:r>
              <a:rPr lang="ru-RU" dirty="0"/>
              <a:t> лидерами являются:</a:t>
            </a:r>
          </a:p>
          <a:p>
            <a:pPr marL="0" indent="0" algn="just">
              <a:buNone/>
            </a:pPr>
            <a:r>
              <a:rPr lang="ru-RU" dirty="0" smtClean="0"/>
              <a:t>ГБПОУ </a:t>
            </a:r>
            <a:r>
              <a:rPr lang="ru-RU" dirty="0"/>
              <a:t>«Березовский агропромышленный техникум» (</a:t>
            </a:r>
            <a:r>
              <a:rPr lang="ru-RU" dirty="0" smtClean="0"/>
              <a:t>6,02%)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ГБПОУ «КТК» </a:t>
            </a:r>
            <a:r>
              <a:rPr lang="ru-RU" dirty="0" err="1" smtClean="0"/>
              <a:t>Шмаковский</a:t>
            </a:r>
            <a:r>
              <a:rPr lang="ru-RU" dirty="0" smtClean="0"/>
              <a:t> филиал (7,14%)</a:t>
            </a:r>
          </a:p>
          <a:p>
            <a:pPr marL="0" indent="0" algn="just">
              <a:buNone/>
            </a:pPr>
            <a:r>
              <a:rPr lang="ru-RU" dirty="0" smtClean="0"/>
              <a:t>ГБПОУ «</a:t>
            </a:r>
            <a:r>
              <a:rPr lang="ru-RU" dirty="0" err="1" smtClean="0"/>
              <a:t>Кособродский</a:t>
            </a:r>
            <a:r>
              <a:rPr lang="ru-RU" dirty="0" smtClean="0"/>
              <a:t> профессиональный техникум» (7,84%)</a:t>
            </a:r>
            <a:endParaRPr lang="ru-RU" dirty="0"/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/>
              <a:t>Группа риска среди студентов образовательных организаций </a:t>
            </a:r>
            <a:r>
              <a:rPr lang="ru-RU" b="1" dirty="0"/>
              <a:t>высшего образования</a:t>
            </a:r>
            <a:r>
              <a:rPr lang="ru-RU" dirty="0"/>
              <a:t> </a:t>
            </a:r>
            <a:r>
              <a:rPr lang="ru-RU" dirty="0" smtClean="0"/>
              <a:t>составила </a:t>
            </a:r>
            <a:r>
              <a:rPr lang="ru-RU" b="1" dirty="0" smtClean="0"/>
              <a:t>25 человек – 1,5% (АППГ - </a:t>
            </a:r>
            <a:r>
              <a:rPr lang="ru-RU" b="1" dirty="0"/>
              <a:t>44 </a:t>
            </a:r>
            <a:r>
              <a:rPr lang="ru-RU" b="1" dirty="0" smtClean="0"/>
              <a:t>человека, 1,9%) </a:t>
            </a:r>
            <a:r>
              <a:rPr lang="ru-RU" dirty="0"/>
              <a:t>от общего количества студентов прошедших тестирование. </a:t>
            </a: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/>
              <a:t>количеству студентов группы риска лидирует:</a:t>
            </a:r>
          </a:p>
          <a:p>
            <a:pPr marL="0" indent="0" algn="just">
              <a:buNone/>
            </a:pPr>
            <a:r>
              <a:rPr lang="ru-RU" dirty="0" smtClean="0"/>
              <a:t>ФГБОУ </a:t>
            </a:r>
            <a:r>
              <a:rPr lang="ru-RU" dirty="0"/>
              <a:t>ВПО «КГСХА», </a:t>
            </a:r>
            <a:r>
              <a:rPr lang="ru-RU" dirty="0" err="1"/>
              <a:t>Чашинский</a:t>
            </a:r>
            <a:r>
              <a:rPr lang="ru-RU" dirty="0"/>
              <a:t> филиал </a:t>
            </a:r>
            <a:r>
              <a:rPr lang="ru-RU" dirty="0" smtClean="0"/>
              <a:t>(8,3%)</a:t>
            </a:r>
          </a:p>
          <a:p>
            <a:pPr marL="0" indent="0" algn="just">
              <a:buNone/>
            </a:pPr>
            <a:r>
              <a:rPr lang="ru-RU" dirty="0" smtClean="0"/>
              <a:t>ФГБОУ ВО «КГУ» (2,7%)</a:t>
            </a:r>
          </a:p>
          <a:p>
            <a:pPr marL="0" indent="0" algn="just">
              <a:buNone/>
            </a:pPr>
            <a:r>
              <a:rPr lang="ru-RU" dirty="0" smtClean="0"/>
              <a:t>ФГБОУ ВО «КГСХА», </a:t>
            </a:r>
            <a:r>
              <a:rPr lang="ru-RU" dirty="0" err="1" smtClean="0"/>
              <a:t>Петуховский</a:t>
            </a:r>
            <a:r>
              <a:rPr lang="ru-RU" dirty="0" smtClean="0"/>
              <a:t> филиал (2,4%)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828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724" y="1307825"/>
            <a:ext cx="8086737" cy="530800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09338"/>
            <a:ext cx="8856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 диагностический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 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образовательной организации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59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1699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/>
                <a:ea typeface="Calibri"/>
                <a:cs typeface="Times New Roman"/>
              </a:rPr>
              <a:t>Анкетирование, направленное на выявление жестокого обращения в отношении детей</a:t>
            </a:r>
            <a:br>
              <a:rPr lang="ru-RU" sz="2400" b="1" dirty="0">
                <a:latin typeface="Arial"/>
                <a:ea typeface="Calibri"/>
                <a:cs typeface="Times New Roman"/>
              </a:rPr>
            </a:br>
            <a:r>
              <a:rPr lang="ru-RU" sz="2400" b="1" dirty="0">
                <a:latin typeface="Arial"/>
                <a:ea typeface="Calibri"/>
                <a:cs typeface="Times New Roman"/>
              </a:rPr>
              <a:t> в общеобразовательных организациях </a:t>
            </a:r>
            <a:br>
              <a:rPr lang="ru-RU" sz="2400" b="1" dirty="0">
                <a:latin typeface="Arial"/>
                <a:ea typeface="Calibri"/>
                <a:cs typeface="Times New Roman"/>
              </a:rPr>
            </a:br>
            <a:r>
              <a:rPr lang="ru-RU" sz="2400" b="1" dirty="0">
                <a:latin typeface="Arial"/>
                <a:ea typeface="Calibri"/>
                <a:cs typeface="Times New Roman"/>
              </a:rPr>
              <a:t>Курганской области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96944" cy="46805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семье - 40 случаев жестокого обращения (0,04% от общего количества детей, принявших участие в анкетировании, АППГ -  0,12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ru-RU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образовательной организации - 112 случаев жестокого обращения (0,12% от общего количества детей, принявших участие в анкетировании, АППГ – 0,33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 </a:t>
            </a:r>
            <a:endParaRPr lang="ru-RU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склонение подростков к суициду с использованием сети Интернет - 28 случаев (0,03% от общего количества детей, принявших участие в анкетировании, АППГ – 0,03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ru-RU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склонность к совершению суицида выявлена у 14 </a:t>
            </a:r>
            <a:r>
              <a:rPr lang="ru-RU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endParaRPr lang="ru-RU" sz="3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9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Содержимое 2"/>
          <p:cNvSpPr>
            <a:spLocks noGrp="1"/>
          </p:cNvSpPr>
          <p:nvPr>
            <p:ph idx="1"/>
          </p:nvPr>
        </p:nvSpPr>
        <p:spPr>
          <a:xfrm>
            <a:off x="214313" y="1052513"/>
            <a:ext cx="8750300" cy="511333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  <a:tabLst>
                <a:tab pos="357188" algn="l"/>
              </a:tabLst>
              <a:defRPr/>
            </a:pP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20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сентябрь - октябрь</a:t>
            </a:r>
            <a:endParaRPr lang="ru-RU" alt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tabLst>
                <a:tab pos="357188" algn="l"/>
              </a:tabLst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Социометрическая методика Дж. Морено 1 – 11 </a:t>
            </a:r>
            <a:r>
              <a:rPr lang="ru-RU" altLang="ru-RU" sz="2000" dirty="0" smtClean="0">
                <a:latin typeface="Arial" charset="0"/>
                <a:cs typeface="Arial" charset="0"/>
              </a:rPr>
              <a:t>класс</a:t>
            </a:r>
          </a:p>
          <a:p>
            <a:pPr algn="just">
              <a:buFontTx/>
              <a:buChar char="-"/>
              <a:tabLst>
                <a:tab pos="357188" algn="l"/>
              </a:tabLst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Единая 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методика социально-психологического тестирования     </a:t>
            </a: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Д.В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 Журавлева (заполняется обучающимися) 7 – 11 </a:t>
            </a: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класс</a:t>
            </a:r>
            <a:endParaRPr lang="ru-RU" altLang="ru-RU" sz="20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tabLst>
                <a:tab pos="357188" algn="l"/>
              </a:tabLst>
              <a:defRPr/>
            </a:pPr>
            <a:r>
              <a:rPr lang="ru-RU" alt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Методика </a:t>
            </a:r>
            <a:r>
              <a:rPr lang="ru-RU" altLang="ru-RU" sz="2000" dirty="0">
                <a:solidFill>
                  <a:srgbClr val="000000"/>
                </a:solidFill>
                <a:latin typeface="Arial" charset="0"/>
                <a:cs typeface="Arial" charset="0"/>
              </a:rPr>
              <a:t>«Карта риска суицида» Л.Б.Шнейдер (заполняется педагогом, классным руководителем) 1 – 11 класс</a:t>
            </a:r>
          </a:p>
          <a:p>
            <a:pPr marL="0" indent="0" algn="ctr">
              <a:buFont typeface="Arial" panose="020B0604020202020204" pitchFamily="34" charset="0"/>
              <a:buNone/>
              <a:tabLst>
                <a:tab pos="357188" algn="l"/>
              </a:tabLst>
              <a:defRPr/>
            </a:pPr>
            <a:r>
              <a:rPr lang="ru-RU" altLang="ru-RU" sz="2000" b="1" dirty="0" smtClean="0">
                <a:latin typeface="Arial" charset="0"/>
                <a:cs typeface="Arial" charset="0"/>
              </a:rPr>
              <a:t>октябрь </a:t>
            </a:r>
            <a:r>
              <a:rPr lang="ru-RU" altLang="ru-RU" sz="2000" b="1" dirty="0">
                <a:latin typeface="Arial" charset="0"/>
                <a:cs typeface="Arial" charset="0"/>
              </a:rPr>
              <a:t>– ноябрь </a:t>
            </a:r>
          </a:p>
          <a:p>
            <a:pPr algn="just">
              <a:buFontTx/>
              <a:buChar char="-"/>
              <a:tabLst>
                <a:tab pos="357188" algn="l"/>
              </a:tabLst>
              <a:defRPr/>
            </a:pPr>
            <a:r>
              <a:rPr lang="ru-RU" altLang="ru-RU" sz="2000" dirty="0">
                <a:latin typeface="Arial" charset="0"/>
                <a:cs typeface="Arial" charset="0"/>
              </a:rPr>
              <a:t>Анкетирование на выявление жестокого обращения 1 – 11 класс</a:t>
            </a:r>
          </a:p>
          <a:p>
            <a:pPr marL="0" indent="0" algn="just">
              <a:buFont typeface="Arial" panose="020B0604020202020204" pitchFamily="34" charset="0"/>
              <a:buNone/>
              <a:tabLst>
                <a:tab pos="357188" algn="l"/>
              </a:tabLst>
              <a:defRPr/>
            </a:pPr>
            <a:r>
              <a:rPr lang="ru-RU" altLang="ru-RU" sz="2000" b="1" dirty="0">
                <a:latin typeface="Arial" charset="0"/>
                <a:cs typeface="Arial" charset="0"/>
              </a:rPr>
              <a:t>                                           октябрь </a:t>
            </a:r>
            <a:r>
              <a:rPr lang="ru-RU" altLang="ru-RU" sz="2000" b="1" dirty="0" smtClean="0">
                <a:latin typeface="Arial" charset="0"/>
                <a:cs typeface="Arial" charset="0"/>
              </a:rPr>
              <a:t>- декабрь </a:t>
            </a:r>
            <a:endParaRPr lang="ru-RU" altLang="ru-RU" sz="2000" dirty="0">
              <a:latin typeface="Arial" charset="0"/>
              <a:cs typeface="Arial" charset="0"/>
            </a:endParaRPr>
          </a:p>
          <a:p>
            <a:pPr marL="0" indent="0" algn="ctr">
              <a:buFont typeface="Arial" charset="0"/>
              <a:buNone/>
              <a:tabLst>
                <a:tab pos="357188" algn="l"/>
              </a:tabLst>
              <a:defRPr/>
            </a:pPr>
            <a:endParaRPr lang="ru-RU" altLang="ru-RU" sz="2000" dirty="0" smtClean="0">
              <a:latin typeface="Arial" charset="0"/>
              <a:cs typeface="Arial" charset="0"/>
            </a:endParaRPr>
          </a:p>
          <a:p>
            <a:pPr marL="0" indent="0" algn="ctr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dirty="0" smtClean="0">
                <a:latin typeface="Arial" charset="0"/>
                <a:cs typeface="Arial" charset="0"/>
              </a:rPr>
              <a:t>Дополнительное диагностирование </a:t>
            </a:r>
          </a:p>
          <a:p>
            <a:pPr marL="0" indent="0" algn="ctr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dirty="0" smtClean="0">
                <a:latin typeface="Arial" charset="0"/>
                <a:cs typeface="Arial" charset="0"/>
              </a:rPr>
              <a:t>для подтверждения первичных данных</a:t>
            </a:r>
            <a:endParaRPr lang="ru-RU" altLang="ru-RU" sz="2000" dirty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i="1" dirty="0">
                <a:latin typeface="Arial" charset="0"/>
                <a:cs typeface="Arial" charset="0"/>
              </a:rPr>
              <a:t>- карта наблюдений </a:t>
            </a:r>
            <a:r>
              <a:rPr lang="ru-RU" altLang="ru-RU" sz="2000" i="1" dirty="0" err="1">
                <a:latin typeface="Arial" charset="0"/>
                <a:cs typeface="Arial" charset="0"/>
              </a:rPr>
              <a:t>Стотта</a:t>
            </a:r>
            <a:r>
              <a:rPr lang="ru-RU" altLang="ru-RU" sz="2000" i="1" dirty="0">
                <a:latin typeface="Arial" charset="0"/>
                <a:cs typeface="Arial" charset="0"/>
              </a:rPr>
              <a:t>, </a:t>
            </a: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i="1" dirty="0">
                <a:latin typeface="Arial" charset="0"/>
                <a:cs typeface="Arial" charset="0"/>
              </a:rPr>
              <a:t>- шкала безнадежности Бека, </a:t>
            </a: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i="1" dirty="0">
                <a:latin typeface="Arial" charset="0"/>
                <a:cs typeface="Arial" charset="0"/>
              </a:rPr>
              <a:t>- шкала стрессовой нагрузки Холмса-</a:t>
            </a:r>
            <a:r>
              <a:rPr lang="ru-RU" altLang="ru-RU" sz="2000" i="1" dirty="0" err="1">
                <a:latin typeface="Arial" charset="0"/>
                <a:cs typeface="Arial" charset="0"/>
              </a:rPr>
              <a:t>Райха</a:t>
            </a:r>
            <a:r>
              <a:rPr lang="ru-RU" altLang="ru-RU" sz="2000" i="1" dirty="0">
                <a:latin typeface="Arial" charset="0"/>
                <a:cs typeface="Arial" charset="0"/>
              </a:rPr>
              <a:t>, </a:t>
            </a: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i="1" dirty="0">
                <a:latin typeface="Arial" charset="0"/>
                <a:cs typeface="Arial" charset="0"/>
              </a:rPr>
              <a:t>- опросник детской депрессии Ковач</a:t>
            </a:r>
          </a:p>
          <a:p>
            <a:pPr marL="0" indent="0" algn="just">
              <a:buFont typeface="Arial" charset="0"/>
              <a:buNone/>
              <a:tabLst>
                <a:tab pos="357188" algn="l"/>
              </a:tabLst>
              <a:defRPr/>
            </a:pPr>
            <a:r>
              <a:rPr lang="ru-RU" altLang="ru-RU" sz="2000" b="1" dirty="0">
                <a:latin typeface="Arial" charset="0"/>
                <a:cs typeface="Arial" charset="0"/>
              </a:rPr>
              <a:t>	</a:t>
            </a:r>
            <a:endParaRPr lang="ru-RU" altLang="ru-RU" sz="1400" b="1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ru-RU" altLang="ru-RU" sz="2000" b="1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ru-RU" altLang="ru-RU" sz="2000" b="1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ru-RU" altLang="ru-RU" sz="2000" b="1" dirty="0">
              <a:latin typeface="Arial" charset="0"/>
              <a:cs typeface="Arial" charset="0"/>
            </a:endParaRPr>
          </a:p>
          <a:p>
            <a:pPr algn="just">
              <a:buFontTx/>
              <a:buChar char="-"/>
              <a:defRPr/>
            </a:pPr>
            <a:endParaRPr lang="ru-RU" altLang="ru-RU" sz="2000" dirty="0">
              <a:latin typeface="Arial" charset="0"/>
              <a:cs typeface="Arial" charset="0"/>
            </a:endParaRPr>
          </a:p>
        </p:txBody>
      </p:sp>
      <p:sp>
        <p:nvSpPr>
          <p:cNvPr id="31747" name="Прямоугольник 4"/>
          <p:cNvSpPr>
            <a:spLocks noChangeArrowheads="1"/>
          </p:cNvSpPr>
          <p:nvPr/>
        </p:nvSpPr>
        <p:spPr bwMode="auto">
          <a:xfrm>
            <a:off x="755650" y="231775"/>
            <a:ext cx="76342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000000"/>
                </a:solidFill>
              </a:rPr>
              <a:t>Перечень диагностических методик</a:t>
            </a:r>
          </a:p>
          <a:p>
            <a:pPr algn="ctr"/>
            <a:endParaRPr lang="ru-RU" altLang="ru-RU" sz="2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030"/>
            <a:ext cx="9144000" cy="13276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Результаты анкетирования 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1D1D1B"/>
                </a:solidFill>
                <a:latin typeface="Arial"/>
                <a:ea typeface="Calibri"/>
                <a:cs typeface="Tahoma"/>
              </a:rPr>
              <a:t>по </a:t>
            </a:r>
            <a:r>
              <a:rPr lang="ru-RU" sz="2400" b="1" dirty="0">
                <a:solidFill>
                  <a:srgbClr val="1D1D1B"/>
                </a:solidFill>
                <a:latin typeface="Arial"/>
                <a:ea typeface="Calibri"/>
                <a:cs typeface="Tahoma"/>
              </a:rPr>
              <a:t>жестокому обращению в отношении детей </a:t>
            </a:r>
            <a:r>
              <a:rPr lang="ru-RU" sz="4000" dirty="0">
                <a:solidFill>
                  <a:srgbClr val="000000"/>
                </a:solidFill>
                <a:latin typeface="Times New Roman"/>
                <a:ea typeface="Lucida Sans Unicode"/>
                <a:cs typeface="Tahoma"/>
              </a:rPr>
              <a:t/>
            </a:r>
            <a:br>
              <a:rPr lang="ru-RU" sz="4000" dirty="0">
                <a:solidFill>
                  <a:srgbClr val="000000"/>
                </a:solidFill>
                <a:latin typeface="Times New Roman"/>
                <a:ea typeface="Lucida Sans Unicode"/>
                <a:cs typeface="Tahoma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59501"/>
              </p:ext>
            </p:extLst>
          </p:nvPr>
        </p:nvGraphicFramePr>
        <p:xfrm>
          <a:off x="395536" y="980728"/>
          <a:ext cx="8507288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64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7434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600" b="1" dirty="0"/>
              <a:t>Спасибо за внимание!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>Наши контакты:</a:t>
            </a:r>
            <a:br>
              <a:rPr lang="ru-RU" sz="3200" b="1" dirty="0"/>
            </a:br>
            <a:r>
              <a:rPr lang="en-US" sz="2800" b="1" dirty="0">
                <a:hlinkClick r:id="rId2"/>
              </a:rPr>
              <a:t>oblkots@mail.ru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4000" b="1" dirty="0"/>
              <a:t>44-98-54, 44-98-50</a:t>
            </a:r>
            <a:endParaRPr lang="ru-RU" sz="4800" b="1" dirty="0"/>
          </a:p>
        </p:txBody>
      </p:sp>
      <p:pic>
        <p:nvPicPr>
          <p:cNvPr id="18435" name="Picture 4" descr="C:\Users\5325\Desktop\эмбл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16832"/>
            <a:ext cx="2179638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ru-RU" altLang="ru-RU" sz="2800" b="1" smtClean="0"/>
              <a:t>Профилактическая работа </a:t>
            </a:r>
          </a:p>
        </p:txBody>
      </p:sp>
      <p:sp>
        <p:nvSpPr>
          <p:cNvPr id="105475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8856663" cy="5761038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000" dirty="0">
                <a:latin typeface="+mj-lt"/>
              </a:rPr>
              <a:t>	</a:t>
            </a:r>
            <a:endParaRPr lang="ru-RU" altLang="ru-RU" sz="2000" dirty="0" smtClean="0">
              <a:latin typeface="+mj-lt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altLang="ru-RU" sz="2000" dirty="0" smtClean="0">
                <a:latin typeface="+mj-lt"/>
              </a:rPr>
              <a:t> 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Профилактические программы </a:t>
            </a:r>
            <a:r>
              <a:rPr lang="ru-RU" altLang="ru-RU" sz="2000" i="1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altLang="ru-RU" sz="2000" i="1" dirty="0">
                <a:latin typeface="Arial" pitchFamily="34" charset="0"/>
                <a:cs typeface="Arial" pitchFamily="34" charset="0"/>
              </a:rPr>
              <a:t>обучающихся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«Ради чего стоить жить»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1800" dirty="0">
                <a:latin typeface="Arial" pitchFamily="34" charset="0"/>
                <a:cs typeface="Arial" pitchFamily="34" charset="0"/>
              </a:rPr>
              <a:t>- «В согласии с собой и другими»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1800" dirty="0">
                <a:latin typeface="Arial" pitchFamily="34" charset="0"/>
                <a:cs typeface="Arial" pitchFamily="34" charset="0"/>
              </a:rPr>
              <a:t>- «Цени свою жизнь»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1800" dirty="0">
                <a:latin typeface="Arial" pitchFamily="34" charset="0"/>
                <a:cs typeface="Arial" pitchFamily="34" charset="0"/>
              </a:rPr>
              <a:t>        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altLang="ru-RU" sz="2000" dirty="0">
                <a:latin typeface="+mj-lt"/>
              </a:rPr>
              <a:t>Профилактические </a:t>
            </a:r>
            <a:r>
              <a:rPr lang="ru-RU" altLang="ru-RU" sz="2000" dirty="0" smtClean="0">
                <a:latin typeface="+mj-lt"/>
              </a:rPr>
              <a:t>программы д</a:t>
            </a:r>
            <a:r>
              <a:rPr lang="ru-RU" altLang="ru-RU" sz="2000" dirty="0" smtClean="0">
                <a:latin typeface="+mj-lt"/>
                <a:cs typeface="Arial" pitchFamily="34" charset="0"/>
              </a:rPr>
              <a:t>ля родителей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altLang="ru-RU" sz="2000" dirty="0">
                <a:latin typeface="Arial" pitchFamily="34" charset="0"/>
                <a:cs typeface="Arial" pitchFamily="34" charset="0"/>
              </a:rPr>
              <a:t>«Спасти от пропасти</a:t>
            </a:r>
            <a:r>
              <a:rPr lang="ru-RU" altLang="ru-RU" sz="20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- «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Знаю ли я своего ребенка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?»</a:t>
            </a:r>
          </a:p>
          <a:p>
            <a:pPr marL="0" indent="0" algn="just">
              <a:buFont typeface="Arial" charset="0"/>
              <a:buNone/>
              <a:defRPr/>
            </a:pPr>
            <a:endParaRPr lang="ru-RU" altLang="ru-RU" sz="1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endParaRPr lang="ru-RU" alt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Категорически запрещены мероприятия, </a:t>
            </a:r>
          </a:p>
          <a:p>
            <a:pPr marL="0" indent="0" algn="ctr">
              <a:spcBef>
                <a:spcPts val="0"/>
              </a:spcBef>
              <a:buFont typeface="Arial" charset="0"/>
              <a:buNone/>
              <a:defRPr/>
            </a:pPr>
            <a:r>
              <a:rPr lang="ru-RU" alt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которых объясняют понятие суицид, рассказывают о его видах и способах</a:t>
            </a:r>
            <a:endParaRPr lang="ru-RU" alt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971600" y="228600"/>
            <a:ext cx="7560840" cy="82413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Нормативно-правовое </a:t>
            </a:r>
            <a:r>
              <a:rPr lang="ru-RU" sz="2800" b="1" dirty="0" smtClean="0"/>
              <a:t>обеспечение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/>
              <a:t> приказ Министерства просвещения Российской Федерации от 20 февраля 2020 года № 59 </a:t>
            </a:r>
            <a:r>
              <a:rPr lang="ru-RU" b="1" dirty="0"/>
              <a:t>«Об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организациях»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ru-RU" dirty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/>
              <a:t> приказ Министерства науки и высшего образования Российской Федерации от 20 февраля 2020 года № 239 </a:t>
            </a:r>
            <a:r>
              <a:rPr lang="ru-RU" b="1" dirty="0"/>
              <a:t>«Об утверждении Порядка проведения социально-психологического тестирования обучающихся в образовательных организациях высшего образования»</a:t>
            </a:r>
          </a:p>
          <a:p>
            <a:pPr marL="0" indent="0" algn="just">
              <a:spcBef>
                <a:spcPts val="0"/>
              </a:spcBef>
              <a:buFontTx/>
              <a:buChar char="-"/>
            </a:pPr>
            <a:endParaRPr lang="ru-RU" dirty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ru-RU" dirty="0"/>
              <a:t>  приказа Департамента образования и науки Курганской области от 23 августа 2021 года № 1085 </a:t>
            </a:r>
            <a:r>
              <a:rPr lang="ru-RU" b="1" dirty="0"/>
              <a:t>«О проведении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образовательных организациях высшего образования Курганской области, в 2021 году».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5325\Desktop\Рисунок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2" y="-56862"/>
            <a:ext cx="10498877" cy="691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309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5325\Desktop\Рисунок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26143"/>
            <a:ext cx="11020688" cy="661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13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733" y="127089"/>
            <a:ext cx="790205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социально-психологического тестирования (ЕМ СПТ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022839"/>
            <a:ext cx="850392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77825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Авторы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Д.В. Журавлев и А.В. Киселева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Права на использование переданы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ФГБНУ «Центр защиты прав и интересов детей»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Департаменте государственной политики в сфере защиты прав детей Министерства просвещения Российской федерации.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800" y="1099509"/>
            <a:ext cx="850392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77825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и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внедряется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поручению Государственного антинаркотического комитета. Использовалась для проведения социально-психологического тестирования во всех субъектах Российской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3191644"/>
            <a:ext cx="8503920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Апробировалась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2018 – 2019 учебного года. В апробации участвовало более 300 тысяч обучающихся. Результаты апробации показали соответствие ЕМ СПТ современным требованиям, предъявляемым к психометрическим инструментам, что подтверждают данные по надежности 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валидности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методики. Методика имеет положительные экспертные заключения.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Рассчитана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использование в возрастной группе 13 – 18 лет.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739" y="4935632"/>
            <a:ext cx="850392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Руководство по использованию методики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социально-психологического тестирования, утверждено Департаментом государственной политики в сфере защиты прав детей Министерства просвещения Российской Федерации и содержится в письме руководителям органов исполнительной власти субъектов РФ от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03.07.2019 №07-4416 ДСП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6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1575042"/>
            <a:ext cx="3730581" cy="321470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805182" y="1340805"/>
            <a:ext cx="3960440" cy="5078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результаты тестирования строго конфиденциальны!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Каждому обучающемуся присваивается индивидуальный код участника, который делает невозможным персонификацию данных.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Персональные результаты могут быть доступны только трем лицам: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родителю, ребенку и педагогу-психологу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4307" y="4949255"/>
            <a:ext cx="39405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ЕМ СПТ рассчитана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использование в возрастной группе 13 – 18 лет.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308" y="5764388"/>
            <a:ext cx="38338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Социально-психологическое исследование является скринингом, проводится ежегодно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27109"/>
            <a:ext cx="871296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методика социально-психологического тестирования (ЕМ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СПТ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10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4122"/>
          </a:xfrm>
        </p:spPr>
        <p:txBody>
          <a:bodyPr>
            <a:noAutofit/>
          </a:bodyPr>
          <a:lstStyle/>
          <a:p>
            <a:r>
              <a:rPr lang="ru-RU" sz="2400" b="1" dirty="0"/>
              <a:t>Российская платформа</a:t>
            </a:r>
            <a:br>
              <a:rPr lang="ru-RU" sz="2400" b="1" dirty="0"/>
            </a:br>
            <a:r>
              <a:rPr lang="ru-RU" sz="2400" b="1" dirty="0"/>
              <a:t> социально-психологического тестирования </a:t>
            </a:r>
            <a:br>
              <a:rPr lang="ru-RU" sz="2400" b="1" dirty="0"/>
            </a:br>
            <a:r>
              <a:rPr lang="ru-RU" sz="2400" b="1" dirty="0"/>
              <a:t>РП «</a:t>
            </a:r>
            <a:r>
              <a:rPr lang="ru-RU" sz="2400" b="1" dirty="0" smtClean="0"/>
              <a:t>СПТ-2021»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45.rpspt.ru/home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5324\Desktop\Безымянны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2" y="1556792"/>
            <a:ext cx="9006654" cy="503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102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2566</TotalTime>
  <Words>1668</Words>
  <Application>Microsoft Office PowerPoint</Application>
  <PresentationFormat>Экран (4:3)</PresentationFormat>
  <Paragraphs>166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Департамент образования и науки Курганской области ГБУ «Центр помощи детям»</vt:lpstr>
      <vt:lpstr>Презентация PowerPoint</vt:lpstr>
      <vt:lpstr>Профилактическая работа </vt:lpstr>
      <vt:lpstr>Нормативно-правовое обеспечение </vt:lpstr>
      <vt:lpstr>Презентация PowerPoint</vt:lpstr>
      <vt:lpstr>Презентация PowerPoint</vt:lpstr>
      <vt:lpstr>Презентация PowerPoint</vt:lpstr>
      <vt:lpstr>Презентация PowerPoint</vt:lpstr>
      <vt:lpstr>Российская платформа  социально-психологического тестирования  РП «СПТ-2021» https://45.rpspt.ru/home </vt:lpstr>
      <vt:lpstr>Презентация PowerPoint</vt:lpstr>
      <vt:lpstr>Презентация PowerPoint</vt:lpstr>
      <vt:lpstr>Презентация PowerPoint</vt:lpstr>
      <vt:lpstr>Результаты СПТ - 2021</vt:lpstr>
      <vt:lpstr>Результаты СПТ - 2021</vt:lpstr>
      <vt:lpstr>Результаты СПТ - 2021</vt:lpstr>
      <vt:lpstr>Результаты СПТ - 2021</vt:lpstr>
      <vt:lpstr>Результаты СПТ - 2021</vt:lpstr>
      <vt:lpstr>Презентация PowerPoint</vt:lpstr>
      <vt:lpstr>Анкетирование, направленное на выявление жестокого обращения в отношении детей  в общеобразовательных организациях  Курганской области</vt:lpstr>
      <vt:lpstr>Результаты анкетирования  по жестокому обращению в отношении детей  </vt:lpstr>
      <vt:lpstr>  Спасибо за внимание!       Наши контакты: oblkots@mail.ru 44-98-54, 44-98-50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Курганской области ГБУ ДО «Центр помощи детям»</dc:title>
  <dc:creator>Ольга Владимировна</dc:creator>
  <cp:lastModifiedBy>Елена</cp:lastModifiedBy>
  <cp:revision>163</cp:revision>
  <cp:lastPrinted>2019-03-22T09:44:20Z</cp:lastPrinted>
  <dcterms:created xsi:type="dcterms:W3CDTF">2016-12-07T10:58:59Z</dcterms:created>
  <dcterms:modified xsi:type="dcterms:W3CDTF">2022-02-28T08:59:04Z</dcterms:modified>
</cp:coreProperties>
</file>