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8" r:id="rId1"/>
  </p:sldMasterIdLst>
  <p:notesMasterIdLst>
    <p:notesMasterId r:id="rId11"/>
  </p:notesMasterIdLst>
  <p:sldIdLst>
    <p:sldId id="308" r:id="rId2"/>
    <p:sldId id="297" r:id="rId3"/>
    <p:sldId id="298" r:id="rId4"/>
    <p:sldId id="306" r:id="rId5"/>
    <p:sldId id="307" r:id="rId6"/>
    <p:sldId id="300" r:id="rId7"/>
    <p:sldId id="301" r:id="rId8"/>
    <p:sldId id="302" r:id="rId9"/>
    <p:sldId id="29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B2D"/>
    <a:srgbClr val="33C511"/>
    <a:srgbClr val="FE003C"/>
    <a:srgbClr val="000099"/>
    <a:srgbClr val="FF0000"/>
    <a:srgbClr val="FF9966"/>
    <a:srgbClr val="000066"/>
    <a:srgbClr val="CC00FF"/>
    <a:srgbClr val="FF66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718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6DC6B-9C51-4180-A1E0-0B1F5466C898}" type="datetimeFigureOut">
              <a:rPr lang="ru-RU" smtClean="0"/>
              <a:pPr/>
              <a:t>06.03.2018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7D773-FC79-408C-B9E9-5FE04F1858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2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74D4AF-43F9-4680-8458-4A2ABD7F1D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56109-43DC-4726-91B7-756C79446C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D200A-DB9F-4379-8A4D-B41E6461FB0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05CB9-8794-4F1B-8692-CB0EC3412D0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622C9-F47E-472D-9B9B-6EC526AC5E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0EB68-A309-4D0A-A8D5-B8346AA762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BCB68-94A4-428D-97EC-850640BE39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736AE-6FA1-4AC4-AD72-41FF5E3D97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52A63-52D6-4745-B6CA-3A9ADCCF42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BD509-5B97-4356-AD4B-652DCCBE71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8F0C4D-36B2-4AA6-8F65-4FDDFDA97FC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31EBD0-87B3-45F8-95C5-41E90A33D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4437112"/>
            <a:ext cx="4690864" cy="1570179"/>
          </a:xfrm>
        </p:spPr>
        <p:txBody>
          <a:bodyPr/>
          <a:lstStyle/>
          <a:p>
            <a:pPr marL="0" marR="64008" lvl="0" indent="0" algn="r">
              <a:lnSpc>
                <a:spcPct val="80000"/>
              </a:lnSpc>
              <a:buClr>
                <a:srgbClr val="2DA2BF"/>
              </a:buClr>
              <a:buNone/>
              <a:defRPr/>
            </a:pPr>
            <a:r>
              <a:rPr lang="ru-RU" sz="2000" i="1" dirty="0">
                <a:solidFill>
                  <a:prstClr val="black"/>
                </a:solidFill>
              </a:rPr>
              <a:t>ГБУ «Центр помощи детям» </a:t>
            </a:r>
          </a:p>
          <a:p>
            <a:pPr marL="0" marR="64008" lvl="0" indent="0" algn="r">
              <a:lnSpc>
                <a:spcPct val="80000"/>
              </a:lnSpc>
              <a:buClr>
                <a:srgbClr val="2DA2BF"/>
              </a:buClr>
              <a:buNone/>
              <a:defRPr/>
            </a:pPr>
            <a:r>
              <a:rPr lang="ru-RU" sz="2000" i="1" dirty="0">
                <a:solidFill>
                  <a:prstClr val="black"/>
                </a:solidFill>
              </a:rPr>
              <a:t>педагог-психолог  </a:t>
            </a:r>
          </a:p>
          <a:p>
            <a:pPr marL="0" marR="64008" lvl="0" indent="0" algn="r">
              <a:lnSpc>
                <a:spcPct val="80000"/>
              </a:lnSpc>
              <a:buClr>
                <a:srgbClr val="2DA2BF"/>
              </a:buClr>
              <a:buNone/>
              <a:defRPr/>
            </a:pPr>
            <a:r>
              <a:rPr lang="ru-RU" sz="2000" i="1" dirty="0">
                <a:solidFill>
                  <a:prstClr val="black"/>
                </a:solidFill>
              </a:rPr>
              <a:t>Кузнецова Юлия Николаевна</a:t>
            </a:r>
          </a:p>
          <a:p>
            <a:pPr marL="0" marR="64008" lvl="0" indent="0" algn="r">
              <a:buClr>
                <a:srgbClr val="2DA2BF"/>
              </a:buClr>
              <a:buNone/>
            </a:pP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104456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DEF5FA">
                    <a:lumMod val="25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i="1" dirty="0" smtClean="0">
                <a:solidFill>
                  <a:srgbClr val="DEF5FA">
                    <a:lumMod val="25000"/>
                  </a:srgb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i="1" dirty="0" smtClean="0">
                <a:solidFill>
                  <a:srgbClr val="DEF5FA">
                    <a:lumMod val="25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i="1" dirty="0" smtClean="0">
                <a:solidFill>
                  <a:srgbClr val="DEF5FA">
                    <a:lumMod val="25000"/>
                  </a:srgb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«</a:t>
            </a:r>
            <a:r>
              <a:rPr lang="ru-RU" sz="32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ОРГАНИЗАЦИЯ РАБОТЫ</a:t>
            </a:r>
            <a:br>
              <a:rPr lang="ru-RU" sz="32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С </a:t>
            </a:r>
            <a:r>
              <a:rPr lang="ru-RU" sz="32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РОДИТЕЛЯМИ, ВОСПИТЫВАЮЩИХ  </a:t>
            </a:r>
            <a:r>
              <a:rPr lang="ru-RU" sz="32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ДЕТЕЙ С РАССТРОЙСТВАМИ АУТИСТИЧЕСКОГО СПЕКТРА»</a:t>
            </a:r>
            <a:br>
              <a:rPr lang="ru-RU" sz="32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35401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3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142984"/>
            <a:ext cx="76752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	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Важным условием </a:t>
            </a:r>
            <a:r>
              <a:rPr lang="ru-RU" sz="2800" dirty="0" smtClean="0"/>
              <a:t>оказания помощи ребенку с расстройствами аутистического спектра является организация комплексного сопровождения всей семьи.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Основные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задачи: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dirty="0" smtClean="0"/>
              <a:t>информационная и психологическая поддержка родителей;</a:t>
            </a:r>
          </a:p>
          <a:p>
            <a:pPr marL="45720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800" dirty="0"/>
              <a:t>п</a:t>
            </a:r>
            <a:r>
              <a:rPr lang="ru-RU" sz="2800" dirty="0" smtClean="0"/>
              <a:t>овышение компетентности в вопросах обучения и воспитания</a:t>
            </a:r>
            <a:endParaRPr lang="ru-RU" sz="2800" dirty="0"/>
          </a:p>
        </p:txBody>
      </p:sp>
      <p:pic>
        <p:nvPicPr>
          <p:cNvPr id="6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35401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500034" y="1556792"/>
            <a:ext cx="8372476" cy="4904006"/>
          </a:xfrm>
        </p:spPr>
        <p:txBody>
          <a:bodyPr>
            <a:normAutofit/>
          </a:bodyPr>
          <a:lstStyle/>
          <a:p>
            <a:pPr marL="457200" indent="457200">
              <a:buAutoNum type="arabicPeriod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Шок и отрицание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сопровождается угнетением, либо наоборот, хаотичностью психической активности, что приводит к дезорганизации деятельности человека. </a:t>
            </a:r>
          </a:p>
          <a:p>
            <a:pPr marL="457200" indent="457200">
              <a:buAutoNum type="arabicPeriod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Сделка.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этой стадии характерно стремление родителей «излечить» ребенка, полагаясь на справедливость и вознаграждение за «правильное поведение» и «добрые дела».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457200">
              <a:buAutoNum type="arabicPeriod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Гнев.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 со временем  улучшения состояния ребенка не происходит, на место надежды приходит гнев.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457200">
              <a:buAutoNum type="arabicPeriod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Депрессия.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Осознание тяжести и природы заболевания приводит к появлению у родителей депрессивных чувств.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457200">
              <a:buAutoNum type="arabicPeriod"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Принятие.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Главной задачей специалиста в работе с родителями ребёнка с РАС является помощь родителям принять их ребенка таким, какой он есть.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Пять временных фаз:</a:t>
            </a:r>
            <a:endParaRPr lang="ru-RU" sz="44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152128" cy="104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14450" y="188640"/>
            <a:ext cx="7578030" cy="7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Как проявляется принятие</a:t>
            </a:r>
            <a:endParaRPr lang="ru-RU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1052736"/>
            <a:ext cx="8015318" cy="52718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Родители способны спокойно говорить о проблемах ребенка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Способны сохранять равновесие между проявлением любви к ребенку и поощрением его самостоятельности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сотрудничестве со специалистами составлять краткосрочные и долгосрочные планы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Имеются личные интересы, не связанные с ребенком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Способны что-то запрещать ребенку и при необходимости наказывать его, не испытывая чувства вины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Не проявляют по отношению к ребенку ни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гиперопеки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чрезмерной и ненужной строгости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Посещают разные мероприятия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93610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58579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ВЫВОД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	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	</a:t>
            </a:r>
            <a:r>
              <a:rPr lang="ru-RU" sz="2000" dirty="0" smtClean="0"/>
              <a:t>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ля того чтобы работа с семьей шла успешно, и взаимодействие было эффективным, специалисту необходимо знать особенности конкретной семьи: как семья проживает кризис, какие психологические защиты используются, как распределяются роли в семье, с какими ежедневными трудностями сталкиваются родители, как они с ними справляются.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	Достичь этого можно лишь путем внимательного выслушивания всех членов семьи, открытого и уважительного общения.</a:t>
            </a:r>
            <a:endParaRPr lang="ru-RU" sz="2000" dirty="0"/>
          </a:p>
        </p:txBody>
      </p:sp>
      <p:pic>
        <p:nvPicPr>
          <p:cNvPr id="3" name="Рисунок 2" descr="https://im0-tub-ru.yandex.net/i?id=d865440cdbe89374d9f3c36718961574&amp;n=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1285860"/>
            <a:ext cx="270153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080120" cy="97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457200" y="1439372"/>
            <a:ext cx="4829180" cy="4567919"/>
          </a:xfrm>
        </p:spPr>
        <p:txBody>
          <a:bodyPr>
            <a:noAutofit/>
          </a:bodyPr>
          <a:lstStyle/>
          <a:p>
            <a:pPr marL="457200" indent="4572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Селигман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Р.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Дарлинг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«Обычные семьи, особые дети»</a:t>
            </a:r>
          </a:p>
          <a:p>
            <a:pPr marL="457200" indent="4572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А.В. Рязанова, «О родительских группах», сборник «Педагогика, которая лечит: опыт работы с особыми детьми»</a:t>
            </a:r>
          </a:p>
          <a:p>
            <a:pPr marL="457200" indent="457200">
              <a:lnSpc>
                <a:spcPct val="17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Фюр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«Запрещенное горе»</a:t>
            </a:r>
          </a:p>
          <a:p>
            <a:pPr marL="457200" indent="4572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Т.П. Юдина, Д.Л.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Саксонов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«Проект «Обучение и социализация подростков с расстройствами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аутистического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спектра на средней ступени общеобразовательной школы», сборник «Особый ребенок» №8, 2014 г.</a:t>
            </a:r>
          </a:p>
          <a:p>
            <a:pPr marL="457200" indent="457200">
              <a:spcBef>
                <a:spcPts val="600"/>
              </a:spcBef>
              <a:buFont typeface="+mj-lt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А.А. Легостаева, «Программа «Передышка» для семей, воспитывающих детей и подростков с нарушениями развития», сборник «Особый ребенок» №8, 2014 г.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Список литературы 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и видео</a:t>
            </a:r>
            <a:endParaRPr lang="ru-RU" sz="44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http://det-reabilit.soc.cap.ru/adminpanel/UserFiles/news/20150331/5153f6c2000094ec100003200258.image_Preview.jpg"/>
          <p:cNvPicPr>
            <a:picLocks noGrp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5357818" y="1785926"/>
            <a:ext cx="350046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224136" cy="11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600976" cy="6286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  Список литературы и видео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28736"/>
            <a:ext cx="4314828" cy="450059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Документальные фильмы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«Особенный садовник», 2015, Великобритания</a:t>
            </a:r>
          </a:p>
          <a:p>
            <a:pPr marL="342900" indent="-342900" algn="l">
              <a:buAutoNum type="arabicPeriod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«Андрей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Долинин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(фонд «Выход»)</a:t>
            </a:r>
          </a:p>
          <a:p>
            <a:pPr marL="342900" indent="-342900" algn="l">
              <a:buAutoNum type="arabicPeriod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«Антон тут рядом»</a:t>
            </a:r>
          </a:p>
        </p:txBody>
      </p:sp>
      <p:pic>
        <p:nvPicPr>
          <p:cNvPr id="9" name="Содержимое 8" descr="https://www.chitalnya.ru/upload2/281/20161333c55917ac34e6b8a8e3345047.png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643570" y="1928802"/>
            <a:ext cx="2643206" cy="284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58" y="332656"/>
            <a:ext cx="1035422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79512" y="214313"/>
            <a:ext cx="8050088" cy="11599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Художественная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литература:</a:t>
            </a:r>
            <a:endParaRPr lang="ru-RU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Содержимое 6" descr="http://det-reabilit.soc.cap.ru/adminpanel/UserFiles/news/20150331/5153f6c2000094ec100003200258.image_Preview.jpg"/>
          <p:cNvPicPr>
            <a:picLocks noGrp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3"/>
            <a:ext cx="321471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4214811" y="1428750"/>
            <a:ext cx="4572032" cy="4572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Пол Коллинз «Даже не ошибка»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Марк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Халддон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«Загадочное ночное убийство собаки»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Темпл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Грандин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«Отворяя двери надежды»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Трис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Юханссон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«Особое детство»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Стивен Шор «За стеной»</a:t>
            </a:r>
          </a:p>
          <a:p>
            <a:endParaRPr lang="ru-RU" dirty="0"/>
          </a:p>
        </p:txBody>
      </p:sp>
      <p:pic>
        <p:nvPicPr>
          <p:cNvPr id="6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152128" cy="104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st.depositphotos.com/1005925/1946/v/950/depositphotos_19469115-stock-illustration-banner-kid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00224"/>
            <a:ext cx="5715040" cy="355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080120" cy="97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372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«ОРГАНИЗАЦИЯ РАБОТЫ  С РОДИТЕЛЯМИ, ВОСПИТЫВАЮЩИХ  ДЕТЕЙ С РАССТРОЙСТВАМИ АУТИСТИЧЕСКОГО СПЕКТРА» </vt:lpstr>
      <vt:lpstr>Презентация PowerPoint</vt:lpstr>
      <vt:lpstr>Пять временных фаз:</vt:lpstr>
      <vt:lpstr>Как проявляется принятие</vt:lpstr>
      <vt:lpstr>Презентация PowerPoint</vt:lpstr>
      <vt:lpstr>Список литературы  и видео</vt:lpstr>
      <vt:lpstr>      Список литературы и видео</vt:lpstr>
      <vt:lpstr>Художественная  литература: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ПСИХОЛОГИЧЕСКИЙ КОМФОРТ НА УРОКЕ – ОСНОВНОЕ УСЛОВИЕ РАЗВИТИЯ ЛИЧНОСТИ ШКОЛЬНИКА</dc:title>
  <dc:creator>Психолог</dc:creator>
  <cp:lastModifiedBy>user</cp:lastModifiedBy>
  <cp:revision>65</cp:revision>
  <dcterms:created xsi:type="dcterms:W3CDTF">2009-01-10T20:39:37Z</dcterms:created>
  <dcterms:modified xsi:type="dcterms:W3CDTF">2018-03-06T04:13:02Z</dcterms:modified>
</cp:coreProperties>
</file>