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0" r:id="rId3"/>
    <p:sldId id="281" r:id="rId4"/>
    <p:sldId id="282" r:id="rId5"/>
    <p:sldId id="283" r:id="rId6"/>
    <p:sldId id="284" r:id="rId7"/>
    <p:sldId id="285" r:id="rId8"/>
    <p:sldId id="295" r:id="rId9"/>
    <p:sldId id="277" r:id="rId10"/>
  </p:sldIdLst>
  <p:sldSz cx="9144000" cy="6858000" type="screen4x3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2430" y="-6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28.02.2024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28.02.2024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28.02.2024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28.02.2024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entr45.ru/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55522" y="260039"/>
            <a:ext cx="800235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Департамент образования и науки Курганской области </a:t>
            </a:r>
            <a:br>
              <a:rPr lang="ru-R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ГБУ «Центр помощи детям»</a:t>
            </a:r>
            <a:endParaRPr lang="ru-RU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508104" y="5445224"/>
            <a:ext cx="327258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Иванова </a:t>
            </a:r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О.Н., </a:t>
            </a:r>
          </a:p>
          <a:p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учитель-логопед 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ЦПМПК</a:t>
            </a:r>
            <a:endParaRPr lang="ru-RU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2" descr="C:\Работа\СТИМУЛИРУЮЩИЕ\1 квартал 2016\обл.мероприятия, семинары\Семинар 2.02.16\эмблема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92462" y="1052736"/>
            <a:ext cx="1224135" cy="12241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79319" y="2636912"/>
            <a:ext cx="865042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>
                <a:latin typeface="Arial" pitchFamily="34" charset="0"/>
                <a:cs typeface="Arial" pitchFamily="34" charset="0"/>
              </a:rPr>
              <a:t>Особенности ГИА </a:t>
            </a:r>
            <a:endParaRPr lang="ru-RU" sz="3200" b="1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sz="3200" b="1" dirty="0" smtClean="0">
                <a:latin typeface="Arial" pitchFamily="34" charset="0"/>
                <a:cs typeface="Arial" pitchFamily="34" charset="0"/>
              </a:rPr>
              <a:t>обучающихся </a:t>
            </a:r>
            <a:r>
              <a:rPr lang="ru-RU" sz="3200" b="1" dirty="0">
                <a:latin typeface="Arial" pitchFamily="34" charset="0"/>
                <a:cs typeface="Arial" pitchFamily="34" charset="0"/>
              </a:rPr>
              <a:t>с ТНР </a:t>
            </a:r>
            <a:endParaRPr lang="ru-RU" sz="3200" b="1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sz="3200" b="1" dirty="0" smtClean="0">
                <a:latin typeface="Arial" pitchFamily="34" charset="0"/>
                <a:cs typeface="Arial" pitchFamily="34" charset="0"/>
              </a:rPr>
              <a:t>в </a:t>
            </a:r>
            <a:r>
              <a:rPr lang="ru-RU" sz="3200" b="1" dirty="0">
                <a:latin typeface="Arial" pitchFamily="34" charset="0"/>
                <a:cs typeface="Arial" pitchFamily="34" charset="0"/>
              </a:rPr>
              <a:t>2023-2024 учебном году</a:t>
            </a:r>
            <a:endParaRPr lang="ru-RU" sz="24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5516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63514" y="200391"/>
            <a:ext cx="78182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latin typeface="Arial" pitchFamily="34" charset="0"/>
                <a:cs typeface="Arial" pitchFamily="34" charset="0"/>
              </a:rPr>
              <a:t>Федеральные и региональные  документы</a:t>
            </a:r>
            <a:endParaRPr lang="ru-RU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79511" y="733246"/>
            <a:ext cx="8772613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spcBef>
                <a:spcPts val="1200"/>
              </a:spcBef>
              <a:buFont typeface="+mj-lt"/>
              <a:buAutoNum type="arabicPeriod"/>
            </a:pPr>
            <a:r>
              <a:rPr lang="ru-RU" sz="1400" dirty="0">
                <a:latin typeface="Arial" pitchFamily="34" charset="0"/>
                <a:cs typeface="Arial" pitchFamily="34" charset="0"/>
              </a:rPr>
              <a:t>Федеральный закон от 29 декабря 2012 г. № 273-ФЗ «Об образовании в Российской Федерации</a:t>
            </a:r>
            <a:r>
              <a:rPr lang="ru-RU" sz="1400" dirty="0" smtClean="0">
                <a:latin typeface="Arial" pitchFamily="34" charset="0"/>
                <a:cs typeface="Arial" pitchFamily="34" charset="0"/>
              </a:rPr>
              <a:t>»</a:t>
            </a:r>
            <a:endParaRPr lang="ru-RU" sz="1400" dirty="0">
              <a:latin typeface="Arial" pitchFamily="34" charset="0"/>
              <a:cs typeface="Arial" pitchFamily="34" charset="0"/>
            </a:endParaRPr>
          </a:p>
          <a:p>
            <a:pPr marL="342900" indent="-342900" algn="just">
              <a:spcBef>
                <a:spcPts val="1200"/>
              </a:spcBef>
              <a:buFont typeface="+mj-lt"/>
              <a:buAutoNum type="arabicPeriod"/>
            </a:pPr>
            <a:r>
              <a:rPr lang="ru-RU" sz="1400" dirty="0" smtClean="0">
                <a:latin typeface="Arial" pitchFamily="34" charset="0"/>
                <a:cs typeface="Arial" pitchFamily="34" charset="0"/>
              </a:rPr>
              <a:t>Приказ </a:t>
            </a:r>
            <a:r>
              <a:rPr lang="ru-RU" sz="1400" dirty="0" err="1">
                <a:latin typeface="Arial" pitchFamily="34" charset="0"/>
                <a:cs typeface="Arial" pitchFamily="34" charset="0"/>
              </a:rPr>
              <a:t>Минпросвещения</a:t>
            </a:r>
            <a:r>
              <a:rPr lang="ru-RU" sz="1400" dirty="0">
                <a:latin typeface="Arial" pitchFamily="34" charset="0"/>
                <a:cs typeface="Arial" pitchFamily="34" charset="0"/>
              </a:rPr>
              <a:t> России, </a:t>
            </a:r>
            <a:r>
              <a:rPr lang="ru-RU" sz="1400" dirty="0" err="1">
                <a:latin typeface="Arial" pitchFamily="34" charset="0"/>
                <a:cs typeface="Arial" pitchFamily="34" charset="0"/>
              </a:rPr>
              <a:t>Рособрнадзора</a:t>
            </a:r>
            <a:r>
              <a:rPr lang="ru-RU" sz="1400" dirty="0">
                <a:latin typeface="Arial" pitchFamily="34" charset="0"/>
                <a:cs typeface="Arial" pitchFamily="34" charset="0"/>
              </a:rPr>
              <a:t> от </a:t>
            </a:r>
            <a:r>
              <a:rPr lang="ru-RU" sz="1400" dirty="0" smtClean="0">
                <a:latin typeface="Arial" pitchFamily="34" charset="0"/>
                <a:cs typeface="Arial" pitchFamily="34" charset="0"/>
              </a:rPr>
              <a:t>4 апреля 2023 </a:t>
            </a:r>
            <a:r>
              <a:rPr lang="ru-RU" sz="1400" dirty="0">
                <a:latin typeface="Arial" pitchFamily="34" charset="0"/>
                <a:cs typeface="Arial" pitchFamily="34" charset="0"/>
              </a:rPr>
              <a:t>г</a:t>
            </a:r>
            <a:r>
              <a:rPr lang="ru-RU" sz="1400" dirty="0" smtClean="0">
                <a:latin typeface="Arial" pitchFamily="34" charset="0"/>
                <a:cs typeface="Arial" pitchFamily="34" charset="0"/>
              </a:rPr>
              <a:t>. № 232/551 </a:t>
            </a:r>
            <a:r>
              <a:rPr lang="ru-RU" sz="1400" dirty="0">
                <a:latin typeface="Arial" pitchFamily="34" charset="0"/>
                <a:cs typeface="Arial" pitchFamily="34" charset="0"/>
              </a:rPr>
              <a:t>«Об утверждении </a:t>
            </a:r>
            <a:r>
              <a:rPr lang="ru-RU" sz="1400" dirty="0" smtClean="0">
                <a:latin typeface="Arial" pitchFamily="34" charset="0"/>
                <a:cs typeface="Arial" pitchFamily="34" charset="0"/>
              </a:rPr>
              <a:t>Порядка </a:t>
            </a:r>
            <a:r>
              <a:rPr lang="ru-RU" sz="1400" dirty="0">
                <a:latin typeface="Arial" pitchFamily="34" charset="0"/>
                <a:cs typeface="Arial" pitchFamily="34" charset="0"/>
              </a:rPr>
              <a:t>проведения государственной итоговой аттестации по образовательным программам основного общего образования</a:t>
            </a:r>
            <a:r>
              <a:rPr lang="ru-RU" sz="1400" dirty="0" smtClean="0">
                <a:latin typeface="Arial" pitchFamily="34" charset="0"/>
                <a:cs typeface="Arial" pitchFamily="34" charset="0"/>
              </a:rPr>
              <a:t>»</a:t>
            </a:r>
          </a:p>
          <a:p>
            <a:pPr marL="342900" indent="-342900" algn="just">
              <a:spcBef>
                <a:spcPts val="1200"/>
              </a:spcBef>
              <a:buFont typeface="+mj-lt"/>
              <a:buAutoNum type="arabicPeriod"/>
            </a:pPr>
            <a:r>
              <a:rPr lang="ru-RU" sz="1400" dirty="0">
                <a:latin typeface="Arial" pitchFamily="34" charset="0"/>
                <a:cs typeface="Arial" pitchFamily="34" charset="0"/>
              </a:rPr>
              <a:t>Приказ </a:t>
            </a:r>
            <a:r>
              <a:rPr lang="ru-RU" sz="1400" dirty="0" err="1">
                <a:latin typeface="Arial" pitchFamily="34" charset="0"/>
                <a:cs typeface="Arial" pitchFamily="34" charset="0"/>
              </a:rPr>
              <a:t>Минпросвещения</a:t>
            </a:r>
            <a:r>
              <a:rPr lang="ru-RU" sz="1400" dirty="0">
                <a:latin typeface="Arial" pitchFamily="34" charset="0"/>
                <a:cs typeface="Arial" pitchFamily="34" charset="0"/>
              </a:rPr>
              <a:t> России, </a:t>
            </a:r>
            <a:r>
              <a:rPr lang="ru-RU" sz="1400" dirty="0" err="1">
                <a:latin typeface="Arial" pitchFamily="34" charset="0"/>
                <a:cs typeface="Arial" pitchFamily="34" charset="0"/>
              </a:rPr>
              <a:t>Рособрнадзора</a:t>
            </a:r>
            <a:r>
              <a:rPr lang="ru-RU" sz="1400" dirty="0">
                <a:latin typeface="Arial" pitchFamily="34" charset="0"/>
                <a:cs typeface="Arial" pitchFamily="34" charset="0"/>
              </a:rPr>
              <a:t> от 4 апреля 2023 г. № </a:t>
            </a:r>
            <a:r>
              <a:rPr lang="ru-RU" sz="1400" dirty="0" smtClean="0">
                <a:latin typeface="Arial" pitchFamily="34" charset="0"/>
                <a:cs typeface="Arial" pitchFamily="34" charset="0"/>
              </a:rPr>
              <a:t>233/552 </a:t>
            </a:r>
            <a:r>
              <a:rPr lang="ru-RU" sz="1400" dirty="0">
                <a:latin typeface="Arial" pitchFamily="34" charset="0"/>
                <a:cs typeface="Arial" pitchFamily="34" charset="0"/>
              </a:rPr>
              <a:t>«Об утверждении </a:t>
            </a:r>
            <a:r>
              <a:rPr lang="ru-RU" sz="1400" dirty="0" smtClean="0">
                <a:latin typeface="Arial" pitchFamily="34" charset="0"/>
                <a:cs typeface="Arial" pitchFamily="34" charset="0"/>
              </a:rPr>
              <a:t>Порядка </a:t>
            </a:r>
            <a:r>
              <a:rPr lang="ru-RU" sz="1400" dirty="0">
                <a:latin typeface="Arial" pitchFamily="34" charset="0"/>
                <a:cs typeface="Arial" pitchFamily="34" charset="0"/>
              </a:rPr>
              <a:t>проведения государственной итоговой аттестации по образовательным программам </a:t>
            </a:r>
            <a:r>
              <a:rPr lang="ru-RU" sz="1400" dirty="0" smtClean="0">
                <a:latin typeface="Arial" pitchFamily="34" charset="0"/>
                <a:cs typeface="Arial" pitchFamily="34" charset="0"/>
              </a:rPr>
              <a:t>среднего </a:t>
            </a:r>
            <a:r>
              <a:rPr lang="ru-RU" sz="1400" dirty="0">
                <a:latin typeface="Arial" pitchFamily="34" charset="0"/>
                <a:cs typeface="Arial" pitchFamily="34" charset="0"/>
              </a:rPr>
              <a:t>общего образования</a:t>
            </a:r>
            <a:r>
              <a:rPr lang="ru-RU" sz="1400" dirty="0" smtClean="0">
                <a:latin typeface="Arial" pitchFamily="34" charset="0"/>
                <a:cs typeface="Arial" pitchFamily="34" charset="0"/>
              </a:rPr>
              <a:t>»</a:t>
            </a:r>
          </a:p>
          <a:p>
            <a:pPr marL="342900" indent="-342900" algn="just">
              <a:spcBef>
                <a:spcPts val="1200"/>
              </a:spcBef>
              <a:buFont typeface="+mj-lt"/>
              <a:buAutoNum type="arabicPeriod"/>
            </a:pPr>
            <a:r>
              <a:rPr lang="ru-RU" sz="1400" dirty="0" smtClean="0">
                <a:latin typeface="Arial" pitchFamily="34" charset="0"/>
                <a:cs typeface="Arial" pitchFamily="34" charset="0"/>
              </a:rPr>
              <a:t>Приказ </a:t>
            </a:r>
            <a:r>
              <a:rPr lang="ru-RU" sz="1400" dirty="0" err="1" smtClean="0">
                <a:latin typeface="Arial" pitchFamily="34" charset="0"/>
                <a:cs typeface="Arial" pitchFamily="34" charset="0"/>
              </a:rPr>
              <a:t>Минпросвещения</a:t>
            </a:r>
            <a:r>
              <a:rPr lang="ru-RU" sz="1400" dirty="0" smtClean="0">
                <a:latin typeface="Arial" pitchFamily="34" charset="0"/>
                <a:cs typeface="Arial" pitchFamily="34" charset="0"/>
              </a:rPr>
              <a:t> России от 22 марта 2021 г. № 115 «Об утверждении Порядка организации и осуществления образовательной деятельности по основным общеобразовательным программам – образовательным программам начального общего, основного общего и среднего общего образования» (</a:t>
            </a:r>
            <a:r>
              <a:rPr lang="ru-RU" sz="1400" dirty="0">
                <a:latin typeface="Arial" pitchFamily="34" charset="0"/>
                <a:cs typeface="Arial" pitchFamily="34" charset="0"/>
              </a:rPr>
              <a:t>в ред. от </a:t>
            </a:r>
            <a:r>
              <a:rPr lang="ru-RU" sz="1400" dirty="0" smtClean="0">
                <a:latin typeface="Arial" pitchFamily="34" charset="0"/>
                <a:cs typeface="Arial" pitchFamily="34" charset="0"/>
              </a:rPr>
              <a:t>07 октября 2022 г.)</a:t>
            </a:r>
          </a:p>
          <a:p>
            <a:pPr marL="342900" indent="-342900" algn="just">
              <a:spcBef>
                <a:spcPts val="1200"/>
              </a:spcBef>
              <a:buFont typeface="+mj-lt"/>
              <a:buAutoNum type="arabicPeriod"/>
            </a:pPr>
            <a:r>
              <a:rPr lang="ru-RU" sz="1400" dirty="0" smtClean="0">
                <a:latin typeface="Arial" pitchFamily="34" charset="0"/>
                <a:cs typeface="Arial" pitchFamily="34" charset="0"/>
              </a:rPr>
              <a:t>Письмо </a:t>
            </a:r>
            <a:r>
              <a:rPr lang="ru-RU" sz="1400" dirty="0" err="1" smtClean="0">
                <a:latin typeface="Arial" pitchFamily="34" charset="0"/>
                <a:cs typeface="Arial" pitchFamily="34" charset="0"/>
              </a:rPr>
              <a:t>Рособрнадзора</a:t>
            </a:r>
            <a:r>
              <a:rPr lang="ru-RU" sz="1400" dirty="0" smtClean="0">
                <a:latin typeface="Arial" pitchFamily="34" charset="0"/>
                <a:cs typeface="Arial" pitchFamily="34" charset="0"/>
              </a:rPr>
              <a:t> от 21 сентября 2023 г. № 04-303 «О направлении методических рекомендаций по итоговому сочинению (изложению) в 2023/2024 учебном году»</a:t>
            </a:r>
          </a:p>
          <a:p>
            <a:pPr marL="342900" indent="-342900" algn="just">
              <a:spcBef>
                <a:spcPts val="1200"/>
              </a:spcBef>
              <a:buFont typeface="+mj-lt"/>
              <a:buAutoNum type="arabicPeriod"/>
            </a:pPr>
            <a:r>
              <a:rPr lang="ru-RU" sz="1400" dirty="0" smtClean="0">
                <a:latin typeface="Arial" pitchFamily="34" charset="0"/>
                <a:cs typeface="Arial" pitchFamily="34" charset="0"/>
              </a:rPr>
              <a:t>Письмо </a:t>
            </a:r>
            <a:r>
              <a:rPr lang="ru-RU" sz="1400" dirty="0" err="1" smtClean="0">
                <a:latin typeface="Arial" pitchFamily="34" charset="0"/>
                <a:cs typeface="Arial" pitchFamily="34" charset="0"/>
              </a:rPr>
              <a:t>Рособрнадзора</a:t>
            </a:r>
            <a:r>
              <a:rPr lang="ru-RU" sz="1400" dirty="0" smtClean="0">
                <a:latin typeface="Arial" pitchFamily="34" charset="0"/>
                <a:cs typeface="Arial" pitchFamily="34" charset="0"/>
              </a:rPr>
              <a:t> от 20 октября 2023 г. № 04-339 «О направлении Рекомендаций по организации и проведению итогового собеседования по русскому языку в 2024 г.»</a:t>
            </a:r>
          </a:p>
          <a:p>
            <a:pPr marL="342900" indent="-342900" algn="just">
              <a:spcBef>
                <a:spcPts val="1200"/>
              </a:spcBef>
              <a:buFont typeface="+mj-lt"/>
              <a:buAutoNum type="arabicPeriod"/>
            </a:pPr>
            <a:r>
              <a:rPr lang="ru-RU" sz="1400" dirty="0" smtClean="0">
                <a:latin typeface="Arial" pitchFamily="34" charset="0"/>
                <a:cs typeface="Arial" pitchFamily="34" charset="0"/>
              </a:rPr>
              <a:t>Письмо </a:t>
            </a:r>
            <a:r>
              <a:rPr lang="ru-RU" sz="1400" dirty="0" err="1" smtClean="0">
                <a:latin typeface="Arial" pitchFamily="34" charset="0"/>
                <a:cs typeface="Arial" pitchFamily="34" charset="0"/>
              </a:rPr>
              <a:t>Рособрнадзора</a:t>
            </a:r>
            <a:r>
              <a:rPr lang="ru-RU" sz="1400" dirty="0" smtClean="0">
                <a:latin typeface="Arial" pitchFamily="34" charset="0"/>
                <a:cs typeface="Arial" pitchFamily="34" charset="0"/>
              </a:rPr>
              <a:t> от 6 февраля 2024 г. № 04-28 «О направлении методических </a:t>
            </a:r>
            <a:r>
              <a:rPr lang="ru-RU" sz="1400" dirty="0">
                <a:latin typeface="Arial" pitchFamily="34" charset="0"/>
                <a:cs typeface="Arial" pitchFamily="34" charset="0"/>
              </a:rPr>
              <a:t>рекомендации по организации и проведению государственной итоговой аттестации по образовательным программам основного общего и среднего общего образования для лиц  с ограниченными возможностями здоровья, детей-инвалидов и инвалидов в 2024 </a:t>
            </a:r>
            <a:r>
              <a:rPr lang="ru-RU" sz="1400" dirty="0" smtClean="0">
                <a:latin typeface="Arial" pitchFamily="34" charset="0"/>
                <a:cs typeface="Arial" pitchFamily="34" charset="0"/>
              </a:rPr>
              <a:t>году» (с приложениями)</a:t>
            </a:r>
          </a:p>
          <a:p>
            <a:pPr marL="342900" indent="-342900" algn="just">
              <a:spcBef>
                <a:spcPts val="1200"/>
              </a:spcBef>
              <a:buFont typeface="+mj-lt"/>
              <a:buAutoNum type="arabicPeriod"/>
            </a:pPr>
            <a:r>
              <a:rPr lang="ru-RU" sz="1400" dirty="0" smtClean="0">
                <a:latin typeface="Arial" pitchFamily="34" charset="0"/>
                <a:cs typeface="Arial" pitchFamily="34" charset="0"/>
              </a:rPr>
              <a:t>Письмо Департамента образования и науки Курганской области от 12 января 2024 г. № 15 «Об определении минимального количества баллов за выполнение итогового собеседования для отдельной категории участников итогового собеседования по русскому языку в 2024 г.»</a:t>
            </a:r>
          </a:p>
        </p:txBody>
      </p:sp>
    </p:spTree>
    <p:extLst>
      <p:ext uri="{BB962C8B-B14F-4D97-AF65-F5344CB8AC3E}">
        <p14:creationId xmlns:p14="http://schemas.microsoft.com/office/powerpoint/2010/main" val="3586943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20254760"/>
              </p:ext>
            </p:extLst>
          </p:nvPr>
        </p:nvGraphicFramePr>
        <p:xfrm>
          <a:off x="207084" y="2420888"/>
          <a:ext cx="8784976" cy="421896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320480"/>
                <a:gridCol w="4464496"/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50"/>
                        </a:spcBef>
                        <a:spcAft>
                          <a:spcPts val="75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Наименование документа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750"/>
                        </a:spcBef>
                        <a:spcAft>
                          <a:spcPts val="75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Примечание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46566">
                <a:tc>
                  <a:txBody>
                    <a:bodyPr/>
                    <a:lstStyle/>
                    <a:p>
                      <a:pPr marL="92075" indent="0">
                        <a:lnSpc>
                          <a:spcPct val="100000"/>
                        </a:lnSpc>
                        <a:spcBef>
                          <a:spcPts val="750"/>
                        </a:spcBef>
                        <a:spcAft>
                          <a:spcPts val="750"/>
                        </a:spcAft>
                      </a:pPr>
                      <a:r>
                        <a:rPr lang="ru-RU" sz="1600" b="0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1. Заявление — на бланке </a:t>
                      </a:r>
                      <a:r>
                        <a:rPr lang="ru-RU" sz="1600" b="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ПМПК</a:t>
                      </a:r>
                      <a:endParaRPr lang="ru-RU" sz="1600" b="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marL="177800" indent="0">
                        <a:lnSpc>
                          <a:spcPct val="115000"/>
                        </a:lnSpc>
                        <a:spcBef>
                          <a:spcPts val="750"/>
                        </a:spcBef>
                        <a:spcAft>
                          <a:spcPts val="750"/>
                        </a:spcAft>
                      </a:pPr>
                      <a:r>
                        <a:rPr lang="ru-RU" sz="1600" b="0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Бланки выдаются при подаче документов. При скачивании бланков и заполнении их дома необходимо указывать дату фактической подачи </a:t>
                      </a:r>
                      <a:r>
                        <a:rPr lang="ru-RU" sz="1600" b="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документов</a:t>
                      </a:r>
                      <a:endParaRPr lang="ru-RU" sz="1600" b="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808208">
                <a:tc>
                  <a:txBody>
                    <a:bodyPr/>
                    <a:lstStyle/>
                    <a:p>
                      <a:pPr marL="92075" indent="0">
                        <a:lnSpc>
                          <a:spcPct val="100000"/>
                        </a:lnSpc>
                        <a:spcBef>
                          <a:spcPts val="750"/>
                        </a:spcBef>
                        <a:spcAft>
                          <a:spcPts val="750"/>
                        </a:spcAft>
                      </a:pPr>
                      <a:r>
                        <a:rPr lang="ru-RU" sz="1600" b="0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2. Согласие на обработку персональных данных — на бланке </a:t>
                      </a:r>
                      <a:r>
                        <a:rPr lang="ru-RU" sz="1600" b="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ПМПК</a:t>
                      </a:r>
                      <a:endParaRPr lang="ru-RU" sz="1600" b="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23283">
                <a:tc>
                  <a:txBody>
                    <a:bodyPr/>
                    <a:lstStyle/>
                    <a:p>
                      <a:pPr marL="92075" indent="0">
                        <a:lnSpc>
                          <a:spcPct val="100000"/>
                        </a:lnSpc>
                        <a:spcBef>
                          <a:spcPts val="750"/>
                        </a:spcBef>
                        <a:spcAft>
                          <a:spcPts val="750"/>
                        </a:spcAft>
                      </a:pPr>
                      <a:r>
                        <a:rPr lang="ru-RU" sz="1600" b="0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3. Паспорт участника ГИА и его </a:t>
                      </a:r>
                      <a:r>
                        <a:rPr lang="ru-RU" sz="1600" b="0" u="sng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ксерокопия</a:t>
                      </a:r>
                      <a:endParaRPr lang="ru-RU" sz="1600" b="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7800" indent="0">
                        <a:lnSpc>
                          <a:spcPct val="115000"/>
                        </a:lnSpc>
                        <a:spcBef>
                          <a:spcPts val="750"/>
                        </a:spcBef>
                        <a:spcAft>
                          <a:spcPts val="750"/>
                        </a:spcAft>
                      </a:pPr>
                      <a:r>
                        <a:rPr lang="ru-RU" sz="1600" b="0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Ксерокопия страниц 2-3 и данных о </a:t>
                      </a:r>
                      <a:r>
                        <a:rPr lang="ru-RU" sz="1600" b="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регистрации</a:t>
                      </a:r>
                      <a:endParaRPr lang="ru-RU" sz="1600" b="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953098">
                <a:tc>
                  <a:txBody>
                    <a:bodyPr/>
                    <a:lstStyle/>
                    <a:p>
                      <a:pPr marL="92075" indent="0">
                        <a:lnSpc>
                          <a:spcPct val="100000"/>
                        </a:lnSpc>
                        <a:spcBef>
                          <a:spcPts val="750"/>
                        </a:spcBef>
                        <a:spcAft>
                          <a:spcPts val="750"/>
                        </a:spcAft>
                      </a:pPr>
                      <a:r>
                        <a:rPr lang="ru-RU" sz="1600" b="0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4. Паспорт  (или иной документ, удостоверяющий личность) </a:t>
                      </a:r>
                      <a:r>
                        <a:rPr lang="ru-RU" sz="1600" b="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родителя (законного представителя)</a:t>
                      </a:r>
                      <a:endParaRPr lang="ru-RU" sz="1600" b="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7800" indent="0">
                        <a:lnSpc>
                          <a:spcPct val="115000"/>
                        </a:lnSpc>
                        <a:spcBef>
                          <a:spcPts val="750"/>
                        </a:spcBef>
                        <a:spcAft>
                          <a:spcPts val="750"/>
                        </a:spcAft>
                      </a:pPr>
                      <a:r>
                        <a:rPr lang="ru-RU" sz="1600" b="0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При подаче документов, сопровождении ребенка на обследование и получении копии заключения на заседании </a:t>
                      </a:r>
                      <a:r>
                        <a:rPr lang="ru-RU" sz="1600" b="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ПМПК</a:t>
                      </a:r>
                      <a:endParaRPr lang="ru-RU" sz="1600" b="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969849">
                <a:tc>
                  <a:txBody>
                    <a:bodyPr/>
                    <a:lstStyle/>
                    <a:p>
                      <a:pPr marL="92075" indent="0">
                        <a:lnSpc>
                          <a:spcPct val="100000"/>
                        </a:lnSpc>
                        <a:spcBef>
                          <a:spcPts val="750"/>
                        </a:spcBef>
                        <a:spcAft>
                          <a:spcPts val="750"/>
                        </a:spcAft>
                      </a:pPr>
                      <a:r>
                        <a:rPr lang="ru-RU" sz="1600" b="0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5. Документ, подтверждающий полномочия по представлению интересов участника ГИА, и его </a:t>
                      </a:r>
                      <a:r>
                        <a:rPr lang="ru-RU" sz="1600" b="0" u="sng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ксерокопия</a:t>
                      </a:r>
                      <a:endParaRPr lang="ru-RU" sz="1600" b="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7800" indent="0">
                        <a:lnSpc>
                          <a:spcPct val="115000"/>
                        </a:lnSpc>
                        <a:spcBef>
                          <a:spcPts val="750"/>
                        </a:spcBef>
                        <a:spcAft>
                          <a:spcPts val="750"/>
                        </a:spcAft>
                      </a:pPr>
                      <a:r>
                        <a:rPr lang="ru-RU" sz="1600" b="0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Для родителей </a:t>
                      </a:r>
                      <a:r>
                        <a:rPr lang="ru-RU" sz="1600" b="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- </a:t>
                      </a:r>
                      <a:r>
                        <a:rPr lang="ru-RU" sz="1600" b="0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свидетельство о рождении ребенка; для опекунов </a:t>
                      </a:r>
                      <a:r>
                        <a:rPr lang="ru-RU" sz="1600" b="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-документ</a:t>
                      </a:r>
                      <a:r>
                        <a:rPr lang="ru-RU" sz="1600" b="0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, подтверждающий установление </a:t>
                      </a:r>
                      <a:r>
                        <a:rPr lang="ru-RU" sz="1600" b="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опеки</a:t>
                      </a:r>
                      <a:endParaRPr lang="ru-RU" sz="1600" b="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1287204" y="116633"/>
            <a:ext cx="66247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latin typeface="Arial" pitchFamily="34" charset="0"/>
                <a:cs typeface="Arial" pitchFamily="34" charset="0"/>
              </a:rPr>
              <a:t>Перечень документов</a:t>
            </a:r>
            <a:endParaRPr lang="ru-RU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207084" y="578298"/>
            <a:ext cx="8784976" cy="16004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400" b="1" dirty="0">
                <a:latin typeface="Arial" panose="020B0604020202020204" pitchFamily="34" charset="0"/>
                <a:cs typeface="Arial" panose="020B0604020202020204" pitchFamily="34" charset="0"/>
              </a:rPr>
              <a:t>п.15. Приказа Министерства образования и науки РФ от 20 сентября 2013 г. № 1082 «Об утверждении Положения о психолого-медико-педагогической комиссии» </a:t>
            </a:r>
          </a:p>
          <a:p>
            <a:pPr indent="450850" algn="just"/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Родители 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(законные представители) предъявляют в комиссию документ, удостоверяющий их личность, документы, подтверждающие полномочия по представлению интересов ребенка, и </a:t>
            </a: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перечень документов.</a:t>
            </a:r>
          </a:p>
          <a:p>
            <a:pPr indent="450850" algn="just"/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При необходимости комиссия запрашивает у соответствующих органов и организаций или у родителей (законных представителей) дополнительную информацию о </a:t>
            </a: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ребенке.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3194183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10517198"/>
              </p:ext>
            </p:extLst>
          </p:nvPr>
        </p:nvGraphicFramePr>
        <p:xfrm>
          <a:off x="207084" y="858526"/>
          <a:ext cx="8784976" cy="581083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123766"/>
                <a:gridCol w="4661210"/>
              </a:tblGrid>
              <a:tr h="986298">
                <a:tc>
                  <a:txBody>
                    <a:bodyPr/>
                    <a:lstStyle/>
                    <a:p>
                      <a:pPr marL="182563" indent="0">
                        <a:lnSpc>
                          <a:spcPct val="115000"/>
                        </a:lnSpc>
                        <a:spcBef>
                          <a:spcPts val="750"/>
                        </a:spcBef>
                        <a:spcAft>
                          <a:spcPts val="750"/>
                        </a:spcAft>
                      </a:pPr>
                      <a:r>
                        <a:rPr lang="ru-RU" sz="1800" b="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6. </a:t>
                      </a:r>
                      <a:r>
                        <a:rPr lang="ru-RU" sz="1800" b="0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Заверенная директором ОО копия приказа об организации индивидуального обучения на </a:t>
                      </a:r>
                      <a:r>
                        <a:rPr lang="ru-RU" sz="1800" b="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дому</a:t>
                      </a:r>
                      <a:endParaRPr lang="ru-RU" sz="1800" b="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7800" indent="0">
                        <a:lnSpc>
                          <a:spcPct val="115000"/>
                        </a:lnSpc>
                        <a:spcBef>
                          <a:spcPts val="750"/>
                        </a:spcBef>
                        <a:spcAft>
                          <a:spcPts val="750"/>
                        </a:spcAft>
                      </a:pPr>
                      <a:r>
                        <a:rPr lang="ru-RU" sz="1800" b="0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При </a:t>
                      </a:r>
                      <a:r>
                        <a:rPr lang="ru-RU" sz="1800" b="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наличии</a:t>
                      </a:r>
                      <a:endParaRPr lang="ru-RU" sz="1800" b="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266671">
                <a:tc>
                  <a:txBody>
                    <a:bodyPr/>
                    <a:lstStyle/>
                    <a:p>
                      <a:pPr marL="92075" indent="0">
                        <a:lnSpc>
                          <a:spcPct val="115000"/>
                        </a:lnSpc>
                        <a:spcBef>
                          <a:spcPts val="750"/>
                        </a:spcBef>
                        <a:spcAft>
                          <a:spcPts val="750"/>
                        </a:spcAft>
                      </a:pPr>
                      <a:r>
                        <a:rPr lang="ru-RU" sz="1800" b="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7. </a:t>
                      </a:r>
                      <a:r>
                        <a:rPr lang="ru-RU" sz="1800" b="0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Заключение медицинской организации о том, что ребенок нуждается в обучении на дому по медицинским показаниям, и его </a:t>
                      </a:r>
                      <a:r>
                        <a:rPr lang="ru-RU" sz="1800" b="0" u="sng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ксерокопия </a:t>
                      </a:r>
                      <a:r>
                        <a:rPr lang="ru-RU" sz="1800" b="0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или заверенная директором ОО </a:t>
                      </a:r>
                      <a:r>
                        <a:rPr lang="ru-RU" sz="1800" b="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ксерокопия</a:t>
                      </a:r>
                      <a:endParaRPr lang="ru-RU" sz="1800" b="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7800" indent="0">
                        <a:lnSpc>
                          <a:spcPct val="115000"/>
                        </a:lnSpc>
                        <a:spcBef>
                          <a:spcPts val="750"/>
                        </a:spcBef>
                        <a:spcAft>
                          <a:spcPts val="750"/>
                        </a:spcAft>
                      </a:pPr>
                      <a:r>
                        <a:rPr lang="ru-RU" sz="1800" b="0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При </a:t>
                      </a:r>
                      <a:r>
                        <a:rPr lang="ru-RU" sz="1800" b="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наличии</a:t>
                      </a:r>
                      <a:endParaRPr lang="ru-RU" sz="1800" b="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950004">
                <a:tc>
                  <a:txBody>
                    <a:bodyPr/>
                    <a:lstStyle/>
                    <a:p>
                      <a:pPr marL="182563" indent="0">
                        <a:lnSpc>
                          <a:spcPct val="115000"/>
                        </a:lnSpc>
                        <a:spcBef>
                          <a:spcPts val="750"/>
                        </a:spcBef>
                        <a:spcAft>
                          <a:spcPts val="750"/>
                        </a:spcAft>
                      </a:pPr>
                      <a:r>
                        <a:rPr lang="ru-RU" sz="1800" b="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8. </a:t>
                      </a:r>
                      <a:r>
                        <a:rPr lang="ru-RU" sz="1800" b="0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Психолого-педагогическая характеристика </a:t>
                      </a:r>
                      <a:r>
                        <a:rPr lang="ru-RU" sz="1800" b="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обучающегося</a:t>
                      </a:r>
                      <a:endParaRPr lang="ru-RU" sz="1800" b="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7800" indent="0">
                        <a:lnSpc>
                          <a:spcPct val="115000"/>
                        </a:lnSpc>
                        <a:spcBef>
                          <a:spcPts val="750"/>
                        </a:spcBef>
                        <a:spcAft>
                          <a:spcPts val="750"/>
                        </a:spcAft>
                      </a:pPr>
                      <a:r>
                        <a:rPr lang="ru-RU" sz="1800" b="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Должна быть выдана в текущем учебном году, подписана директором, с печатью </a:t>
                      </a:r>
                      <a:r>
                        <a:rPr lang="ru-RU" sz="1800" b="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ОО</a:t>
                      </a:r>
                      <a:endParaRPr lang="ru-RU" sz="1800" b="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950004">
                <a:tc>
                  <a:txBody>
                    <a:bodyPr/>
                    <a:lstStyle/>
                    <a:p>
                      <a:pPr marL="92075" indent="0">
                        <a:lnSpc>
                          <a:spcPct val="115000"/>
                        </a:lnSpc>
                        <a:spcBef>
                          <a:spcPts val="750"/>
                        </a:spcBef>
                        <a:spcAft>
                          <a:spcPts val="750"/>
                        </a:spcAft>
                      </a:pPr>
                      <a:r>
                        <a:rPr lang="ru-RU" sz="1800" b="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9. </a:t>
                      </a:r>
                      <a:r>
                        <a:rPr lang="ru-RU" sz="1800" b="0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Заключение </a:t>
                      </a:r>
                      <a:r>
                        <a:rPr lang="ru-RU" sz="1800" b="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ПМПК</a:t>
                      </a:r>
                      <a:r>
                        <a:rPr lang="ru-RU" sz="1800" b="0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с рекомендацией обучения по </a:t>
                      </a:r>
                      <a:r>
                        <a:rPr lang="ru-RU" sz="1800" b="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АООП (либо </a:t>
                      </a:r>
                      <a:r>
                        <a:rPr lang="ru-RU" sz="1800" b="0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заверенная в установленном порядке копия) </a:t>
                      </a:r>
                      <a:endParaRPr lang="ru-RU" sz="1800" b="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7800" indent="0">
                        <a:lnSpc>
                          <a:spcPct val="115000"/>
                        </a:lnSpc>
                        <a:spcBef>
                          <a:spcPts val="750"/>
                        </a:spcBef>
                        <a:spcAft>
                          <a:spcPts val="750"/>
                        </a:spcAft>
                      </a:pPr>
                      <a:r>
                        <a:rPr lang="ru-RU" sz="18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Предоставляются в случае, если учащийся общеобразовательной школы </a:t>
                      </a:r>
                      <a:r>
                        <a:rPr lang="ru-RU" sz="180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обучается по АООП</a:t>
                      </a:r>
                      <a:endParaRPr lang="ru-RU" sz="18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719852">
                <a:tc>
                  <a:txBody>
                    <a:bodyPr/>
                    <a:lstStyle/>
                    <a:p>
                      <a:pPr marL="92075" indent="0">
                        <a:lnSpc>
                          <a:spcPct val="115000"/>
                        </a:lnSpc>
                        <a:spcBef>
                          <a:spcPts val="750"/>
                        </a:spcBef>
                        <a:spcAft>
                          <a:spcPts val="750"/>
                        </a:spcAft>
                      </a:pPr>
                      <a:r>
                        <a:rPr lang="ru-RU" sz="1800" b="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10. Письменные работы по русскому языку</a:t>
                      </a:r>
                      <a:r>
                        <a:rPr lang="ru-RU" sz="1800" b="0" baseline="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и математике</a:t>
                      </a:r>
                      <a:endParaRPr lang="ru-RU" sz="1800" b="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7800" indent="0">
                        <a:lnSpc>
                          <a:spcPct val="115000"/>
                        </a:lnSpc>
                        <a:spcBef>
                          <a:spcPts val="750"/>
                        </a:spcBef>
                        <a:spcAft>
                          <a:spcPts val="750"/>
                        </a:spcAft>
                      </a:pPr>
                      <a:endParaRPr lang="ru-RU" sz="18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1287204" y="116633"/>
            <a:ext cx="66247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latin typeface="Arial" pitchFamily="34" charset="0"/>
                <a:cs typeface="Arial" pitchFamily="34" charset="0"/>
              </a:rPr>
              <a:t>Перечень документов</a:t>
            </a:r>
            <a:endParaRPr lang="ru-RU" sz="24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7178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59232842"/>
              </p:ext>
            </p:extLst>
          </p:nvPr>
        </p:nvGraphicFramePr>
        <p:xfrm>
          <a:off x="279092" y="1124744"/>
          <a:ext cx="8640960" cy="458390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320480"/>
                <a:gridCol w="4320480"/>
              </a:tblGrid>
              <a:tr h="1329347">
                <a:tc>
                  <a:txBody>
                    <a:bodyPr/>
                    <a:lstStyle/>
                    <a:p>
                      <a:pPr marL="182563" indent="0">
                        <a:lnSpc>
                          <a:spcPct val="115000"/>
                        </a:lnSpc>
                        <a:spcBef>
                          <a:spcPts val="750"/>
                        </a:spcBef>
                        <a:spcAft>
                          <a:spcPts val="750"/>
                        </a:spcAft>
                      </a:pPr>
                      <a:r>
                        <a:rPr lang="ru-RU" sz="1800" b="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11. </a:t>
                      </a:r>
                      <a:r>
                        <a:rPr lang="ru-RU" sz="1800" b="0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Выписка из истории развития ребенка с заключениями врачей, наблюдающих ребенка в медицинской организации по месту жительства / </a:t>
                      </a:r>
                      <a:r>
                        <a:rPr lang="ru-RU" sz="1800" b="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регистрации </a:t>
                      </a:r>
                      <a:r>
                        <a:rPr lang="ru-RU" sz="1800" b="1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(отоларинголог,</a:t>
                      </a:r>
                      <a:r>
                        <a:rPr lang="ru-RU" sz="1800" b="1" baseline="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офтальмолог)</a:t>
                      </a:r>
                      <a:endParaRPr lang="ru-RU" sz="1800" b="1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7800" indent="0">
                        <a:lnSpc>
                          <a:spcPct val="115000"/>
                        </a:lnSpc>
                        <a:spcBef>
                          <a:spcPts val="750"/>
                        </a:spcBef>
                        <a:spcAft>
                          <a:spcPts val="750"/>
                        </a:spcAft>
                      </a:pPr>
                      <a:r>
                        <a:rPr lang="ru-RU" sz="1800" b="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Должна быть выдана в текущем учебном году, на официальном бланке и с печатью медицинской </a:t>
                      </a:r>
                      <a:r>
                        <a:rPr lang="ru-RU" sz="1800" b="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организации.</a:t>
                      </a:r>
                      <a:endParaRPr lang="ru-RU" sz="1800" b="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38245">
                <a:tc>
                  <a:txBody>
                    <a:bodyPr/>
                    <a:lstStyle/>
                    <a:p>
                      <a:pPr marL="182563" indent="0">
                        <a:lnSpc>
                          <a:spcPct val="115000"/>
                        </a:lnSpc>
                        <a:spcBef>
                          <a:spcPts val="750"/>
                        </a:spcBef>
                        <a:spcAft>
                          <a:spcPts val="750"/>
                        </a:spcAft>
                      </a:pPr>
                      <a:r>
                        <a:rPr lang="ru-RU" sz="1800" b="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12. Заключение </a:t>
                      </a:r>
                      <a:r>
                        <a:rPr lang="ru-RU" sz="1800" b="1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психиатра</a:t>
                      </a:r>
                      <a:endParaRPr lang="ru-RU" sz="1800" b="1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7800" indent="0">
                        <a:lnSpc>
                          <a:spcPct val="115000"/>
                        </a:lnSpc>
                        <a:spcBef>
                          <a:spcPts val="750"/>
                        </a:spcBef>
                        <a:spcAft>
                          <a:spcPts val="750"/>
                        </a:spcAft>
                      </a:pPr>
                      <a:r>
                        <a:rPr lang="ru-RU" sz="1800" b="0" dirty="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Для обучающихся с ТНР</a:t>
                      </a:r>
                      <a:endParaRPr lang="ru-RU" sz="1800" b="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40">
                <a:tc>
                  <a:txBody>
                    <a:bodyPr/>
                    <a:lstStyle/>
                    <a:p>
                      <a:pPr marL="182563" indent="0">
                        <a:lnSpc>
                          <a:spcPct val="115000"/>
                        </a:lnSpc>
                        <a:spcBef>
                          <a:spcPts val="750"/>
                        </a:spcBef>
                        <a:spcAft>
                          <a:spcPts val="750"/>
                        </a:spcAft>
                      </a:pPr>
                      <a:r>
                        <a:rPr lang="ru-RU" sz="1800" b="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13. Заключение </a:t>
                      </a:r>
                      <a:r>
                        <a:rPr lang="ru-RU" sz="1800" b="1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невролога</a:t>
                      </a:r>
                      <a:endParaRPr lang="ru-RU" sz="1800" b="1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7800" indent="0">
                        <a:lnSpc>
                          <a:spcPct val="115000"/>
                        </a:lnSpc>
                        <a:spcBef>
                          <a:spcPts val="750"/>
                        </a:spcBef>
                        <a:spcAft>
                          <a:spcPts val="750"/>
                        </a:spcAft>
                      </a:pPr>
                      <a:r>
                        <a:rPr lang="ru-RU" sz="1800" b="0" dirty="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Для обучающихся с ТНР</a:t>
                      </a:r>
                      <a:endParaRPr lang="ru-RU" sz="1800" b="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424681">
                <a:tc>
                  <a:txBody>
                    <a:bodyPr/>
                    <a:lstStyle/>
                    <a:p>
                      <a:pPr marL="92075" indent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b="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14. </a:t>
                      </a:r>
                      <a:r>
                        <a:rPr lang="ru-RU" sz="1800" b="0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Справка, подтверждающая факт установления </a:t>
                      </a:r>
                      <a:r>
                        <a:rPr lang="ru-RU" sz="1800" b="1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инвалидности</a:t>
                      </a:r>
                      <a:r>
                        <a:rPr lang="ru-RU" sz="1800" b="0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, </a:t>
                      </a:r>
                      <a:r>
                        <a:rPr lang="ru-RU" sz="1800" b="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выданная</a:t>
                      </a:r>
                    </a:p>
                    <a:p>
                      <a:pPr marL="92075" indent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b="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ФГУ МСЭ,</a:t>
                      </a:r>
                      <a:r>
                        <a:rPr lang="ru-RU" sz="1800" b="0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индивидуальная программа реабилитации ребенка-инвалида / инвалида (ИПР) и их </a:t>
                      </a:r>
                      <a:r>
                        <a:rPr lang="ru-RU" sz="1800" b="0" u="sng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ксерокопии</a:t>
                      </a:r>
                      <a:endParaRPr lang="ru-RU" sz="1800" b="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7800" indent="0">
                        <a:lnSpc>
                          <a:spcPct val="115000"/>
                        </a:lnSpc>
                        <a:spcBef>
                          <a:spcPts val="750"/>
                        </a:spcBef>
                        <a:spcAft>
                          <a:spcPts val="750"/>
                        </a:spcAft>
                      </a:pPr>
                      <a:r>
                        <a:rPr lang="ru-RU" sz="18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При </a:t>
                      </a:r>
                      <a:r>
                        <a:rPr lang="ru-RU" sz="180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наличии</a:t>
                      </a:r>
                      <a:endParaRPr lang="ru-RU" sz="18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1287204" y="116633"/>
            <a:ext cx="66247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latin typeface="Arial" pitchFamily="34" charset="0"/>
                <a:cs typeface="Arial" pitchFamily="34" charset="0"/>
              </a:rPr>
              <a:t>Перечень документов</a:t>
            </a:r>
            <a:endParaRPr lang="ru-RU" sz="24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916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799692" y="33359"/>
            <a:ext cx="55446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latin typeface="Arial" pitchFamily="34" charset="0"/>
                <a:cs typeface="Arial" pitchFamily="34" charset="0"/>
              </a:rPr>
              <a:t>Протокол ПМПК</a:t>
            </a:r>
            <a:endParaRPr lang="ru-RU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79512" y="499020"/>
            <a:ext cx="8784976" cy="63863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>
                <a:latin typeface="Arial" pitchFamily="34" charset="0"/>
                <a:cs typeface="Arial" pitchFamily="34" charset="0"/>
              </a:rPr>
              <a:t>ПРОТОКОЛ ОБСЛЕДОВАНИЯ </a:t>
            </a:r>
            <a:endParaRPr lang="ru-RU" sz="1200" b="1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sz="1200" b="1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ru-RU" sz="1200" b="1" dirty="0">
                <a:latin typeface="Arial" pitchFamily="34" charset="0"/>
                <a:cs typeface="Arial" pitchFamily="34" charset="0"/>
              </a:rPr>
              <a:t>государственная итоговая аттестация) </a:t>
            </a:r>
            <a:endParaRPr lang="ru-RU" sz="1200" b="1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sz="1200" b="1" dirty="0" smtClean="0">
                <a:latin typeface="Arial" pitchFamily="34" charset="0"/>
                <a:cs typeface="Arial" pitchFamily="34" charset="0"/>
              </a:rPr>
              <a:t>№ ___________ </a:t>
            </a:r>
            <a:r>
              <a:rPr lang="ru-RU" sz="1200" b="1" dirty="0">
                <a:latin typeface="Arial" pitchFamily="34" charset="0"/>
                <a:cs typeface="Arial" pitchFamily="34" charset="0"/>
              </a:rPr>
              <a:t>от </a:t>
            </a:r>
            <a:r>
              <a:rPr lang="ru-RU" sz="1200" b="1" dirty="0" smtClean="0">
                <a:latin typeface="Arial" pitchFamily="34" charset="0"/>
                <a:cs typeface="Arial" pitchFamily="34" charset="0"/>
              </a:rPr>
              <a:t>______________</a:t>
            </a:r>
          </a:p>
          <a:p>
            <a:pPr algn="ctr"/>
            <a:endParaRPr lang="ru-RU" sz="1200" b="1" dirty="0" smtClean="0">
              <a:latin typeface="Arial" pitchFamily="34" charset="0"/>
              <a:cs typeface="Arial" pitchFamily="34" charset="0"/>
            </a:endParaRPr>
          </a:p>
          <a:p>
            <a:r>
              <a:rPr lang="ru-RU" sz="1200" dirty="0" smtClean="0">
                <a:latin typeface="Arial" pitchFamily="34" charset="0"/>
                <a:cs typeface="Arial" pitchFamily="34" charset="0"/>
              </a:rPr>
              <a:t>Обследование </a:t>
            </a:r>
            <a:r>
              <a:rPr lang="ru-RU" sz="1200" dirty="0">
                <a:latin typeface="Arial" pitchFamily="34" charset="0"/>
                <a:cs typeface="Arial" pitchFamily="34" charset="0"/>
              </a:rPr>
              <a:t>проводилось: </a:t>
            </a:r>
            <a:r>
              <a:rPr lang="ru-RU" sz="1200" dirty="0" smtClean="0">
                <a:latin typeface="Arial" pitchFamily="34" charset="0"/>
                <a:cs typeface="Arial" pitchFamily="34" charset="0"/>
              </a:rPr>
              <a:t>_______________________________________________в </a:t>
            </a:r>
            <a:r>
              <a:rPr lang="ru-RU" sz="1200" dirty="0">
                <a:latin typeface="Arial" pitchFamily="34" charset="0"/>
                <a:cs typeface="Arial" pitchFamily="34" charset="0"/>
              </a:rPr>
              <a:t>форме: </a:t>
            </a:r>
            <a:r>
              <a:rPr lang="ru-RU" sz="1200" dirty="0" smtClean="0">
                <a:latin typeface="Arial" pitchFamily="34" charset="0"/>
                <a:cs typeface="Arial" pitchFamily="34" charset="0"/>
              </a:rPr>
              <a:t>_______________ </a:t>
            </a:r>
          </a:p>
          <a:p>
            <a:endParaRPr lang="ru-RU" sz="500" dirty="0" smtClean="0">
              <a:latin typeface="Arial" pitchFamily="34" charset="0"/>
              <a:cs typeface="Arial" pitchFamily="34" charset="0"/>
            </a:endParaRPr>
          </a:p>
          <a:p>
            <a:r>
              <a:rPr lang="ru-RU" sz="1200" dirty="0" smtClean="0">
                <a:latin typeface="Arial" pitchFamily="34" charset="0"/>
                <a:cs typeface="Arial" pitchFamily="34" charset="0"/>
              </a:rPr>
              <a:t>Ф.И.О</a:t>
            </a:r>
            <a:r>
              <a:rPr lang="ru-RU" sz="1200" dirty="0">
                <a:latin typeface="Arial" pitchFamily="34" charset="0"/>
                <a:cs typeface="Arial" pitchFamily="34" charset="0"/>
              </a:rPr>
              <a:t>. обучающегося: </a:t>
            </a:r>
            <a:r>
              <a:rPr lang="ru-RU" sz="1200" dirty="0" smtClean="0">
                <a:latin typeface="Arial" pitchFamily="34" charset="0"/>
                <a:cs typeface="Arial" pitchFamily="34" charset="0"/>
              </a:rPr>
              <a:t>____________________________________________________________________________</a:t>
            </a:r>
          </a:p>
          <a:p>
            <a:endParaRPr lang="ru-RU" sz="400" dirty="0" smtClean="0">
              <a:latin typeface="Arial" pitchFamily="34" charset="0"/>
              <a:cs typeface="Arial" pitchFamily="34" charset="0"/>
            </a:endParaRPr>
          </a:p>
          <a:p>
            <a:r>
              <a:rPr lang="ru-RU" sz="1200" dirty="0" smtClean="0">
                <a:latin typeface="Arial" pitchFamily="34" charset="0"/>
                <a:cs typeface="Arial" pitchFamily="34" charset="0"/>
              </a:rPr>
              <a:t>Дата </a:t>
            </a:r>
            <a:r>
              <a:rPr lang="ru-RU" sz="1200" dirty="0">
                <a:latin typeface="Arial" pitchFamily="34" charset="0"/>
                <a:cs typeface="Arial" pitchFamily="34" charset="0"/>
              </a:rPr>
              <a:t>рождения: </a:t>
            </a:r>
            <a:r>
              <a:rPr lang="ru-RU" sz="1200" dirty="0" smtClean="0">
                <a:latin typeface="Arial" pitchFamily="34" charset="0"/>
                <a:cs typeface="Arial" pitchFamily="34" charset="0"/>
              </a:rPr>
              <a:t>_________________________________________ </a:t>
            </a:r>
            <a:r>
              <a:rPr lang="ru-RU" sz="1200" dirty="0">
                <a:latin typeface="Arial" pitchFamily="34" charset="0"/>
                <a:cs typeface="Arial" pitchFamily="34" charset="0"/>
              </a:rPr>
              <a:t>Возраст: </a:t>
            </a:r>
            <a:r>
              <a:rPr lang="ru-RU" sz="1200" dirty="0" smtClean="0">
                <a:latin typeface="Arial" pitchFamily="34" charset="0"/>
                <a:cs typeface="Arial" pitchFamily="34" charset="0"/>
              </a:rPr>
              <a:t>________________________________</a:t>
            </a:r>
          </a:p>
          <a:p>
            <a:r>
              <a:rPr lang="ru-RU" sz="1200" dirty="0" smtClean="0">
                <a:latin typeface="Arial" pitchFamily="34" charset="0"/>
                <a:cs typeface="Arial" pitchFamily="34" charset="0"/>
              </a:rPr>
              <a:t>Пол</a:t>
            </a:r>
            <a:r>
              <a:rPr lang="ru-RU" sz="1200" dirty="0">
                <a:latin typeface="Arial" pitchFamily="34" charset="0"/>
                <a:cs typeface="Arial" pitchFamily="34" charset="0"/>
              </a:rPr>
              <a:t>: </a:t>
            </a:r>
            <a:r>
              <a:rPr lang="ru-RU" sz="1200" dirty="0" smtClean="0">
                <a:latin typeface="Arial" pitchFamily="34" charset="0"/>
                <a:cs typeface="Arial" pitchFamily="34" charset="0"/>
              </a:rPr>
              <a:t>___________________________________________________________________________________________</a:t>
            </a:r>
          </a:p>
          <a:p>
            <a:r>
              <a:rPr lang="ru-RU" sz="1200" dirty="0" smtClean="0">
                <a:latin typeface="Arial" pitchFamily="34" charset="0"/>
                <a:cs typeface="Arial" pitchFamily="34" charset="0"/>
              </a:rPr>
              <a:t>Состав </a:t>
            </a:r>
            <a:r>
              <a:rPr lang="ru-RU" sz="1200" dirty="0">
                <a:latin typeface="Arial" pitchFamily="34" charset="0"/>
                <a:cs typeface="Arial" pitchFamily="34" charset="0"/>
              </a:rPr>
              <a:t>/ статус </a:t>
            </a:r>
            <a:r>
              <a:rPr lang="ru-RU" sz="1200" dirty="0" smtClean="0">
                <a:latin typeface="Arial" pitchFamily="34" charset="0"/>
                <a:cs typeface="Arial" pitchFamily="34" charset="0"/>
              </a:rPr>
              <a:t>семьи_____________________________________________________________________________</a:t>
            </a:r>
          </a:p>
          <a:p>
            <a:r>
              <a:rPr lang="ru-RU" sz="1200" dirty="0" smtClean="0">
                <a:latin typeface="Arial" pitchFamily="34" charset="0"/>
                <a:cs typeface="Arial" pitchFamily="34" charset="0"/>
              </a:rPr>
              <a:t>Инициатор </a:t>
            </a:r>
            <a:r>
              <a:rPr lang="ru-RU" sz="1200" dirty="0">
                <a:latin typeface="Arial" pitchFamily="34" charset="0"/>
                <a:cs typeface="Arial" pitchFamily="34" charset="0"/>
              </a:rPr>
              <a:t>обращения: </a:t>
            </a:r>
            <a:r>
              <a:rPr lang="ru-RU" sz="1200" dirty="0" smtClean="0">
                <a:latin typeface="Arial" pitchFamily="34" charset="0"/>
                <a:cs typeface="Arial" pitchFamily="34" charset="0"/>
              </a:rPr>
              <a:t>___________________________________________________________________________</a:t>
            </a:r>
          </a:p>
          <a:p>
            <a:r>
              <a:rPr lang="ru-RU" sz="1200" dirty="0" smtClean="0">
                <a:latin typeface="Arial" pitchFamily="34" charset="0"/>
                <a:cs typeface="Arial" pitchFamily="34" charset="0"/>
              </a:rPr>
              <a:t>Адрес </a:t>
            </a:r>
            <a:r>
              <a:rPr lang="ru-RU" sz="1200" dirty="0">
                <a:latin typeface="Arial" pitchFamily="34" charset="0"/>
                <a:cs typeface="Arial" pitchFamily="34" charset="0"/>
              </a:rPr>
              <a:t>проживания обучающегося: </a:t>
            </a:r>
            <a:r>
              <a:rPr lang="ru-RU" sz="1200" dirty="0" smtClean="0">
                <a:latin typeface="Arial" pitchFamily="34" charset="0"/>
                <a:cs typeface="Arial" pitchFamily="34" charset="0"/>
              </a:rPr>
              <a:t>___________________________________________________________________</a:t>
            </a:r>
          </a:p>
          <a:p>
            <a:r>
              <a:rPr lang="ru-RU" sz="1200" dirty="0" smtClean="0">
                <a:latin typeface="Arial" pitchFamily="34" charset="0"/>
                <a:cs typeface="Arial" pitchFamily="34" charset="0"/>
              </a:rPr>
              <a:t>Ф.И.О</a:t>
            </a:r>
            <a:r>
              <a:rPr lang="ru-RU" sz="1200" dirty="0">
                <a:latin typeface="Arial" pitchFamily="34" charset="0"/>
                <a:cs typeface="Arial" pitchFamily="34" charset="0"/>
              </a:rPr>
              <a:t>. законного представителя: </a:t>
            </a:r>
            <a:r>
              <a:rPr lang="ru-RU" sz="1200" dirty="0" smtClean="0">
                <a:latin typeface="Arial" pitchFamily="34" charset="0"/>
                <a:cs typeface="Arial" pitchFamily="34" charset="0"/>
              </a:rPr>
              <a:t>___________________________________________________________________ </a:t>
            </a:r>
          </a:p>
          <a:p>
            <a:endParaRPr lang="ru-RU" sz="700" dirty="0" smtClean="0">
              <a:latin typeface="Arial" pitchFamily="34" charset="0"/>
              <a:cs typeface="Arial" pitchFamily="34" charset="0"/>
            </a:endParaRPr>
          </a:p>
          <a:p>
            <a:r>
              <a:rPr lang="ru-RU" sz="1200" dirty="0" smtClean="0">
                <a:latin typeface="Arial" pitchFamily="34" charset="0"/>
                <a:cs typeface="Arial" pitchFamily="34" charset="0"/>
              </a:rPr>
              <a:t>Образовательная </a:t>
            </a:r>
            <a:r>
              <a:rPr lang="ru-RU" sz="1200" dirty="0">
                <a:latin typeface="Arial" pitchFamily="34" charset="0"/>
                <a:cs typeface="Arial" pitchFamily="34" charset="0"/>
              </a:rPr>
              <a:t>организация: </a:t>
            </a:r>
            <a:r>
              <a:rPr lang="ru-RU" sz="1200" dirty="0" smtClean="0">
                <a:latin typeface="Arial" pitchFamily="34" charset="0"/>
                <a:cs typeface="Arial" pitchFamily="34" charset="0"/>
              </a:rPr>
              <a:t>_____________________________________________________________</a:t>
            </a:r>
          </a:p>
          <a:p>
            <a:endParaRPr lang="ru-RU" sz="700" dirty="0" smtClean="0">
              <a:latin typeface="Arial" pitchFamily="34" charset="0"/>
              <a:cs typeface="Arial" pitchFamily="34" charset="0"/>
            </a:endParaRPr>
          </a:p>
          <a:p>
            <a:r>
              <a:rPr lang="ru-RU" sz="1200" b="1" dirty="0" smtClean="0">
                <a:latin typeface="Arial" pitchFamily="34" charset="0"/>
                <a:cs typeface="Arial" pitchFamily="34" charset="0"/>
              </a:rPr>
              <a:t>Перечень </a:t>
            </a:r>
            <a:r>
              <a:rPr lang="ru-RU" sz="1200" b="1" dirty="0">
                <a:latin typeface="Arial" pitchFamily="34" charset="0"/>
                <a:cs typeface="Arial" pitchFamily="34" charset="0"/>
              </a:rPr>
              <a:t>документов, предоставленных на ПМПК: </a:t>
            </a:r>
            <a:r>
              <a:rPr lang="ru-RU" sz="1100" dirty="0">
                <a:latin typeface="Arial" pitchFamily="34" charset="0"/>
                <a:cs typeface="Arial" pitchFamily="34" charset="0"/>
              </a:rPr>
              <a:t>копия справки МСЭ и ИПРА; Медицинское заключение о состоянии здоровья и рекомендациях по организации образовательного процесса (ГИА); характеристика из ОО; копия Медицинского заключения с рекомендациями об обучении на дому; копия Приказа о переводе на обучение на дому; копия предыдущего Заключения ПМПК; копия Обратного талона МСЭ</a:t>
            </a:r>
            <a:endParaRPr lang="ru-RU" sz="1100" dirty="0" smtClean="0">
              <a:latin typeface="Arial" pitchFamily="34" charset="0"/>
              <a:cs typeface="Arial" pitchFamily="34" charset="0"/>
            </a:endParaRPr>
          </a:p>
          <a:p>
            <a:endParaRPr lang="ru-RU" sz="700" b="1" dirty="0" smtClean="0">
              <a:latin typeface="Arial" pitchFamily="34" charset="0"/>
              <a:cs typeface="Arial" pitchFamily="34" charset="0"/>
            </a:endParaRPr>
          </a:p>
          <a:p>
            <a:r>
              <a:rPr lang="ru-RU" sz="1200" b="1" dirty="0" smtClean="0">
                <a:latin typeface="Arial" pitchFamily="34" charset="0"/>
                <a:cs typeface="Arial" pitchFamily="34" charset="0"/>
              </a:rPr>
              <a:t>Сведения </a:t>
            </a:r>
            <a:r>
              <a:rPr lang="ru-RU" sz="1200" b="1" dirty="0">
                <a:latin typeface="Arial" pitchFamily="34" charset="0"/>
                <a:cs typeface="Arial" pitchFamily="34" charset="0"/>
              </a:rPr>
              <a:t>об образовании обучающегося: </a:t>
            </a:r>
            <a:r>
              <a:rPr lang="ru-RU" sz="1200" b="1" dirty="0" smtClean="0">
                <a:latin typeface="Arial" pitchFamily="34" charset="0"/>
                <a:cs typeface="Arial" pitchFamily="34" charset="0"/>
              </a:rPr>
              <a:t>___________класс</a:t>
            </a:r>
          </a:p>
          <a:p>
            <a:r>
              <a:rPr lang="ru-RU" sz="1200" b="1" dirty="0" smtClean="0">
                <a:latin typeface="Arial" pitchFamily="34" charset="0"/>
                <a:cs typeface="Arial" pitchFamily="34" charset="0"/>
              </a:rPr>
              <a:t>Программа </a:t>
            </a:r>
            <a:r>
              <a:rPr lang="ru-RU" sz="1200" b="1" dirty="0">
                <a:latin typeface="Arial" pitchFamily="34" charset="0"/>
                <a:cs typeface="Arial" pitchFamily="34" charset="0"/>
              </a:rPr>
              <a:t>обучения: Адаптированная основная образовательная программа основного общего образования для обучающихся с тяжелыми нарушениями речи (вариант </a:t>
            </a:r>
            <a:r>
              <a:rPr lang="ru-RU" sz="1200" b="1" dirty="0" smtClean="0">
                <a:latin typeface="Arial" pitchFamily="34" charset="0"/>
                <a:cs typeface="Arial" pitchFamily="34" charset="0"/>
              </a:rPr>
              <a:t>5.1, 5.2)</a:t>
            </a:r>
          </a:p>
          <a:p>
            <a:r>
              <a:rPr lang="ru-RU" sz="1200" dirty="0" smtClean="0">
                <a:latin typeface="Arial" pitchFamily="34" charset="0"/>
                <a:cs typeface="Arial" pitchFamily="34" charset="0"/>
              </a:rPr>
              <a:t>Уровень </a:t>
            </a:r>
            <a:r>
              <a:rPr lang="ru-RU" sz="1200" dirty="0">
                <a:latin typeface="Arial" pitchFamily="34" charset="0"/>
                <a:cs typeface="Arial" pitchFamily="34" charset="0"/>
              </a:rPr>
              <a:t>образования: </a:t>
            </a:r>
            <a:r>
              <a:rPr lang="ru-RU" sz="1200" dirty="0" smtClean="0">
                <a:latin typeface="Arial" pitchFamily="34" charset="0"/>
                <a:cs typeface="Arial" pitchFamily="34" charset="0"/>
              </a:rPr>
              <a:t>_____________________________________________________________________</a:t>
            </a:r>
          </a:p>
          <a:p>
            <a:r>
              <a:rPr lang="ru-RU" sz="1200" dirty="0" smtClean="0">
                <a:latin typeface="Arial" pitchFamily="34" charset="0"/>
                <a:cs typeface="Arial" pitchFamily="34" charset="0"/>
              </a:rPr>
              <a:t>Форма </a:t>
            </a:r>
            <a:r>
              <a:rPr lang="ru-RU" sz="1200" dirty="0">
                <a:latin typeface="Arial" pitchFamily="34" charset="0"/>
                <a:cs typeface="Arial" pitchFamily="34" charset="0"/>
              </a:rPr>
              <a:t>обучения: </a:t>
            </a:r>
            <a:r>
              <a:rPr lang="ru-RU" sz="1200" dirty="0" smtClean="0">
                <a:latin typeface="Arial" pitchFamily="34" charset="0"/>
                <a:cs typeface="Arial" pitchFamily="34" charset="0"/>
              </a:rPr>
              <a:t>_________________________________________________________________________</a:t>
            </a:r>
          </a:p>
          <a:p>
            <a:r>
              <a:rPr lang="ru-RU" sz="1200" dirty="0" smtClean="0">
                <a:latin typeface="Arial" pitchFamily="34" charset="0"/>
                <a:cs typeface="Arial" pitchFamily="34" charset="0"/>
              </a:rPr>
              <a:t>Организация </a:t>
            </a:r>
            <a:r>
              <a:rPr lang="ru-RU" sz="1200" dirty="0">
                <a:latin typeface="Arial" pitchFamily="34" charset="0"/>
                <a:cs typeface="Arial" pitchFamily="34" charset="0"/>
              </a:rPr>
              <a:t>обучения: </a:t>
            </a:r>
            <a:r>
              <a:rPr lang="ru-RU" sz="1200" dirty="0" smtClean="0">
                <a:latin typeface="Arial" pitchFamily="34" charset="0"/>
                <a:cs typeface="Arial" pitchFamily="34" charset="0"/>
              </a:rPr>
              <a:t>____________________________________________________________________</a:t>
            </a:r>
          </a:p>
          <a:p>
            <a:endParaRPr lang="ru-RU" sz="700" dirty="0" smtClean="0">
              <a:latin typeface="Arial" pitchFamily="34" charset="0"/>
              <a:cs typeface="Arial" pitchFamily="34" charset="0"/>
            </a:endParaRPr>
          </a:p>
          <a:p>
            <a:r>
              <a:rPr lang="ru-RU" sz="1200" dirty="0" smtClean="0">
                <a:latin typeface="Arial" pitchFamily="34" charset="0"/>
                <a:cs typeface="Arial" pitchFamily="34" charset="0"/>
              </a:rPr>
              <a:t>Инвалидность</a:t>
            </a:r>
            <a:r>
              <a:rPr lang="ru-RU" sz="1200" dirty="0">
                <a:latin typeface="Arial" pitchFamily="34" charset="0"/>
                <a:cs typeface="Arial" pitchFamily="34" charset="0"/>
              </a:rPr>
              <a:t>: </a:t>
            </a:r>
            <a:r>
              <a:rPr lang="ru-RU" sz="1200" dirty="0" smtClean="0">
                <a:latin typeface="Arial" pitchFamily="34" charset="0"/>
                <a:cs typeface="Arial" pitchFamily="34" charset="0"/>
              </a:rPr>
              <a:t>___________________________________________________________________________</a:t>
            </a:r>
          </a:p>
          <a:p>
            <a:r>
              <a:rPr lang="ru-RU" sz="1200" dirty="0" smtClean="0">
                <a:latin typeface="Arial" pitchFamily="34" charset="0"/>
                <a:cs typeface="Arial" pitchFamily="34" charset="0"/>
              </a:rPr>
              <a:t>Медицинское </a:t>
            </a:r>
            <a:r>
              <a:rPr lang="ru-RU" sz="1200" dirty="0">
                <a:latin typeface="Arial" pitchFamily="34" charset="0"/>
                <a:cs typeface="Arial" pitchFamily="34" charset="0"/>
              </a:rPr>
              <a:t>заключение о состоянии здоровья: </a:t>
            </a:r>
            <a:r>
              <a:rPr lang="ru-RU" sz="1200" dirty="0" smtClean="0">
                <a:latin typeface="Arial" pitchFamily="34" charset="0"/>
                <a:cs typeface="Arial" pitchFamily="34" charset="0"/>
              </a:rPr>
              <a:t>______________________________________________</a:t>
            </a:r>
          </a:p>
          <a:p>
            <a:r>
              <a:rPr lang="ru-RU" sz="1200" dirty="0" smtClean="0">
                <a:latin typeface="Arial" pitchFamily="34" charset="0"/>
                <a:cs typeface="Arial" pitchFamily="34" charset="0"/>
              </a:rPr>
              <a:t>Координаты </a:t>
            </a:r>
            <a:r>
              <a:rPr lang="ru-RU" sz="1200" dirty="0">
                <a:latin typeface="Arial" pitchFamily="34" charset="0"/>
                <a:cs typeface="Arial" pitchFamily="34" charset="0"/>
              </a:rPr>
              <a:t>ответственного специалиста от образовательной организации: </a:t>
            </a:r>
            <a:endParaRPr lang="ru-RU" sz="1200" dirty="0" smtClean="0">
              <a:latin typeface="Arial" pitchFamily="34" charset="0"/>
              <a:cs typeface="Arial" pitchFamily="34" charset="0"/>
            </a:endParaRPr>
          </a:p>
          <a:p>
            <a:r>
              <a:rPr lang="ru-RU" sz="1200" dirty="0" smtClean="0">
                <a:latin typeface="Arial" pitchFamily="34" charset="0"/>
                <a:cs typeface="Arial" pitchFamily="34" charset="0"/>
              </a:rPr>
              <a:t>Ф.И.О</a:t>
            </a:r>
            <a:r>
              <a:rPr lang="ru-RU" sz="1200" dirty="0">
                <a:latin typeface="Arial" pitchFamily="34" charset="0"/>
                <a:cs typeface="Arial" pitchFamily="34" charset="0"/>
              </a:rPr>
              <a:t>. специалиста: </a:t>
            </a:r>
            <a:r>
              <a:rPr lang="ru-RU" sz="1200" dirty="0" smtClean="0">
                <a:latin typeface="Arial" pitchFamily="34" charset="0"/>
                <a:cs typeface="Arial" pitchFamily="34" charset="0"/>
              </a:rPr>
              <a:t>_______________________________________________________________________</a:t>
            </a:r>
          </a:p>
          <a:p>
            <a:r>
              <a:rPr lang="ru-RU" sz="1200" dirty="0" smtClean="0">
                <a:latin typeface="Arial" pitchFamily="34" charset="0"/>
                <a:cs typeface="Arial" pitchFamily="34" charset="0"/>
              </a:rPr>
              <a:t>Должность</a:t>
            </a:r>
            <a:r>
              <a:rPr lang="ru-RU" sz="1200" dirty="0">
                <a:latin typeface="Arial" pitchFamily="34" charset="0"/>
                <a:cs typeface="Arial" pitchFamily="34" charset="0"/>
              </a:rPr>
              <a:t>: </a:t>
            </a:r>
            <a:r>
              <a:rPr lang="ru-RU" sz="1200" dirty="0" smtClean="0">
                <a:latin typeface="Arial" pitchFamily="34" charset="0"/>
                <a:cs typeface="Arial" pitchFamily="34" charset="0"/>
              </a:rPr>
              <a:t>_______________________________________________________________________________</a:t>
            </a:r>
          </a:p>
          <a:p>
            <a:r>
              <a:rPr lang="ru-RU" sz="1200" dirty="0" smtClean="0">
                <a:latin typeface="Arial" pitchFamily="34" charset="0"/>
                <a:cs typeface="Arial" pitchFamily="34" charset="0"/>
              </a:rPr>
              <a:t>Контактный </a:t>
            </a:r>
            <a:r>
              <a:rPr lang="ru-RU" sz="1200" dirty="0">
                <a:latin typeface="Arial" pitchFamily="34" charset="0"/>
                <a:cs typeface="Arial" pitchFamily="34" charset="0"/>
              </a:rPr>
              <a:t>телефон: </a:t>
            </a:r>
            <a:r>
              <a:rPr lang="ru-RU" sz="1200" dirty="0" smtClean="0">
                <a:latin typeface="Arial" pitchFamily="34" charset="0"/>
                <a:cs typeface="Arial" pitchFamily="34" charset="0"/>
              </a:rPr>
              <a:t>_______________________________________________________________________</a:t>
            </a:r>
          </a:p>
          <a:p>
            <a:r>
              <a:rPr lang="ru-RU" sz="1200" dirty="0" smtClean="0">
                <a:latin typeface="Arial" pitchFamily="34" charset="0"/>
                <a:cs typeface="Arial" pitchFamily="34" charset="0"/>
              </a:rPr>
              <a:t>Для ГИА-9 </a:t>
            </a:r>
            <a:r>
              <a:rPr lang="ru-RU" sz="1200" b="1" dirty="0">
                <a:latin typeface="Arial" pitchFamily="34" charset="0"/>
                <a:cs typeface="Arial" pitchFamily="34" charset="0"/>
              </a:rPr>
              <a:t>Нуждается в специальных критериях оценивания итогового собеседования по русскому </a:t>
            </a:r>
            <a:r>
              <a:rPr lang="ru-RU" sz="1200" b="1" dirty="0" smtClean="0">
                <a:latin typeface="Arial" pitchFamily="34" charset="0"/>
                <a:cs typeface="Arial" pitchFamily="34" charset="0"/>
              </a:rPr>
              <a:t>языку </a:t>
            </a:r>
          </a:p>
          <a:p>
            <a:r>
              <a:rPr lang="ru-RU" sz="1200" b="1" dirty="0" smtClean="0">
                <a:latin typeface="Arial" pitchFamily="34" charset="0"/>
                <a:cs typeface="Arial" pitchFamily="34" charset="0"/>
              </a:rPr>
              <a:t>Проведение итогового собеседования по русскому языку в письменной форме</a:t>
            </a:r>
            <a:endParaRPr lang="ru-RU" sz="1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6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17313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13893" y="671690"/>
            <a:ext cx="8280920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200" b="1" dirty="0" smtClean="0">
                <a:latin typeface="Arial" pitchFamily="34" charset="0"/>
                <a:cs typeface="Arial" pitchFamily="34" charset="0"/>
              </a:rPr>
              <a:t>Центральная </a:t>
            </a:r>
            <a:r>
              <a:rPr lang="ru-RU" sz="1200" b="1" dirty="0">
                <a:latin typeface="Arial" pitchFamily="34" charset="0"/>
                <a:cs typeface="Arial" pitchFamily="34" charset="0"/>
              </a:rPr>
              <a:t>психолого-медико-педагогическая комиссия Курганской области </a:t>
            </a:r>
            <a:endParaRPr lang="ru-RU" sz="1200" b="1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sz="1200" b="1" dirty="0" smtClean="0">
                <a:latin typeface="Arial" pitchFamily="34" charset="0"/>
                <a:cs typeface="Arial" pitchFamily="34" charset="0"/>
              </a:rPr>
              <a:t>ЗАКЛЮЧЕНИЕ</a:t>
            </a:r>
          </a:p>
          <a:p>
            <a:pPr algn="ctr"/>
            <a:r>
              <a:rPr lang="ru-RU" sz="12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200" b="1" dirty="0">
                <a:latin typeface="Arial" pitchFamily="34" charset="0"/>
                <a:cs typeface="Arial" pitchFamily="34" charset="0"/>
              </a:rPr>
              <a:t>о создании условий при проведении ГИА </a:t>
            </a:r>
            <a:endParaRPr lang="ru-RU" sz="1200" b="1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sz="1200" b="1" dirty="0" smtClean="0">
                <a:latin typeface="Arial" pitchFamily="34" charset="0"/>
                <a:cs typeface="Arial" pitchFamily="34" charset="0"/>
              </a:rPr>
              <a:t>Протокол </a:t>
            </a:r>
            <a:r>
              <a:rPr lang="ru-RU" sz="1200" b="1" dirty="0">
                <a:latin typeface="Arial" pitchFamily="34" charset="0"/>
                <a:cs typeface="Arial" pitchFamily="34" charset="0"/>
              </a:rPr>
              <a:t>№ </a:t>
            </a:r>
            <a:r>
              <a:rPr lang="ru-RU" sz="1200" b="1" dirty="0" smtClean="0">
                <a:latin typeface="Arial" pitchFamily="34" charset="0"/>
                <a:cs typeface="Arial" pitchFamily="34" charset="0"/>
              </a:rPr>
              <a:t>________ </a:t>
            </a:r>
            <a:r>
              <a:rPr lang="ru-RU" sz="1200" b="1" dirty="0">
                <a:latin typeface="Arial" pitchFamily="34" charset="0"/>
                <a:cs typeface="Arial" pitchFamily="34" charset="0"/>
              </a:rPr>
              <a:t>от </a:t>
            </a:r>
            <a:r>
              <a:rPr lang="ru-RU" sz="1200" b="1" dirty="0" smtClean="0">
                <a:latin typeface="Arial" pitchFamily="34" charset="0"/>
                <a:cs typeface="Arial" pitchFamily="34" charset="0"/>
              </a:rPr>
              <a:t>______________</a:t>
            </a:r>
          </a:p>
          <a:p>
            <a:r>
              <a:rPr lang="ru-RU" sz="1200" dirty="0" smtClean="0">
                <a:latin typeface="Arial" pitchFamily="34" charset="0"/>
                <a:cs typeface="Arial" pitchFamily="34" charset="0"/>
              </a:rPr>
              <a:t>Ф.И.О</a:t>
            </a:r>
            <a:r>
              <a:rPr lang="ru-RU" sz="1200" dirty="0">
                <a:latin typeface="Arial" pitchFamily="34" charset="0"/>
                <a:cs typeface="Arial" pitchFamily="34" charset="0"/>
              </a:rPr>
              <a:t>. обучающегося: </a:t>
            </a:r>
            <a:r>
              <a:rPr lang="ru-RU" sz="1200" dirty="0" smtClean="0">
                <a:latin typeface="Arial" pitchFamily="34" charset="0"/>
                <a:cs typeface="Arial" pitchFamily="34" charset="0"/>
              </a:rPr>
              <a:t>_____________________________________________________________</a:t>
            </a:r>
          </a:p>
          <a:p>
            <a:endParaRPr lang="ru-RU" sz="1200" dirty="0" smtClean="0">
              <a:latin typeface="Arial" pitchFamily="34" charset="0"/>
              <a:cs typeface="Arial" pitchFamily="34" charset="0"/>
            </a:endParaRPr>
          </a:p>
          <a:p>
            <a:r>
              <a:rPr lang="ru-RU" sz="1200" dirty="0" smtClean="0">
                <a:latin typeface="Arial" pitchFamily="34" charset="0"/>
                <a:cs typeface="Arial" pitchFamily="34" charset="0"/>
              </a:rPr>
              <a:t>Дата </a:t>
            </a:r>
            <a:r>
              <a:rPr lang="ru-RU" sz="1200" dirty="0">
                <a:latin typeface="Arial" pitchFamily="34" charset="0"/>
                <a:cs typeface="Arial" pitchFamily="34" charset="0"/>
              </a:rPr>
              <a:t>рождения: </a:t>
            </a:r>
            <a:r>
              <a:rPr lang="ru-RU" sz="1200" dirty="0" smtClean="0">
                <a:latin typeface="Arial" pitchFamily="34" charset="0"/>
                <a:cs typeface="Arial" pitchFamily="34" charset="0"/>
              </a:rPr>
              <a:t>___________________________________________________________________</a:t>
            </a:r>
          </a:p>
          <a:p>
            <a:endParaRPr lang="ru-RU" sz="1200" dirty="0" smtClean="0">
              <a:latin typeface="Arial" pitchFamily="34" charset="0"/>
              <a:cs typeface="Arial" pitchFamily="34" charset="0"/>
            </a:endParaRPr>
          </a:p>
          <a:p>
            <a:r>
              <a:rPr lang="ru-RU" sz="1200" dirty="0" smtClean="0">
                <a:latin typeface="Arial" pitchFamily="34" charset="0"/>
                <a:cs typeface="Arial" pitchFamily="34" charset="0"/>
              </a:rPr>
              <a:t>Обучающийся</a:t>
            </a:r>
            <a:r>
              <a:rPr lang="ru-RU" sz="1200" dirty="0">
                <a:latin typeface="Arial" pitchFamily="34" charset="0"/>
                <a:cs typeface="Arial" pitchFamily="34" charset="0"/>
              </a:rPr>
              <a:t>: </a:t>
            </a:r>
            <a:r>
              <a:rPr lang="ru-RU" sz="1200" dirty="0" smtClean="0">
                <a:latin typeface="Arial" pitchFamily="34" charset="0"/>
                <a:cs typeface="Arial" pitchFamily="34" charset="0"/>
              </a:rPr>
              <a:t>_________ </a:t>
            </a:r>
            <a:r>
              <a:rPr lang="ru-RU" sz="1200" dirty="0" smtClean="0">
                <a:latin typeface="Arial" pitchFamily="34" charset="0"/>
                <a:cs typeface="Arial" pitchFamily="34" charset="0"/>
              </a:rPr>
              <a:t>класса</a:t>
            </a:r>
          </a:p>
          <a:p>
            <a:endParaRPr lang="ru-RU" sz="1200" dirty="0" smtClean="0">
              <a:latin typeface="Arial" pitchFamily="34" charset="0"/>
              <a:cs typeface="Arial" pitchFamily="34" charset="0"/>
            </a:endParaRPr>
          </a:p>
          <a:p>
            <a:r>
              <a:rPr lang="ru-RU" sz="1200" dirty="0" smtClean="0">
                <a:latin typeface="Arial" pitchFamily="34" charset="0"/>
                <a:cs typeface="Arial" pitchFamily="34" charset="0"/>
              </a:rPr>
              <a:t>Наименование </a:t>
            </a:r>
            <a:r>
              <a:rPr lang="ru-RU" sz="1200" dirty="0">
                <a:latin typeface="Arial" pitchFamily="34" charset="0"/>
                <a:cs typeface="Arial" pitchFamily="34" charset="0"/>
              </a:rPr>
              <a:t>образовательной организации: </a:t>
            </a:r>
            <a:r>
              <a:rPr lang="ru-RU" sz="1200" dirty="0" smtClean="0">
                <a:latin typeface="Arial" pitchFamily="34" charset="0"/>
                <a:cs typeface="Arial" pitchFamily="34" charset="0"/>
              </a:rPr>
              <a:t>__________________________________________</a:t>
            </a:r>
          </a:p>
          <a:p>
            <a:endParaRPr lang="ru-RU" sz="1200" b="1" dirty="0" smtClean="0">
              <a:latin typeface="Arial" pitchFamily="34" charset="0"/>
              <a:cs typeface="Arial" pitchFamily="34" charset="0"/>
            </a:endParaRPr>
          </a:p>
          <a:p>
            <a:r>
              <a:rPr lang="ru-RU" sz="1200" b="1" dirty="0" smtClean="0">
                <a:latin typeface="Arial" pitchFamily="34" charset="0"/>
                <a:cs typeface="Arial" pitchFamily="34" charset="0"/>
              </a:rPr>
              <a:t>Заключение </a:t>
            </a:r>
            <a:r>
              <a:rPr lang="ru-RU" sz="1200" b="1" dirty="0">
                <a:latin typeface="Arial" pitchFamily="34" charset="0"/>
                <a:cs typeface="Arial" pitchFamily="34" charset="0"/>
              </a:rPr>
              <a:t>ПМПК </a:t>
            </a:r>
            <a:r>
              <a:rPr lang="ru-RU" sz="1200" dirty="0">
                <a:latin typeface="Arial" pitchFamily="34" charset="0"/>
                <a:cs typeface="Arial" pitchFamily="34" charset="0"/>
              </a:rPr>
              <a:t>для создания условий при проведении итогового собеседования по русскому языку, ГИА по образовательной программе основного общего образования обучающемуся ребенку-инвалиду, инвалиду </a:t>
            </a:r>
            <a:r>
              <a:rPr lang="ru-RU" sz="1200" dirty="0" smtClean="0">
                <a:latin typeface="Arial" pitchFamily="34" charset="0"/>
                <a:cs typeface="Arial" pitchFamily="34" charset="0"/>
              </a:rPr>
              <a:t>(Заключение ПМПК от  ___________ №_______________)</a:t>
            </a:r>
          </a:p>
          <a:p>
            <a:endParaRPr lang="ru-RU" sz="1200" b="1" dirty="0" smtClean="0">
              <a:latin typeface="Arial" pitchFamily="34" charset="0"/>
              <a:cs typeface="Arial" pitchFamily="34" charset="0"/>
            </a:endParaRPr>
          </a:p>
          <a:p>
            <a:r>
              <a:rPr lang="ru-RU" sz="1200" b="1" dirty="0" smtClean="0">
                <a:latin typeface="Arial" pitchFamily="34" charset="0"/>
                <a:cs typeface="Arial" pitchFamily="34" charset="0"/>
              </a:rPr>
              <a:t>Основание </a:t>
            </a:r>
            <a:r>
              <a:rPr lang="ru-RU" sz="1200" b="1" dirty="0">
                <a:latin typeface="Arial" pitchFamily="34" charset="0"/>
                <a:cs typeface="Arial" pitchFamily="34" charset="0"/>
              </a:rPr>
              <a:t>для выбора формы ГИА</a:t>
            </a:r>
            <a:r>
              <a:rPr lang="ru-RU" sz="1200" dirty="0">
                <a:latin typeface="Arial" pitchFamily="34" charset="0"/>
                <a:cs typeface="Arial" pitchFamily="34" charset="0"/>
              </a:rPr>
              <a:t>: да </a:t>
            </a:r>
            <a:endParaRPr lang="ru-RU" sz="1200" dirty="0" smtClean="0">
              <a:latin typeface="Arial" pitchFamily="34" charset="0"/>
              <a:cs typeface="Arial" pitchFamily="34" charset="0"/>
            </a:endParaRPr>
          </a:p>
          <a:p>
            <a:r>
              <a:rPr lang="ru-RU" sz="1200" b="1" dirty="0" smtClean="0">
                <a:latin typeface="Arial" pitchFamily="34" charset="0"/>
                <a:cs typeface="Arial" pitchFamily="34" charset="0"/>
              </a:rPr>
              <a:t>Основание </a:t>
            </a:r>
            <a:r>
              <a:rPr lang="ru-RU" sz="1200" b="1" dirty="0">
                <a:latin typeface="Arial" pitchFamily="34" charset="0"/>
                <a:cs typeface="Arial" pitchFamily="34" charset="0"/>
              </a:rPr>
              <a:t>для сокращения количества сдаваемых экзаменов до 2-х обязательных</a:t>
            </a:r>
            <a:r>
              <a:rPr lang="ru-RU" sz="1200" dirty="0">
                <a:latin typeface="Arial" pitchFamily="34" charset="0"/>
                <a:cs typeface="Arial" pitchFamily="34" charset="0"/>
              </a:rPr>
              <a:t>: да </a:t>
            </a:r>
            <a:endParaRPr lang="ru-RU" sz="1200" dirty="0" smtClean="0">
              <a:latin typeface="Arial" pitchFamily="34" charset="0"/>
              <a:cs typeface="Arial" pitchFamily="34" charset="0"/>
            </a:endParaRPr>
          </a:p>
          <a:p>
            <a:r>
              <a:rPr lang="ru-RU" sz="1200" b="1" dirty="0" smtClean="0">
                <a:latin typeface="Arial" pitchFamily="34" charset="0"/>
                <a:cs typeface="Arial" pitchFamily="34" charset="0"/>
              </a:rPr>
              <a:t>Русский </a:t>
            </a:r>
            <a:r>
              <a:rPr lang="ru-RU" sz="1200" b="1" dirty="0">
                <a:latin typeface="Arial" pitchFamily="34" charset="0"/>
                <a:cs typeface="Arial" pitchFamily="34" charset="0"/>
              </a:rPr>
              <a:t>язык</a:t>
            </a:r>
            <a:r>
              <a:rPr lang="ru-RU" sz="1200" dirty="0">
                <a:latin typeface="Arial" pitchFamily="34" charset="0"/>
                <a:cs typeface="Arial" pitchFamily="34" charset="0"/>
              </a:rPr>
              <a:t>: </a:t>
            </a:r>
            <a:r>
              <a:rPr lang="ru-RU" sz="1200" dirty="0" smtClean="0">
                <a:latin typeface="Arial" pitchFamily="34" charset="0"/>
                <a:cs typeface="Arial" pitchFamily="34" charset="0"/>
              </a:rPr>
              <a:t>400/500 </a:t>
            </a:r>
            <a:r>
              <a:rPr lang="ru-RU" sz="1200" b="1" dirty="0">
                <a:latin typeface="Arial" pitchFamily="34" charset="0"/>
                <a:cs typeface="Arial" pitchFamily="34" charset="0"/>
              </a:rPr>
              <a:t>Математика</a:t>
            </a:r>
            <a:r>
              <a:rPr lang="ru-RU" sz="1200" dirty="0">
                <a:latin typeface="Arial" pitchFamily="34" charset="0"/>
                <a:cs typeface="Arial" pitchFamily="34" charset="0"/>
              </a:rPr>
              <a:t>: 100</a:t>
            </a:r>
            <a:endParaRPr lang="ru-RU" sz="1200" dirty="0" smtClean="0">
              <a:latin typeface="Arial" pitchFamily="34" charset="0"/>
              <a:cs typeface="Arial" pitchFamily="34" charset="0"/>
            </a:endParaRPr>
          </a:p>
          <a:p>
            <a:endParaRPr lang="ru-RU" sz="1200" b="1" dirty="0" smtClean="0">
              <a:latin typeface="Arial" pitchFamily="34" charset="0"/>
              <a:cs typeface="Arial" pitchFamily="34" charset="0"/>
            </a:endParaRPr>
          </a:p>
          <a:p>
            <a:r>
              <a:rPr lang="ru-RU" sz="1200" b="1" dirty="0" smtClean="0">
                <a:latin typeface="Arial" pitchFamily="34" charset="0"/>
                <a:cs typeface="Arial" pitchFamily="34" charset="0"/>
              </a:rPr>
              <a:t>Продолжительность </a:t>
            </a:r>
            <a:r>
              <a:rPr lang="ru-RU" sz="1200" b="1" dirty="0">
                <a:latin typeface="Arial" pitchFamily="34" charset="0"/>
                <a:cs typeface="Arial" pitchFamily="34" charset="0"/>
              </a:rPr>
              <a:t>экзамена</a:t>
            </a:r>
            <a:r>
              <a:rPr lang="ru-RU" sz="1200" dirty="0">
                <a:latin typeface="Arial" pitchFamily="34" charset="0"/>
                <a:cs typeface="Arial" pitchFamily="34" charset="0"/>
              </a:rPr>
              <a:t>: увеличивается на 1,5 часа; продолжительность итогового собеседования по русскому языку увеличивается на 30 минут </a:t>
            </a:r>
            <a:endParaRPr lang="ru-RU" sz="1200" dirty="0" smtClean="0">
              <a:latin typeface="Arial" pitchFamily="34" charset="0"/>
              <a:cs typeface="Arial" pitchFamily="34" charset="0"/>
            </a:endParaRPr>
          </a:p>
          <a:p>
            <a:endParaRPr lang="ru-RU" sz="1200" b="1" dirty="0" smtClean="0">
              <a:latin typeface="Arial" pitchFamily="34" charset="0"/>
              <a:cs typeface="Arial" pitchFamily="34" charset="0"/>
            </a:endParaRPr>
          </a:p>
          <a:p>
            <a:r>
              <a:rPr lang="ru-RU" sz="1200" b="1" dirty="0">
                <a:latin typeface="Arial" pitchFamily="34" charset="0"/>
                <a:cs typeface="Arial" pitchFamily="34" charset="0"/>
              </a:rPr>
              <a:t>Требование к рабочему месту: </a:t>
            </a:r>
            <a:r>
              <a:rPr lang="ru-RU" sz="1200" dirty="0">
                <a:latin typeface="Arial" pitchFamily="34" charset="0"/>
                <a:cs typeface="Arial" pitchFamily="34" charset="0"/>
              </a:rPr>
              <a:t>рабочее место, оборудованное компьютером, не имеющим выхода в сеть</a:t>
            </a:r>
          </a:p>
          <a:p>
            <a:r>
              <a:rPr lang="ru-RU" sz="1200" dirty="0">
                <a:latin typeface="Arial" pitchFamily="34" charset="0"/>
                <a:cs typeface="Arial" pitchFamily="34" charset="0"/>
              </a:rPr>
              <a:t>Интернет и не содержащим информации по сдаваемому </a:t>
            </a:r>
            <a:r>
              <a:rPr lang="ru-RU" sz="1200" dirty="0" smtClean="0">
                <a:latin typeface="Arial" pitchFamily="34" charset="0"/>
                <a:cs typeface="Arial" pitchFamily="34" charset="0"/>
              </a:rPr>
              <a:t>предмету</a:t>
            </a:r>
          </a:p>
          <a:p>
            <a:endParaRPr lang="ru-RU" sz="1200" dirty="0">
              <a:latin typeface="Arial" pitchFamily="34" charset="0"/>
              <a:cs typeface="Arial" pitchFamily="34" charset="0"/>
            </a:endParaRPr>
          </a:p>
          <a:p>
            <a:r>
              <a:rPr lang="ru-RU" sz="1200" b="1" dirty="0">
                <a:latin typeface="Arial" pitchFamily="34" charset="0"/>
                <a:cs typeface="Arial" pitchFamily="34" charset="0"/>
              </a:rPr>
              <a:t>Ассистент: </a:t>
            </a:r>
            <a:r>
              <a:rPr lang="ru-RU" sz="1200" dirty="0">
                <a:latin typeface="Arial" pitchFamily="34" charset="0"/>
                <a:cs typeface="Arial" pitchFamily="34" charset="0"/>
              </a:rPr>
              <a:t>оформление регистрационного бланка (для участника ГИА), бланка ответа №1 и перенос</a:t>
            </a:r>
          </a:p>
          <a:p>
            <a:r>
              <a:rPr lang="ru-RU" sz="1200" dirty="0">
                <a:latin typeface="Arial" pitchFamily="34" charset="0"/>
                <a:cs typeface="Arial" pitchFamily="34" charset="0"/>
              </a:rPr>
              <a:t>информации с распечатанных бланков участника ГИА в стандартные бланки </a:t>
            </a:r>
            <a:r>
              <a:rPr lang="ru-RU" sz="1200" dirty="0" smtClean="0">
                <a:latin typeface="Arial" pitchFamily="34" charset="0"/>
                <a:cs typeface="Arial" pitchFamily="34" charset="0"/>
              </a:rPr>
              <a:t>ответов</a:t>
            </a:r>
          </a:p>
          <a:p>
            <a:endParaRPr lang="ru-RU" sz="1200" dirty="0">
              <a:latin typeface="Arial" pitchFamily="34" charset="0"/>
              <a:cs typeface="Arial" pitchFamily="34" charset="0"/>
            </a:endParaRPr>
          </a:p>
          <a:p>
            <a:r>
              <a:rPr lang="ru-RU" sz="1200" b="1" dirty="0">
                <a:latin typeface="Arial" pitchFamily="34" charset="0"/>
                <a:cs typeface="Arial" pitchFamily="34" charset="0"/>
              </a:rPr>
              <a:t>Требования к оформлению работы: </a:t>
            </a:r>
            <a:r>
              <a:rPr lang="ru-RU" sz="1200" dirty="0">
                <a:latin typeface="Arial" pitchFamily="34" charset="0"/>
                <a:cs typeface="Arial" pitchFamily="34" charset="0"/>
              </a:rPr>
              <a:t>текстовая форма инструкции по заполнению </a:t>
            </a:r>
            <a:r>
              <a:rPr lang="ru-RU" sz="1200" dirty="0" smtClean="0">
                <a:latin typeface="Arial" pitchFamily="34" charset="0"/>
                <a:cs typeface="Arial" pitchFamily="34" charset="0"/>
              </a:rPr>
              <a:t>бланков</a:t>
            </a:r>
          </a:p>
          <a:p>
            <a:endParaRPr lang="ru-RU" sz="1200" dirty="0">
              <a:latin typeface="Arial" pitchFamily="34" charset="0"/>
              <a:cs typeface="Arial" pitchFamily="34" charset="0"/>
            </a:endParaRPr>
          </a:p>
          <a:p>
            <a:r>
              <a:rPr lang="ru-RU" sz="1200" b="1" dirty="0" smtClean="0">
                <a:latin typeface="Arial" pitchFamily="34" charset="0"/>
                <a:cs typeface="Arial" pitchFamily="34" charset="0"/>
              </a:rPr>
              <a:t>Организация </a:t>
            </a:r>
            <a:r>
              <a:rPr lang="ru-RU" sz="1200" b="1" dirty="0">
                <a:latin typeface="Arial" pitchFamily="34" charset="0"/>
                <a:cs typeface="Arial" pitchFamily="34" charset="0"/>
              </a:rPr>
              <a:t>ППЭ: </a:t>
            </a:r>
            <a:r>
              <a:rPr lang="ru-RU" sz="1200" dirty="0">
                <a:latin typeface="Arial" pitchFamily="34" charset="0"/>
                <a:cs typeface="Arial" pitchFamily="34" charset="0"/>
              </a:rPr>
              <a:t>на базе образовательной организации </a:t>
            </a:r>
            <a:endParaRPr lang="ru-RU" sz="1200" dirty="0" smtClean="0">
              <a:latin typeface="Arial" pitchFamily="34" charset="0"/>
              <a:cs typeface="Arial" pitchFamily="34" charset="0"/>
            </a:endParaRPr>
          </a:p>
          <a:p>
            <a:endParaRPr lang="ru-RU" sz="12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24808" y="101513"/>
            <a:ext cx="78182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latin typeface="Arial" pitchFamily="34" charset="0"/>
                <a:cs typeface="Arial" pitchFamily="34" charset="0"/>
              </a:rPr>
              <a:t>Заключение ПМПК</a:t>
            </a:r>
            <a:endParaRPr lang="ru-RU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36775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9512" y="1484784"/>
            <a:ext cx="8640960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0850" algn="just"/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На основании письма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Рособрнадзора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от 20 октября 2023 г. № 04-339 «О направлении Рекомендаций по организации и проведению итогового собеседования по русскому языку в 2024 г.» </a:t>
            </a:r>
            <a:endParaRPr lang="ru-RU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450850" algn="just"/>
            <a:endParaRPr lang="ru-RU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450850" algn="just"/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6.7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. Участники итогового собеседования, особенности психофизического развития которых не позволяют им выполнить задания КИМ итогового собеседования в устной форме, 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могут выполнять задания КИМ итогового собеседования в письменной форме при наличии соответствующих рекомендаций ПМПК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. При проведении итогового собеседования в письменной форме допускается использование черновиков. Письменная форма работы оформляется на черновиках.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683568" y="4941168"/>
            <a:ext cx="763284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Категории обучающихся:</a:t>
            </a:r>
          </a:p>
          <a:p>
            <a:pPr marL="285750" indent="-285750">
              <a:buFontTx/>
              <a:buChar char="-"/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не владеющие обще принятой устной речью (ОНР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I – II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 уровня)</a:t>
            </a:r>
          </a:p>
          <a:p>
            <a:pPr marL="285750" indent="-285750">
              <a:buFontTx/>
              <a:buChar char="-"/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с тяжелой формой заикания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96162" y="116632"/>
            <a:ext cx="844166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Специальные условия при итоговом собеседовании по русскому языку для обучающихся с ТНР</a:t>
            </a:r>
            <a:endParaRPr lang="ru-RU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525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3528" y="1124744"/>
            <a:ext cx="79928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2174" y="896525"/>
            <a:ext cx="8486098" cy="54170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486002" y="142473"/>
            <a:ext cx="79928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НАШ САЙТ 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2248308" y="6261663"/>
            <a:ext cx="4696619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20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адрес нашего сайта: </a:t>
            </a:r>
            <a:r>
              <a:rPr lang="en-US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www</a:t>
            </a:r>
            <a:r>
              <a:rPr lang="ru-RU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.</a:t>
            </a:r>
            <a:r>
              <a:rPr lang="en-US" sz="20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centr</a:t>
            </a:r>
            <a:r>
              <a:rPr lang="ru-RU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45.</a:t>
            </a:r>
            <a:r>
              <a:rPr lang="en-US" sz="20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ru</a:t>
            </a:r>
            <a:r>
              <a:rPr lang="ru-RU" sz="20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20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Овал 6"/>
          <p:cNvSpPr/>
          <p:nvPr/>
        </p:nvSpPr>
        <p:spPr>
          <a:xfrm>
            <a:off x="467544" y="3501008"/>
            <a:ext cx="720080" cy="21602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39062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1403</TotalTime>
  <Words>1000</Words>
  <Application>Microsoft Office PowerPoint</Application>
  <PresentationFormat>Экран (4:3)</PresentationFormat>
  <Paragraphs>125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user2</dc:creator>
  <cp:lastModifiedBy>Света</cp:lastModifiedBy>
  <cp:revision>96</cp:revision>
  <cp:lastPrinted>2024-02-12T09:30:41Z</cp:lastPrinted>
  <dcterms:created xsi:type="dcterms:W3CDTF">2021-10-21T07:42:26Z</dcterms:created>
  <dcterms:modified xsi:type="dcterms:W3CDTF">2024-02-28T08:22:51Z</dcterms:modified>
</cp:coreProperties>
</file>