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79" r:id="rId6"/>
    <p:sldId id="259" r:id="rId7"/>
    <p:sldId id="275" r:id="rId8"/>
    <p:sldId id="262" r:id="rId9"/>
    <p:sldId id="274" r:id="rId10"/>
    <p:sldId id="278" r:id="rId11"/>
    <p:sldId id="280" r:id="rId12"/>
    <p:sldId id="263" r:id="rId13"/>
    <p:sldId id="266" r:id="rId14"/>
    <p:sldId id="27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CA2-E844-4AF1-8B63-09E80897B27A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F641-2D8B-487C-9A96-847639F73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416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CA2-E844-4AF1-8B63-09E80897B27A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F641-2D8B-487C-9A96-847639F73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38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CA2-E844-4AF1-8B63-09E80897B27A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F641-2D8B-487C-9A96-847639F73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8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CA2-E844-4AF1-8B63-09E80897B27A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F641-2D8B-487C-9A96-847639F73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48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CA2-E844-4AF1-8B63-09E80897B27A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F641-2D8B-487C-9A96-847639F73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10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CA2-E844-4AF1-8B63-09E80897B27A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F641-2D8B-487C-9A96-847639F73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03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CA2-E844-4AF1-8B63-09E80897B27A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F641-2D8B-487C-9A96-847639F73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09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CA2-E844-4AF1-8B63-09E80897B27A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F641-2D8B-487C-9A96-847639F73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68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CA2-E844-4AF1-8B63-09E80897B27A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F641-2D8B-487C-9A96-847639F73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49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CA2-E844-4AF1-8B63-09E80897B27A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F641-2D8B-487C-9A96-847639F73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28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CA2-E844-4AF1-8B63-09E80897B27A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F641-2D8B-487C-9A96-847639F73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38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2CA2-E844-4AF1-8B63-09E80897B27A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AF641-2D8B-487C-9A96-847639F73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16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55324" y="450760"/>
            <a:ext cx="8216720" cy="3657601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Служба ранней помощи</a:t>
            </a:r>
            <a:br>
              <a:rPr lang="ru-RU" sz="49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Поведенческие и эмоциональные нарушения у детей раннего возраста.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02088" y="5557653"/>
            <a:ext cx="4389912" cy="130034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– психолог: Достовалова Н.Н.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244" y="334851"/>
            <a:ext cx="2112135" cy="227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6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коррекционной работы при СДВГ: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Социализация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Интеллектуализация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эмоционально-волевой сферы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мотивационной сферы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1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коррекционной работы при </a:t>
            </a: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Установление контакта с ребенком.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предоставлять аутичному ребенку возможность раскрыться. Для этого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используются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его специфические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интересы (рисование только ручкой, прослушивание музыкальных игрушек и т.п.).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жестов и картинок. 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социокультурных навыков.</a:t>
            </a:r>
          </a:p>
        </p:txBody>
      </p:sp>
    </p:spTree>
    <p:extLst>
      <p:ext uri="{BB962C8B-B14F-4D97-AF65-F5344CB8AC3E}">
        <p14:creationId xmlns:p14="http://schemas.microsoft.com/office/powerpoint/2010/main" val="3326949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6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Консультативная работа с родителями.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8806"/>
            <a:ext cx="10515600" cy="550046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проведении занятий 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аутичным ребенком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родителей информируем  о выраженной психической </a:t>
            </a:r>
            <a:r>
              <a:rPr lang="ru-RU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пресыщаемости,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(невозможность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целенаправленно заниматься каким-либо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видом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 по инструкции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взрослого).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аутичного ребенка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семье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рекомендуем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стремиться ус­тановить с ним взаимодействие, развивать у него предпосылки для бытовой и социальной адаптации — навыки опрятности, самообслу­живания, речевого общения, стимулировать у него психическую активность и целенаправленность поведения.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с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врожденной повышенной реактивностью центральной нервной системы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Следует постоянно учитывать чрезмерную чувствительность, тревожность, пугливость ребенка.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воспитании ребенка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отклонениями в развитии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очень важно своевременно развивать у него навыки самообслуживания, включать его в жизнедеятельность семьи. 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02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6120080"/>
          </a:xfrm>
        </p:spPr>
        <p:txBody>
          <a:bodyPr>
            <a:normAutofit/>
          </a:bodyPr>
          <a:lstStyle/>
          <a:p>
            <a:endParaRPr lang="ru-RU" b="1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воспитании ребенка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отклонениями в развитии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очень важно своевременно развивать у него навыки самообслуживания, включать его в жизнедеятельность семьи. 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Агрессивным </a:t>
            </a:r>
            <a:r>
              <a:rPr lang="ru-RU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детям</a:t>
            </a:r>
            <a:r>
              <a:rPr lang="ru-RU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зачастую свойственны мышечные зажимы, особенно в области лица и кистей рук. Поэтому для данной категории детей будут полезны любые релаксационные </a:t>
            </a: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упражнения. Родителей обучаем</a:t>
            </a:r>
            <a:r>
              <a:rPr lang="ru-RU" i="1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эффективным способам общения с ребенком</a:t>
            </a:r>
          </a:p>
          <a:p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Развивать </a:t>
            </a:r>
            <a:r>
              <a:rPr lang="ru-RU" b="1" dirty="0" err="1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эмпатию</a:t>
            </a: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у детей можно во время совместного чтения. Нужно обсуждать с ребенком прочитанное, поощрять его в выражении своих чувств. Кроме того, очень полезно сочинять с ребенком сказки и истории.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475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40148" y="1181686"/>
            <a:ext cx="7727852" cy="3334043"/>
          </a:xfrm>
        </p:spPr>
        <p:txBody>
          <a:bodyPr>
            <a:normAutofit/>
          </a:bodyPr>
          <a:lstStyle/>
          <a:p>
            <a:r>
              <a:rPr lang="ru-RU" sz="9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 за внимание!</a:t>
            </a:r>
            <a:endParaRPr lang="ru-RU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72" y="334961"/>
            <a:ext cx="2115495" cy="228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034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8539" y="378069"/>
            <a:ext cx="10515600" cy="1178169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Формы проявления поведенческих нарушений: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1495"/>
            <a:ext cx="10515600" cy="484546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Упрямство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Капризы.</a:t>
            </a:r>
          </a:p>
          <a:p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Немотивированный плач.</a:t>
            </a:r>
          </a:p>
          <a:p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Отказ от контактов с педагогом.</a:t>
            </a:r>
          </a:p>
          <a:p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Отказ от контакта с другими детьми.</a:t>
            </a:r>
          </a:p>
          <a:p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Двигательная расторможенность.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06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65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Виды эмоциональных нарушений: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1706"/>
            <a:ext cx="10515600" cy="4765257"/>
          </a:xfrm>
        </p:spPr>
        <p:txBody>
          <a:bodyPr>
            <a:normAutofit/>
          </a:bodyPr>
          <a:lstStyle/>
          <a:p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Эмоциональная напряжённость. </a:t>
            </a:r>
          </a:p>
          <a:p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Быстрое психическое утомление ребёнка. </a:t>
            </a:r>
          </a:p>
          <a:p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Повышенная тревожность. </a:t>
            </a:r>
          </a:p>
          <a:p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Агрессивность.</a:t>
            </a:r>
          </a:p>
          <a:p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эмпатии. </a:t>
            </a:r>
          </a:p>
        </p:txBody>
      </p:sp>
    </p:spTree>
    <p:extLst>
      <p:ext uri="{BB962C8B-B14F-4D97-AF65-F5344CB8AC3E}">
        <p14:creationId xmlns:p14="http://schemas.microsoft.com/office/powerpoint/2010/main" val="2454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9452" y="780021"/>
            <a:ext cx="10515600" cy="5551321"/>
          </a:xfrm>
        </p:spPr>
        <p:txBody>
          <a:bodyPr>
            <a:normAutofit/>
          </a:bodyPr>
          <a:lstStyle/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Неготовность и нежелание преодолевать трудности. </a:t>
            </a:r>
          </a:p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Низкая мотивация к успеху. </a:t>
            </a:r>
          </a:p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Чрезмерная импульсивность.</a:t>
            </a:r>
          </a:p>
          <a:p>
            <a:pPr lvl="0"/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Эмоциональные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трудности в общении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разным причинам (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особый подход дети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ран­ним детским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аутизмом).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7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возникновения эмоциональных </a:t>
            </a: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ru-RU" sz="39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Биологические</a:t>
            </a:r>
          </a:p>
          <a:p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 нервной системы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ребенка.</a:t>
            </a:r>
          </a:p>
          <a:p>
            <a:pPr>
              <a:lnSpc>
                <a:spcPct val="110000"/>
              </a:lnSpc>
            </a:pP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Биотонус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физического развития ребенка, перенесенные в младенчестве болезни,  перенесённые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стрессы.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Задержки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психического развития, отставание от возрастных норм интеллектуального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1670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8337"/>
            <a:ext cx="10515600" cy="104273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Причины развития эмоциональных нарушений: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1074"/>
            <a:ext cx="10515600" cy="52778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Социальные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6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взаимодействия ребенка с социальным окружением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семейного воспитания, недостаточность эмоционального контакта с близкими взрослыми.</a:t>
            </a:r>
          </a:p>
          <a:p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Ребенок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систематически подвергается отрицательным оценкам со стороны взрослого </a:t>
            </a:r>
          </a:p>
          <a:p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Неблагополучные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отношения со сверстниками (эмоциональные переживания, разочарование, обида). </a:t>
            </a:r>
          </a:p>
          <a:p>
            <a:pPr marL="742950" indent="-742950">
              <a:lnSpc>
                <a:spcPct val="110000"/>
              </a:lnSpc>
              <a:spcAft>
                <a:spcPts val="1000"/>
              </a:spcAft>
              <a:buAutoNum type="arabicPeriod"/>
            </a:pPr>
            <a:endParaRPr lang="ru-RU" sz="3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6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3218"/>
            <a:ext cx="10880188" cy="1659988"/>
          </a:xfrm>
        </p:spPr>
        <p:txBody>
          <a:bodyPr>
            <a:normAutofit fontScale="90000"/>
          </a:bodyPr>
          <a:lstStyle/>
          <a:p>
            <a:pPr marL="228600" lvl="0" indent="-228600" algn="ctr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ru-RU" sz="15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5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типа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деструктивного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семейного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воспитания:</a:t>
            </a:r>
            <a:r>
              <a:rPr lang="ru-RU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528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Неприятие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(явное или скрытое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Гиперсоциальное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воспитание.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3.Тревожно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мнительное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воспитание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Эгоцентрический тип воспитания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5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Направлениями коррекции эмоциональных нарушений являются: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1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эмоционально-волевой  сферы ребенка</a:t>
            </a:r>
          </a:p>
          <a:p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Игротерапия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Телесно-ориентированная терапия. </a:t>
            </a:r>
          </a:p>
          <a:p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Сказкотерапия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Музыкотерапия.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40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Коррекционные занятия на развитие познавательных </a:t>
            </a:r>
            <a:r>
              <a:rPr lang="ru-RU" sz="36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процессов</a:t>
            </a:r>
            <a:r>
              <a:rPr lang="ru-RU" sz="36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Вся познавательная деятельность ребенка раннего возраста связана с его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предметно-</a:t>
            </a:r>
            <a:r>
              <a:rPr lang="ru-RU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манипулятивной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деятельностью. </a:t>
            </a:r>
            <a:endParaRPr lang="ru-RU" sz="3200" spc="-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</a:pPr>
            <a:r>
              <a:rPr lang="ru-RU" sz="3200" spc="-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Игры, направленные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сенсорное развитие:</a:t>
            </a:r>
            <a:endParaRPr lang="ru-RU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/>
            <a:r>
              <a:rPr lang="ru-RU" sz="3200" spc="5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Формирование представлений </a:t>
            </a:r>
            <a:r>
              <a:rPr lang="ru-RU" sz="3200" spc="6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предметном мире.</a:t>
            </a:r>
          </a:p>
          <a:p>
            <a:pPr marL="0" lvl="0" indent="0">
              <a:lnSpc>
                <a:spcPct val="107000"/>
              </a:lnSpc>
            </a:pPr>
            <a:r>
              <a:rPr lang="ru-RU" sz="3200" spc="-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Игры, направленные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социальное развитие.</a:t>
            </a:r>
          </a:p>
          <a:p>
            <a:pPr marL="0" lvl="0" indent="0">
              <a:lnSpc>
                <a:spcPct val="107000"/>
              </a:lnSpc>
            </a:pPr>
            <a:r>
              <a:rPr lang="ru-RU" sz="32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Формирование </a:t>
            </a:r>
            <a:r>
              <a:rPr lang="ru-RU" sz="32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представлений о других.</a:t>
            </a:r>
            <a:endParaRPr lang="ru-RU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517</Words>
  <Application>Microsoft Office PowerPoint</Application>
  <PresentationFormat>Произвольный</PresentationFormat>
  <Paragraphs>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Служба ранней помощи  Поведенческие и эмоциональные нарушения у детей раннего возраста.</vt:lpstr>
      <vt:lpstr>Формы проявления поведенческих нарушений: </vt:lpstr>
      <vt:lpstr>Виды эмоциональных нарушений: </vt:lpstr>
      <vt:lpstr>Презентация PowerPoint</vt:lpstr>
      <vt:lpstr>Причины возникновения эмоциональных нарушений</vt:lpstr>
      <vt:lpstr>Причины развития эмоциональных нарушений: </vt:lpstr>
      <vt:lpstr> 4 типа деструктивного семейного воспитания: </vt:lpstr>
      <vt:lpstr>Направлениями коррекции эмоциональных нарушений являются: </vt:lpstr>
      <vt:lpstr>Коррекционные занятия на развитие познавательных процессов:</vt:lpstr>
      <vt:lpstr>Основные направления коррекционной работы при СДВГ:</vt:lpstr>
      <vt:lpstr>Основные направления коррекционной работы при РАС:</vt:lpstr>
      <vt:lpstr>Консультативная работа с родителями.</vt:lpstr>
      <vt:lpstr>Презентация PowerPoint</vt:lpstr>
      <vt:lpstr>Спасибо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Поведенческие и эмоциональные нарушения у детей раннего возраста.</dc:title>
  <dc:creator>Пользователь</dc:creator>
  <cp:lastModifiedBy>user</cp:lastModifiedBy>
  <cp:revision>32</cp:revision>
  <dcterms:created xsi:type="dcterms:W3CDTF">2019-11-11T07:52:27Z</dcterms:created>
  <dcterms:modified xsi:type="dcterms:W3CDTF">2019-11-21T05:18:56Z</dcterms:modified>
</cp:coreProperties>
</file>