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6"/>
  </p:notesMasterIdLst>
  <p:sldIdLst>
    <p:sldId id="256" r:id="rId2"/>
    <p:sldId id="272" r:id="rId3"/>
    <p:sldId id="293" r:id="rId4"/>
    <p:sldId id="294" r:id="rId5"/>
    <p:sldId id="305" r:id="rId6"/>
    <p:sldId id="308" r:id="rId7"/>
    <p:sldId id="309" r:id="rId8"/>
    <p:sldId id="299" r:id="rId9"/>
    <p:sldId id="301" r:id="rId10"/>
    <p:sldId id="310" r:id="rId11"/>
    <p:sldId id="307" r:id="rId12"/>
    <p:sldId id="311" r:id="rId13"/>
    <p:sldId id="312" r:id="rId14"/>
    <p:sldId id="313" r:id="rId15"/>
    <p:sldId id="356" r:id="rId16"/>
    <p:sldId id="314" r:id="rId17"/>
    <p:sldId id="315" r:id="rId18"/>
    <p:sldId id="316" r:id="rId19"/>
    <p:sldId id="317" r:id="rId20"/>
    <p:sldId id="318" r:id="rId21"/>
    <p:sldId id="319" r:id="rId22"/>
    <p:sldId id="32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37" r:id="rId32"/>
    <p:sldId id="328" r:id="rId33"/>
    <p:sldId id="331" r:id="rId34"/>
    <p:sldId id="332" r:id="rId35"/>
    <p:sldId id="333" r:id="rId36"/>
    <p:sldId id="334" r:id="rId37"/>
    <p:sldId id="336" r:id="rId38"/>
    <p:sldId id="335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  <p:sldId id="357" r:id="rId56"/>
    <p:sldId id="358" r:id="rId57"/>
    <p:sldId id="359" r:id="rId58"/>
    <p:sldId id="360" r:id="rId59"/>
    <p:sldId id="361" r:id="rId60"/>
    <p:sldId id="362" r:id="rId61"/>
    <p:sldId id="365" r:id="rId62"/>
    <p:sldId id="363" r:id="rId63"/>
    <p:sldId id="364" r:id="rId64"/>
    <p:sldId id="304" r:id="rId6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5" autoAdjust="0"/>
    <p:restoredTop sz="94508" autoAdjust="0"/>
  </p:normalViewPr>
  <p:slideViewPr>
    <p:cSldViewPr>
      <p:cViewPr varScale="1">
        <p:scale>
          <a:sx n="82" d="100"/>
          <a:sy n="82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9BDE-7FD9-4A8B-AA55-1B1AF0899A1C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7195F-2849-449C-BB2D-6D483523F6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338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097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0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5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115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317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0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932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64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09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752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642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826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6982544" cy="111325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Департамент образования и науки Курганской области ГБУ «Центр помощи детям»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Сенсорные особенности детей с РАС. Стратегии помощи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- психолог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Ермилова Е.В.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16632"/>
            <a:ext cx="7043758" cy="969218"/>
          </a:xfrm>
        </p:spPr>
        <p:txBody>
          <a:bodyPr/>
          <a:lstStyle/>
          <a:p>
            <a:r>
              <a:rPr lang="ru-RU" b="1" dirty="0" smtClean="0"/>
              <a:t>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Сенсорная перегрузка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02482"/>
            <a:ext cx="8229600" cy="517311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Возникает при слишком долгом интенсивном сенсорном воздействии</a:t>
            </a:r>
          </a:p>
          <a:p>
            <a:pPr marL="0" indent="0" algn="just">
              <a:buNone/>
            </a:pPr>
            <a:endParaRPr lang="ru-RU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Признаки: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плач, крики;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дезориентация;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агрессия, </a:t>
            </a:r>
            <a:r>
              <a:rPr lang="ru-RU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аутоагрессия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попытки убежать, спрятаться от внешней стимуляции;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стимминг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временный </a:t>
            </a:r>
            <a:r>
              <a:rPr lang="ru-RU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мутизм</a:t>
            </a: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временное отключение восприятия;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усиленное потоотделение;</a:t>
            </a:r>
          </a:p>
          <a:p>
            <a:pPr marL="0" indent="0" algn="just">
              <a:buNone/>
            </a:pPr>
            <a:r>
              <a:rPr lang="ru-RU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- тошнота, рвота</a:t>
            </a:r>
          </a:p>
          <a:p>
            <a:pPr marL="0" indent="0">
              <a:buNone/>
            </a:pPr>
            <a:endParaRPr lang="ru-RU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5962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Вспышка гнева </a:t>
            </a:r>
            <a:r>
              <a:rPr lang="en-US" sz="4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 </a:t>
            </a:r>
            <a:r>
              <a:rPr lang="ru-RU" sz="4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мелтдаун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85157695"/>
              </p:ext>
            </p:extLst>
          </p:nvPr>
        </p:nvGraphicFramePr>
        <p:xfrm>
          <a:off x="457200" y="1234281"/>
          <a:ext cx="8229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Вспышка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гнева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сенсорная</a:t>
                      </a:r>
                      <a:r>
                        <a:rPr lang="ru-RU" sz="2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перегрузка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258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Поведение преследует цель (желание что-то получить, либо избежать чего-либо)</a:t>
                      </a:r>
                    </a:p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Поведение не преследует цели, за исключением попыток устранить раздражители (убежать, сломать)</a:t>
                      </a:r>
                    </a:p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72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Возникает в присутствии другого человека и направлено на него</a:t>
                      </a:r>
                    </a:p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Возникает независимо от присутствия другого человека. Не контролируется ребенком.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Реакция на перегрузку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02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Прекращается, если цель достигнута (например, получил игрушку)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Прекращается, если удалены сенсорные раздражители (через некоторое время)</a:t>
                      </a:r>
                    </a:p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537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188640"/>
            <a:ext cx="6615130" cy="11521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при сенсорной</a:t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перегрузке  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74490"/>
            <a:ext cx="8229600" cy="503483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 ребенком говорит только один взрослый (если есть возможность уединяется в тихом месте)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(без слов) берет руки ребенка в свои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Взрослый сильно прижимает свои ладони к ладоням ребенка (избегаем легких прикосновений)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Дает ребенку мячик для снятия стресса; сжимает мячик в руках ребенка (все действия с ощутимым давлением на руки, которое поможет избавиться от напряжения в мышцах)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Коробочка с приятными на ощупь предметами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бьет кулаками по предметам, взрослый переключает (например, бить по мячу или подушке). Если бьется головой об стенку, защищаем от ударов (подкладываем плотную подушку)</a:t>
            </a:r>
          </a:p>
          <a:p>
            <a:pPr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не избегает прикосновений, кладем на колени утяжеленное одеяло, жилет, подушки, можно запеленать в одеяло</a:t>
            </a:r>
          </a:p>
          <a:p>
            <a:pPr>
              <a:buFontTx/>
              <a:buChar char="-"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383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4085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Уменьшить вероятность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мелтдауна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защищать ребенка от сильных для него сенсорных раздражителей;</a:t>
            </a:r>
          </a:p>
          <a:p>
            <a:pPr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аранее предупреждать о возможных изменениях;</a:t>
            </a:r>
          </a:p>
          <a:p>
            <a:pPr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амечать первые признаки сенсорной перегрузки;</a:t>
            </a:r>
          </a:p>
          <a:p>
            <a:pPr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беспечить ребенку возможность регулярно отдыхать (оборудовать зоны для отдыха);</a:t>
            </a:r>
          </a:p>
          <a:p>
            <a:pPr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спользовать приемы снижающие чувствительность к сенсорным стимулам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70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88716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7920880" cy="58655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b="1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4400" b="1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Помощь </a:t>
            </a:r>
            <a:r>
              <a:rPr lang="ru-RU" sz="44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детям с сенсорными </a:t>
            </a:r>
            <a:r>
              <a:rPr lang="ru-RU" sz="44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проблемами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69346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50099"/>
          </a:xfrm>
        </p:spPr>
        <p:txBody>
          <a:bodyPr>
            <a:normAutofit fontScale="92500"/>
          </a:bodyPr>
          <a:lstStyle/>
          <a:p>
            <a:pPr marL="0" lvl="0" indent="0" algn="just">
              <a:buNone/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Поведение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ru-R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 закрывает руками уши и зажмуривается, реагируя на различные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звуки </a:t>
            </a:r>
          </a:p>
          <a:p>
            <a:pPr marL="0" lvl="0" indent="0" algn="just">
              <a:buNone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кто-то рядом громко говорит или поет, то ребенок может ударить этого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</a:t>
            </a:r>
          </a:p>
          <a:p>
            <a:pPr marL="0" lvl="0" indent="0" algn="just">
              <a:buNone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школьных праздников ребенок часто плачет или кричит, отказывается идти на уроки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</a:p>
          <a:p>
            <a:pPr marL="0" lvl="0" indent="0" algn="just">
              <a:buNone/>
            </a:pP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02519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Причина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чувствительность к слуховым стимулам.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Научить ребенка пользоваться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шумопоглащающими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наушниками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Сажать ребенка дальше от источников шума (открытых окон, дверей)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Перемена в тихом месте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Во время шумных массовых мероприятий посадить ближе к выходу, чтобы ребенок имел возможность выйти в коридор и отдохнуть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14290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23697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ебенок закрывает нос руками, находясь в столовой</a:t>
            </a:r>
          </a:p>
          <a:p>
            <a:pPr mar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 школе отказывается мыть руки перед едой</a:t>
            </a:r>
          </a:p>
          <a:p>
            <a:pPr mar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приближении взрослых может отворачивать голову в сторону или стремится отойти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27383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Причина</a:t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чувствительность к запахам.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Разрешить ребенку обедать в отдельной комнате (вместо столовой)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Педагогам, которые работают с ребенком, рекомендуется не использовать парфюмерные средства с сильным запахом (духи, дезодоранты)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Разрешить ребенку пользоваться привычным мылом для рук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99264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</a:t>
            </a: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ебенок не реагирует на свое имя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FontTx/>
              <a:buChar char="-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пониженная чувствительность к звуковым стимулам, отсроченная реакция на раздражители</a:t>
            </a:r>
          </a:p>
          <a:p>
            <a:pPr marL="0" indent="0">
              <a:buFontTx/>
              <a:buChar char="-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проблемы фильтрации в слуховой сфере</a:t>
            </a:r>
          </a:p>
          <a:p>
            <a:pPr marL="0" indent="0">
              <a:buNone/>
            </a:pP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4467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Актуальность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большинства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людей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 имеются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трудности с восприятием повседневной сенсорной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информации.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Обычно это называют нарушением сенсорной интеграции или сенсорной чувствительности. Такая проблема может очень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глубоко влиять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все аспекты жизни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человека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090613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6458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ать ребенку некоторое время (несколько секунд), не повторять его имя несколько раз подряд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Уменьшить шум в помещении, выключить телевизор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Увеличить активность, воздействующую на вестибулярную систему, тесно связанную со слуховой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методы, направленные на обучение способности выделять определенные звуки и слова (имя) из фона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30301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800" b="1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Поведение </a:t>
            </a:r>
            <a: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lang="ru-RU" sz="480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4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Ребенок часто кружится, бегает по </a:t>
            </a:r>
            <a:r>
              <a:rPr lang="ru-RU" sz="48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кругу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77511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ru-RU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Причина</a:t>
            </a:r>
            <a:endParaRPr lang="ru-RU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Стимуляция вестибулярной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Помощь</a:t>
            </a:r>
            <a:endParaRPr lang="ru-RU" sz="3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Разрешать недолго побегать с умеренной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скоростью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Увеличить количество действий и занятий, стимулирующих вестибулярную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11559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слюнявит пальцы и «рисует» на столе, на полу, на любой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поверхности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6667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ru-RU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3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Причина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тактильных ощущений в руках или/и в ротовой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полости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Помощь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Рисовать пальчиковыми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красками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Работать с пластилином, кинетическим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песком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ru-RU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Использовать кулоны для </a:t>
            </a:r>
            <a:r>
              <a:rPr lang="ru-RU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жевания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32018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каждое утро со скандалом надевает школьную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школе испытывает трудности при переодевании после урока физкультуры (отказывается надевать форму, хочет ходить в спортивном костюме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дает расчесать и поправить себе волосы, кричит, бросает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расческу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88556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к тактильным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стимулам </a:t>
            </a:r>
          </a:p>
          <a:p>
            <a:pPr marL="0" indent="0" algn="ctr">
              <a:buNone/>
            </a:pPr>
            <a:r>
              <a:rPr lang="ru-RU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Надевать под школьную форму мягкую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футболку, </a:t>
            </a:r>
            <a:r>
              <a:rPr lang="ru-RU" sz="3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леггинсы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(любую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незаметную одежду, в которой будет комфортно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Удалить с одежды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ярлыки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бесшовные носки и нижнее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белье 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Научить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ребенка причесываться самостоятельно, чтобы он мог регулировать свои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действия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400" dirty="0">
                <a:latin typeface="Arial" panose="020B0604020202020204" pitchFamily="34" charset="0"/>
                <a:cs typeface="Arial" panose="020B0604020202020204" pitchFamily="34" charset="0"/>
              </a:rPr>
              <a:t>Любую новую обувь разносить дома, прежде чем брать ее в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школу</a:t>
            </a:r>
            <a:endParaRPr lang="ru-RU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41402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 уроке качается на стуле, лежит на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столе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перемене подходит очень близко к другим детям и обижается, если они его отталкивают (может при этом начать бить себя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Перемещаясь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 коридору, постоянно врезается в других людей, стены 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предметы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323202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Причина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Пониженная чувствительность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Предлагать ребенку посидеть на перемене в кресле-мешке, «яйце совы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Предоставлять ребенку крепкие объятия, делать на перемене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массаж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во время урока утяжеляющие жилеты, подушки на колени, поясные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накладки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Обучить правилу «вытянутой руки» для понимания ребенком дистанции относительно других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людей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398651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убегает или реагирует агрессией на легкое прикосновение (например, поцелуй или легкое поглаживание по волосам), особенно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неожиданное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2697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Сенсорные особенности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6498"/>
            <a:ext cx="8280920" cy="481880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95%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людей с РАС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имеют сенсорные особенности. У одного человека может наблюдаться несколько разных типов аномального сенсорного реагирования на протяжении жизни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Гиперчувствительность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повышенная чувствительность на внешние стимулы</a:t>
            </a:r>
          </a:p>
          <a:p>
            <a:pPr marL="0" lvl="0" indent="0" algn="just">
              <a:buNone/>
            </a:pP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Гипочувствительность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сниженная чувствительность на внешние стимулы</a:t>
            </a:r>
          </a:p>
          <a:p>
            <a:pPr marL="0" lvl="0" indent="0" algn="just">
              <a:buNone/>
            </a:pP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Сенсорные </a:t>
            </a: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могут встречаться не только при РАС, но и при других нарушениях развития (например, СДВГ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88309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к тактильным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стимулам 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Избегать легких прикосновений к ребенку, дотрагиваться с достаточно сильным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нажимом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Регулярно сильно сжимать руки и крепко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обнимать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тугую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одежду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тактильные игры с различными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текстурами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24171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Поведение </a:t>
            </a:r>
          </a:p>
          <a:p>
            <a:pPr marL="0" indent="0"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Ребенок </a:t>
            </a:r>
            <a:r>
              <a:rPr lang="ru-RU" dirty="0">
                <a:latin typeface="Arial" pitchFamily="34" charset="0"/>
                <a:cs typeface="Arial" pitchFamily="34" charset="0"/>
              </a:rPr>
              <a:t>щурится, закрывает глаза, становится беспокойным или невнимательным при ярком освещении или в классе с большим количеством зрительных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стимулов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41375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к зрительным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раздражителям</a:t>
            </a:r>
          </a:p>
          <a:p>
            <a:pPr marL="0" indent="0" algn="ctr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Носить кепки с козырьком, шляпы, капюшоны, солнцезащитные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очки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 возможности избегать яркого освещения, особенно люминесцентного, использовать лампы низкой мощности с матовым стеклом: они дают мягкий и равномерный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свет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очки для блокировки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бликов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Если ребенку сложно списывать с доски, положить ему дубликат с текстом на парту. Лучше, если образец будет лежать на приподнятой/наклонной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поверхности</a:t>
            </a:r>
          </a:p>
          <a:p>
            <a:pPr marL="0" indent="0" algn="just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 перегружать класс разнообразными зрительными стимулами (плакаты, картины и пр.) или сажать ребенка таким образом, чтобы он находился к ним </a:t>
            </a: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спиной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791572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часто тянет в рот несъедобные объекты, кусается: жует свою одежду, учебные материалы, кусает себя или окружающих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людей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21097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проприоцептивных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оральных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ощущений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Предложить ребенку на выбор какое-либо приспособление для жевания (кулон, браслет,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бусы)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Использовать жевательную насадку 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карандаш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Пить густые напитки (кисель, густой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сок)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трубочку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Предлагать хрустящую и вязкую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еду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Если возможно, использовать жевательную резинку (при условии, что ребенок ее не проглотит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97861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500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часто скрипит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зубами</a:t>
            </a:r>
          </a:p>
          <a:p>
            <a:pPr marL="0" indent="0" algn="ctr">
              <a:buNone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ричина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проприоцептивных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ощущений в челюстных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суставах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92068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течение дня использовать сенсорные игрушки для ротовой полости, в том числе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вибрирующие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Предлагать хрустящую еду и еду с вязкой консистенцией, которую необходимо долго жевать, например, жевательные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конфеты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Периодически в течение дня сдавливать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щеки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Надувать гору из мыльных пузырей (опустить трубочку в мыльный раствор и дуть, чтобы получилась гора из пузырьков. Предварительно убедиться, что ребенок не будет втягивать раствор в рот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9817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</a:t>
            </a:r>
          </a:p>
          <a:p>
            <a:pPr marL="0" indent="0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не переносит даже слегка испачканных рук, требует их немедленно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вытереть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566794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реакция на тактильные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стимулы 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Разрешать использовать влажные салфетки, если ребенку это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Заворачивать еду (например, бутерброды) 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бумагу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Проводить занятия с массой для лепки, которая не оставляет следов на руках и не прилипает к коже, с кинетическим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песком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Регулярно сильно сжимать руки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1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0552"/>
            <a:ext cx="8229600" cy="5815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отказывается находиться в кругу детей, стоять или идти рядом с другими детьми. Кричит, стремится убежать или отказывается идти на занятия, где требуется находиться близко к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сверстникам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5401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Паттерны сенсорного реагирования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Классифицированы на 3+1 </a:t>
            </a:r>
          </a:p>
          <a:p>
            <a:pPr algn="just">
              <a:buFontTx/>
              <a:buChar char="-"/>
            </a:pP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гиперреактивность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гипореактивность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енсорный поиск/жажда сенсорных ощущений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усиленное восприятие</a:t>
            </a:r>
          </a:p>
          <a:p>
            <a:pPr marL="0" indent="0">
              <a:buNone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667103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Повышенная чувствительность к тактильным стимулам, стремление защитить себя от неприятных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ощущений</a:t>
            </a:r>
          </a:p>
          <a:p>
            <a:pPr marL="0" indent="0" algn="ctr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Позволить ребенку находиться на некотором расстоянии от других (стоять последним в ряду, сидеть не в круге, а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сзади)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Использовать тугую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одежду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Разрешить держать в руках тактильные игрушки (игрушки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Fidget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Возможно, это поведение связано также с повышенной чувствительностью к слуховым стимулам. В этом случае следует пользоваться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шумопоглощающими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наушниками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121621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обнюхивает своих одноклассников и учителей. Любит сильные запахи (клея, краски) на занятиях в мастерской. При этом полностью сосредотачивается на них, забывая о полученном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задании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844126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Стимуляция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обонятельной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вещества с сильными запахами в качестве награды или для переключения внимания от неприемлемых обонятельных стимулов (ароматические масла, фломастеры с запахом, ароматические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гелевые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шарики)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Существует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вероятность, что ребенок использует обонятельную систему как основной источник получения информации, поскольку у него присутствует фрагментарность зрительного восприятия. В этом случае следует направить усилия на развитие зрительного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восприятия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193108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 ощущает боль так, как большинство других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684805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Пониженная тактильная чувствительность 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Учитывать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повышенную вероятность получения травм,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ожогов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Обеспечить безопасность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Увеличить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активность ребенка, стимулирующую тактильную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196472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ребенка слишком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сильный/слабый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нажим при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письме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53402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проприоцептивной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чувствительности</a:t>
            </a:r>
          </a:p>
          <a:p>
            <a:pPr marL="0" indent="0" algn="ctr">
              <a:buNone/>
            </a:pP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Упражнения с использованием специальных тренировочных материалов (массы для лепки, жвачки для рук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Предлагать мячики для разработки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кисти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Перед письмом поработать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степлером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(помогает научиться регулировать прилагаемое усилие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Для детей, которые делают слишком сильный нажим, полезны тренировки, когда лист бумаги кладется на коврик для компьютерной мышки. Такие упражнения дают возможность учиться регулировать усилие (чтобы не продырявить лист бумаги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при письме механический карандаш, а в более старшем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возрасте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гелевые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ручки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Писать и рисовать вибрирующими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ручками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Пользоваться ручками с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утяжелителями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 слишком слабом нажиме полезно пользоваться копиркой, чтобы добиваться достаточной силы нажима для получения следа на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бумаге</a:t>
            </a:r>
          </a:p>
          <a:p>
            <a:pPr marL="0" indent="0" algn="just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Писать мягким карандашом или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фломастером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07791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ребенка неуклюжая походка. На уроке физкультуры он испытывает значительные трудности. Даже во время разминки сильно заваливается в стороны, выполняя наклоны и простые движения. Не умеет прыгать. Ходит по гимнастическому бревну, держа за руку взрослого (иначе падает). Во время бега часто спотыкается, с трудом дается переход с бега 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шаг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1694958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Пониженная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вестибулярной и </a:t>
            </a:r>
            <a:r>
              <a:rPr lang="ru-RU" sz="3800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проприоцептивной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</a:t>
            </a:r>
          </a:p>
          <a:p>
            <a:pPr marL="0" indent="0" algn="ctr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b="1" dirty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Выполнять действия, требующие физических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усилий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Носить тугую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одежду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утяжелители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Регулярно сжимать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руки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Качаться на качелях, залезать на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горки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Рекомендуется подобрать те виды физической активности, которые не вызывают у ребенка страха, и постепенно развивать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их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, если ученик боится ходить по бревну без поддержки взрослого, то можно сначала: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научить его уверенно ходить по наклеенной на полу полоске цветного скотча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перейти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на ходьбу по широкой гимнастической скамейке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перейти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на ходьбу по гимнастическому бревну, лежащему на полу, </a:t>
            </a:r>
            <a:endParaRPr lang="ru-RU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– только </a:t>
            </a:r>
            <a:r>
              <a:rPr lang="ru-RU" sz="3800" dirty="0">
                <a:latin typeface="Arial" panose="020B0604020202020204" pitchFamily="34" charset="0"/>
                <a:cs typeface="Arial" panose="020B0604020202020204" pitchFamily="34" charset="0"/>
              </a:rPr>
              <a:t>после этого учить ходьбе по высокому гимнастическому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бревну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59498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 </a:t>
            </a:r>
          </a:p>
          <a:p>
            <a:pPr marL="0" indent="0" algn="just">
              <a:buNone/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сопротивляется обучению «рука в руке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1586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8557"/>
          </a:xfrm>
        </p:spPr>
        <p:txBody>
          <a:bodyPr>
            <a:noAutofit/>
          </a:bodyPr>
          <a:lstStyle/>
          <a:p>
            <a:pPr lvl="0" algn="r">
              <a:spcBef>
                <a:spcPct val="20000"/>
              </a:spcBef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Гиперреактивность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чрезмерная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реакция на внешние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стимулы 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Слуховая: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закрывает уши на громкие неожиданные звуки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Зрительная: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устает в наполненной предметами комнате, избегает мигающие, яркие предметы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Вестибулярная, кинестетическая: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избегает активные игры, качели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Обоняние и вкус: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ограниченные пищевые предпочтения, пищевая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неофобия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2211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24981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</a:p>
          <a:p>
            <a:pPr marL="0" indent="0" algn="just">
              <a:buNone/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				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чувствительность к тактильным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раздражителям. Поведение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обусловлено непереносимостью запаха, исходящего от человека,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который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находится близко 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ребенку</a:t>
            </a:r>
          </a:p>
          <a:p>
            <a:pPr marL="0" indent="0" algn="just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Не использовать обучение «рука в руке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Постепенно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 осторожно приучать ребенка к прикосновениям: на короткое время слегка прикасаться к руке, совмещая это с чем-то приятным для ребенка, постепенно увеличивая время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прикосновения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– Регулярно сильно сжимать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руки</a:t>
            </a:r>
          </a:p>
          <a:p>
            <a:pPr marL="0" indent="0" algn="just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Пока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ребенок не начнет спокойно реагировать на прикосновения, учить другими способами, например, посредством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имитации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983211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Ребенку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трудно сидеть за партой, он постоянно крутится, раскачивается, вскакивает, сползает на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пол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909276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вестибулярных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и/или зрительных/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проприоцептивных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ощущений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 </a:t>
            </a:r>
          </a:p>
          <a:p>
            <a:pPr marL="0" indent="0" algn="just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Обеспечить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сенсорные ощущения и возможность движения во время сидения на разных предметах. С этой целью удобно использовать балансировочную или надувную сенсорную подушки, большой резиновый мяч, на которых ребенок может сидеть во время занятий. К ножкам стула прикрепить широкую эластичную ленту, на которую ребенок может ставить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ноги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741788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Поведение</a:t>
            </a:r>
          </a:p>
          <a:p>
            <a:pPr marL="0" indent="0" algn="just">
              <a:buNone/>
            </a:pP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сжимает щеки </a:t>
            </a:r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других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206927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Причина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проприоцептивных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ощущений в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руках </a:t>
            </a:r>
          </a:p>
          <a:p>
            <a:pPr marL="0" indent="0" algn="ctr">
              <a:buNone/>
            </a:pP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</a:p>
          <a:p>
            <a:pPr marL="0" indent="0" algn="just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занятия с пластилином, эспандеры,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массажеры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для рук, сенсорные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игрушки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0926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95390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активности, материалы и 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приспособления, воздействующие на тактильную систему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- Пересыпание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мелких предметов, игры с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крупой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Пластилин, массы для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лепки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Пальчиковые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краски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Сжимание рук (взрослый регулярно с силой сжимает руки ребенка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Глубокий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массаж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Сквишбоксы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Squish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Box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ягкие 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антис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ресс-игрушки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сжимания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– Утяжелители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419494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Виды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воздействующие на слуховую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Звуковое лото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Движения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музыку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Пение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Занятия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музыкальными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инструментами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Аудиокниги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Использование наушников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Использование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плееров с любимой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музыкой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72867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</a:t>
            </a: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воздействующие на зрительную 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Визуальное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Конструкторы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Marble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Мигающие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игрушки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Калейдоскоп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 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лабиринтами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Лава–лампа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Сенсорные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бутылки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Игры, в которых нужно бросать предметы, попадая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Специальное место для сенсорной разгрузки (релаксации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Антибликовые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приспособления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345048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Виды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воздействующие на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проприоцептивную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систему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Крепкие объятия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Массаж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Батут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Различные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упражнения, требующие физических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усилий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Отжимание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стены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Игры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тестом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706386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Виды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воздействующие на вестибулярную систему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Качели</a:t>
            </a:r>
          </a:p>
          <a:p>
            <a:pPr marL="0" indent="0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Велосипед</a:t>
            </a:r>
          </a:p>
          <a:p>
            <a:pPr marL="0" indent="0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Батут</a:t>
            </a:r>
          </a:p>
          <a:p>
            <a:pPr marL="0" indent="0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Карусель </a:t>
            </a:r>
          </a:p>
          <a:p>
            <a:pPr marL="0" indent="0">
              <a:buNone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Висеть вниз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головой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09939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74638"/>
            <a:ext cx="6972320" cy="11430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Гипореактивность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недостаточная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реакция или ее отсутствие на </a:t>
            </a:r>
            <a:b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определенные сенсорные стимулы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Слуховая: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игнорирует обращенную речь, не откликается на имя, не обращает внимания на звуки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Зрительная: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 трудом находит предметы среди других, не различает похожие предметы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Вестибулярная, кинестетическая: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замечает, что находится на шаткой поверхности, часто падает, роняет предметы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Тактильная: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замечает прикосновений, не сразу реагирует на боль, ушибы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Обоняние и вкус: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не обращает внимание на сильные или неприятные запахи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3366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210682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Виды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воздействующие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на систему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обоняния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Занятия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ароматизированным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тестом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Рисование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ароматизированными пальчиковыми красками, ароматизированными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фломастерами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Использование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ароматизированных сенсорных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игрушек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612543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74638"/>
            <a:ext cx="5686436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Виды активности, воздействующие на вкусовую и орально-моторную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сферы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Выдувать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мыльные 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пузыри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Дуть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в свистки, дудочки </a:t>
            </a:r>
            <a:endParaRPr lang="ru-RU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Хрустящая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 вязкая 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еда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Жевательная резинка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Игрушки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жевания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Пить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из трубочки густые 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напитки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Пить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из бутылок с питьевым клапаном (обычно используются спортсменами: для получения воды требуется слегка надавить зубами на клапан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Съедобные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бусы («бусины» - сухофрукты, твердое 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печенье)</a:t>
            </a:r>
          </a:p>
          <a:p>
            <a:pPr marL="0" indent="0" algn="just">
              <a:buNone/>
            </a:pP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 Игры </a:t>
            </a:r>
            <a: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  <a:t>«угадай вкус</a:t>
            </a:r>
            <a:r>
              <a:rPr lang="ru-RU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331431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95447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Виды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активности,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требующие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физических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усилий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28802"/>
            <a:ext cx="8229600" cy="44525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Прыгать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батуте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Толкать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или носить коробки с тяжелыми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предметами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Толкать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нагруженные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тележки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Возить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 санках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Возить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чемоданы на колесах, наполненные тяжелыми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предметами</a:t>
            </a:r>
          </a:p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Регулярно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проводить занятия с использованием упражнений, в ходе которых изображаются движения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животных. Например: упражнения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краб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»,«медведь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», «лягушка». Важно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также включать виды активности, направленные на развитие координации и владение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телом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7475"/>
            <a:ext cx="1152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99055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Оборудование места для релаксации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–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Уголок для релаксации должен находиться в наиболее спокойном месте квартиры или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класса </a:t>
            </a:r>
          </a:p>
          <a:p>
            <a:pPr marL="0" indent="0" algn="just">
              <a:buNone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Удобно использовать палатку, в которой ребенок может уединиться и в то же время не мешать другим (не отвлекать других детей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– Внутрь помещены мягкие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подушки, коврики, одеяло с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утяжелителями</a:t>
            </a:r>
          </a:p>
          <a:p>
            <a:pPr marL="0" indent="0" algn="just">
              <a:buNone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- В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уголке должны находиться разнообразные сенсорные игрушки: игрушки для жевания, калейдоскоп или лава–лампа, сенсорные бутылки, картины с пересыпающимся песком, вибрирующие игрушки, игрушки для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сжимания </a:t>
            </a:r>
          </a:p>
          <a:p>
            <a:pPr marL="0" indent="0" algn="just">
              <a:buNone/>
            </a:pPr>
            <a:r>
              <a:rPr lang="ru-RU" sz="33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3300" dirty="0">
                <a:latin typeface="Arial" pitchFamily="34" charset="0"/>
                <a:cs typeface="Arial" pitchFamily="34" charset="0"/>
              </a:rPr>
              <a:t>Эти игрушки удобно поместить в специальную коробку, из которой ребенок сам может выбрать то, что ему требуется в данный </a:t>
            </a:r>
            <a:r>
              <a:rPr lang="ru-RU" sz="3300" dirty="0" smtClean="0">
                <a:latin typeface="Arial" pitchFamily="34" charset="0"/>
                <a:cs typeface="Arial" pitchFamily="34" charset="0"/>
              </a:rPr>
              <a:t>момент</a:t>
            </a:r>
            <a:endParaRPr lang="ru-RU" sz="3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78363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183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Сенсорный поиск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02482"/>
            <a:ext cx="8229600" cy="517884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Активный поиск или создание желаемых сенсорных стимулов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Слуховой: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интерес к звукам, «зависает» при прослушивании музыки, бытовых звуков, издает повторяющиеся звуки, стучит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Зрительный: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долго смотрит на источники света, вращающиеся/движущиеся объекты, огоньки, гирлянды, двигает пальцами перед глазами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Вестибулярный, кинестетический: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подпрыгивает, качается, кружится на месте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Тактильный: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любит прикасаться к предметам, определенным тканям, любит телесный контакт 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Обонятельный: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обнюхивает игрушки, предметы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10858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0384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Усиленное восприятие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>
                <a:latin typeface="Arial" pitchFamily="34" charset="0"/>
                <a:cs typeface="Arial" pitchFamily="34" charset="0"/>
              </a:rPr>
            </a:b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Лучшее (по сравнению с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нормотипичными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сверстниками) восприятие конкретных сенсорных стимулов, способность фокусироваться на конкретных элементах стимулов (например, абсолютный музыкальный слух)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1979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74638"/>
            <a:ext cx="6472254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Трудности целостного восприятия и его фрагментарность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трудности различения главной и побочной информации (воспринимать речь на фоне шума)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есткое восприятие целостных образов (изменение одной детали = изменение всего образа)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рагментарность (восприятие отдельных деталей без объединения их в целостный образ)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152128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98969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</TotalTime>
  <Words>2663</Words>
  <Application>Microsoft Office PowerPoint</Application>
  <PresentationFormat>Экран (4:3)</PresentationFormat>
  <Paragraphs>445</Paragraphs>
  <Slides>64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5" baseType="lpstr">
      <vt:lpstr>Тема Office</vt:lpstr>
      <vt:lpstr>     Департамент образования и науки Курганской области ГБУ «Центр помощи детям»    Сенсорные особенности детей с РАС. Стратегии помощи</vt:lpstr>
      <vt:lpstr>Актуальность</vt:lpstr>
      <vt:lpstr>Сенсорные особенности </vt:lpstr>
      <vt:lpstr>Паттерны сенсорного реагирования</vt:lpstr>
      <vt:lpstr> Гиперреактивность - чрезмерная реакция на внешние стимулы   </vt:lpstr>
      <vt:lpstr>Гипореактивность - недостаточная реакция или ее отсутствие на  определенные сенсорные стимулы </vt:lpstr>
      <vt:lpstr>Сенсорный поиск</vt:lpstr>
      <vt:lpstr>     Усиленное восприятие  </vt:lpstr>
      <vt:lpstr> Трудности целостного восприятия и его фрагментарность </vt:lpstr>
      <vt:lpstr>   Сенсорная перегрузка</vt:lpstr>
      <vt:lpstr>Вспышка гнева vs мелтдаун</vt:lpstr>
      <vt:lpstr>Помощь при сенсорной  перегрузке   </vt:lpstr>
      <vt:lpstr>Уменьшить вероятность  мелтдауна</vt:lpstr>
      <vt:lpstr>Слайд 14</vt:lpstr>
      <vt:lpstr>Слайд 15</vt:lpstr>
      <vt:lpstr>                                     Причина  Повышенная чувствительность к слуховым стимулам. </vt:lpstr>
      <vt:lpstr>Слайд 17</vt:lpstr>
      <vt:lpstr>      Причина  Повышенная чувствительность к запахам.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    Виды активности, материалы и  приспособления, воздействующие на тактильную систему</vt:lpstr>
      <vt:lpstr>  Виды активности, воздействующие на слуховую систему</vt:lpstr>
      <vt:lpstr>  Виды активности, воздействующие на зрительную систему</vt:lpstr>
      <vt:lpstr>  Виды активности, воздействующие на проприоцептивную систему</vt:lpstr>
      <vt:lpstr>  Виды активности, воздействующие на вестибулярную систему</vt:lpstr>
      <vt:lpstr>   Виды активности,     воздействующие на систему обоняния</vt:lpstr>
      <vt:lpstr>Виды активности, воздействующие на вкусовую и орально-моторную сферы</vt:lpstr>
      <vt:lpstr> Виды активности,  требующие физических усилий</vt:lpstr>
      <vt:lpstr>Оборудование места для релаксации</vt:lpstr>
      <vt:lpstr>Слайд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школьному обучению детей  с расстройствами аутистического спектра.</dc:title>
  <cp:lastModifiedBy>user</cp:lastModifiedBy>
  <cp:revision>251</cp:revision>
  <dcterms:modified xsi:type="dcterms:W3CDTF">2023-09-28T06:14:51Z</dcterms:modified>
</cp:coreProperties>
</file>