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8" r:id="rId9"/>
    <p:sldId id="269" r:id="rId10"/>
    <p:sldId id="270" r:id="rId11"/>
    <p:sldId id="264" r:id="rId12"/>
    <p:sldId id="265" r:id="rId13"/>
    <p:sldId id="266" r:id="rId14"/>
    <p:sldId id="26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94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36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34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175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92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95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6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815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7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188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0F-9C6B-4802-A8DC-FABA96BD4DB9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758E-6428-4C86-8A48-B1328185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77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12C0F-9C6B-4802-A8DC-FABA96BD4DB9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B758E-6428-4C86-8A48-B1328185B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23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&#1089;entr45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Профилактика профессионального выгорания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педагогов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4077072"/>
            <a:ext cx="4320480" cy="1126976"/>
          </a:xfrm>
        </p:spPr>
        <p:txBody>
          <a:bodyPr>
            <a:normAutofit fontScale="85000" lnSpcReduction="10000"/>
          </a:bodyPr>
          <a:lstStyle/>
          <a:p>
            <a:pPr lvl="2" algn="l">
              <a:spcBef>
                <a:spcPts val="0"/>
              </a:spcBef>
            </a:pPr>
            <a:r>
              <a:rPr lang="ru-RU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Мягкова Мария </a:t>
            </a:r>
            <a:r>
              <a:rPr lang="ru-RU" sz="21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Алексеевна,</a:t>
            </a:r>
            <a:r>
              <a:rPr lang="ru-RU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педагог-психолог</a:t>
            </a:r>
            <a:br>
              <a:rPr lang="ru-RU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 </a:t>
            </a:r>
            <a:endParaRPr lang="ru-RU" sz="2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60648"/>
            <a:ext cx="62646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Государственное бюджетное учреждение 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«Центр помощи детям» 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374" y="31928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C:\Users\5324\Pictures\i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933825"/>
            <a:ext cx="2932112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503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Направление деятельности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084051"/>
              </p:ext>
            </p:extLst>
          </p:nvPr>
        </p:nvGraphicFramePr>
        <p:xfrm>
          <a:off x="457200" y="1600200"/>
          <a:ext cx="8229600" cy="41188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02432"/>
                <a:gridCol w="2952328"/>
                <a:gridCol w="44748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Направление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деятельности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Содержание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Методическая работа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1.Разработка методического инструментария по развитию творческих и </a:t>
                      </a:r>
                      <a:r>
                        <a:rPr lang="ru-RU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деятельностных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способностей личности.</a:t>
                      </a:r>
                      <a:endParaRPr lang="ru-RU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2.Разработка тренингов и деловых игр по развитию творческого потенциала и </a:t>
                      </a:r>
                      <a:r>
                        <a:rPr lang="ru-RU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деятельностных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способностей личности.</a:t>
                      </a:r>
                      <a:endParaRPr lang="ru-RU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3.Психологическая поддержка открытых учебных занятий.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961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63408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Методики для диагностики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1. Диагностика «эмоционального выгорания» у педагогов В.В. Бойко, адаптация Е.Е. Алексеевой.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2.</a:t>
            </a: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 «Опросник выявления эмоционального выгорания (MBI)» </a:t>
            </a:r>
            <a:r>
              <a:rPr lang="ru-RU" dirty="0" err="1" smtClean="0">
                <a:effectLst/>
                <a:latin typeface="Arial"/>
                <a:ea typeface="Calibri"/>
                <a:cs typeface="Times New Roman"/>
              </a:rPr>
              <a:t>Маслач</a:t>
            </a: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 К., Джексон С.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3. Определение психического «выгорания»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А. А. Рукавишников.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Times New Roman"/>
                <a:cs typeface="Times New Roman"/>
              </a:rPr>
              <a:t>4.Оценка профессионально-педагогических деформаций Э.Ф. </a:t>
            </a:r>
            <a:r>
              <a:rPr lang="ru-RU" dirty="0" err="1" smtClean="0">
                <a:effectLst/>
                <a:latin typeface="Arial"/>
                <a:ea typeface="Times New Roman"/>
                <a:cs typeface="Times New Roman"/>
              </a:rPr>
              <a:t>Зеер</a:t>
            </a:r>
            <a:r>
              <a:rPr lang="ru-RU" dirty="0" smtClean="0">
                <a:effectLst/>
                <a:latin typeface="Arial"/>
                <a:ea typeface="Times New Roman"/>
                <a:cs typeface="Times New Roman"/>
              </a:rPr>
              <a:t>, А.И. Павлова.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Times New Roman"/>
                <a:cs typeface="Times New Roman"/>
              </a:rPr>
              <a:t>5. Методика оценки психического выгорания у социальных работников В.Е. Орел, И.Г. Сенин.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376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Методики для диагностики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3500" dirty="0" smtClean="0">
                <a:effectLst/>
                <a:latin typeface="Arial"/>
                <a:ea typeface="Calibri"/>
                <a:cs typeface="Times New Roman"/>
              </a:rPr>
              <a:t>1. Анкета для изучения нервно-психической устойчивости педагогов НПУ «Прогноз».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500" dirty="0" smtClean="0">
                <a:effectLst/>
                <a:latin typeface="Arial"/>
                <a:ea typeface="Calibri"/>
                <a:cs typeface="Times New Roman"/>
              </a:rPr>
              <a:t>2. </a:t>
            </a: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Исследование личности педагога с помощью </a:t>
            </a:r>
            <a:r>
              <a:rPr lang="ru-RU" sz="3500" dirty="0" err="1" smtClean="0">
                <a:effectLst/>
                <a:latin typeface="Arial"/>
                <a:ea typeface="Times New Roman"/>
                <a:cs typeface="Times New Roman"/>
              </a:rPr>
              <a:t>Фрайбургского</a:t>
            </a: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 личностного опросника </a:t>
            </a:r>
            <a:r>
              <a:rPr lang="ru-RU" sz="3500" i="1" dirty="0" smtClean="0">
                <a:effectLst/>
                <a:latin typeface="Arial"/>
                <a:ea typeface="Times New Roman"/>
                <a:cs typeface="Times New Roman"/>
              </a:rPr>
              <a:t>(</a:t>
            </a:r>
            <a:r>
              <a:rPr lang="en-US" sz="3500" i="1" dirty="0" smtClean="0">
                <a:effectLst/>
                <a:latin typeface="Arial"/>
                <a:ea typeface="Times New Roman"/>
                <a:cs typeface="Times New Roman"/>
              </a:rPr>
              <a:t>FPI</a:t>
            </a:r>
            <a:r>
              <a:rPr lang="ru-RU" sz="3500" i="1" dirty="0" smtClean="0">
                <a:effectLst/>
                <a:latin typeface="Arial"/>
                <a:ea typeface="Times New Roman"/>
                <a:cs typeface="Times New Roman"/>
              </a:rPr>
              <a:t>)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И. </a:t>
            </a:r>
            <a:r>
              <a:rPr lang="ru-RU" sz="3500" dirty="0" err="1" smtClean="0">
                <a:effectLst/>
                <a:latin typeface="Arial"/>
                <a:ea typeface="Times New Roman"/>
                <a:cs typeface="Times New Roman"/>
              </a:rPr>
              <a:t>Фаренберг</a:t>
            </a: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, </a:t>
            </a:r>
            <a:r>
              <a:rPr lang="en-US" sz="3500" dirty="0" smtClean="0">
                <a:effectLst/>
                <a:latin typeface="Arial"/>
                <a:ea typeface="Times New Roman"/>
                <a:cs typeface="Times New Roman"/>
              </a:rPr>
              <a:t>X</a:t>
            </a: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. </a:t>
            </a:r>
            <a:r>
              <a:rPr lang="ru-RU" sz="3500" dirty="0" err="1" smtClean="0">
                <a:effectLst/>
                <a:latin typeface="Arial"/>
                <a:ea typeface="Times New Roman"/>
                <a:cs typeface="Times New Roman"/>
              </a:rPr>
              <a:t>Зарг</a:t>
            </a: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, Р. </a:t>
            </a:r>
            <a:r>
              <a:rPr lang="ru-RU" sz="3500" dirty="0" err="1" smtClean="0">
                <a:effectLst/>
                <a:latin typeface="Arial"/>
                <a:ea typeface="Times New Roman"/>
                <a:cs typeface="Times New Roman"/>
              </a:rPr>
              <a:t>Гампел</a:t>
            </a: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3. 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Тест «САН» (самочувствие, активность, настроение).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4. Опросник «Стиль мышления» 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А. А. Алексеев, Л. А. Громова.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5. Шкала самооценки мотивации </a:t>
            </a:r>
            <a:r>
              <a:rPr lang="ru-RU" sz="35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Марлоу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, Д. </a:t>
            </a:r>
            <a:r>
              <a:rPr lang="ru-RU" sz="35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Краун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6. Тест для измерения потребности в достижениях Ю. М. Орлов.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7. Тест измерения мотивации достижения (Модификация теста-опросника А. </a:t>
            </a:r>
            <a:r>
              <a:rPr lang="ru-RU" sz="35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Мехрабиана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 М. Ш.  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5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Магомед-</a:t>
            </a:r>
            <a:r>
              <a:rPr lang="ru-RU" sz="35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Эминовым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).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8. Тест локализации контроля (Модификация шкалы Дж. </a:t>
            </a:r>
            <a:r>
              <a:rPr lang="en-US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Po</a:t>
            </a:r>
            <a:r>
              <a:rPr lang="ru-RU" sz="35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тт</a:t>
            </a:r>
            <a:r>
              <a:rPr lang="en-US" sz="35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epa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С. Р.  Пантелеева, 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В. В. </a:t>
            </a:r>
            <a:r>
              <a:rPr lang="ru-RU" sz="35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Столина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)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9. Опросник уровня субъективного контроля В. В. </a:t>
            </a:r>
            <a:r>
              <a:rPr lang="ru-RU" sz="35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Бажин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, Е. А. </a:t>
            </a:r>
            <a:r>
              <a:rPr lang="ru-RU" sz="35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Голыкина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, А. М. Эткинд.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10.</a:t>
            </a:r>
            <a:r>
              <a:rPr lang="ru-RU" sz="3500" dirty="0" smtClean="0">
                <a:effectLst/>
                <a:latin typeface="Arial"/>
                <a:ea typeface="Calibri"/>
                <a:cs typeface="Times New Roman"/>
              </a:rPr>
              <a:t> Тест юмористических фраз А. Г. Шмелев., В. С. Бабина.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500" dirty="0">
                <a:latin typeface="Arial"/>
                <a:ea typeface="Times New Roman"/>
                <a:cs typeface="Times New Roman"/>
              </a:rPr>
              <a:t>1</a:t>
            </a: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1. Тест «Оценка агрессивности» А. </a:t>
            </a:r>
            <a:r>
              <a:rPr lang="ru-RU" sz="3500" dirty="0" err="1" smtClean="0">
                <a:effectLst/>
                <a:latin typeface="Arial"/>
                <a:ea typeface="Times New Roman"/>
                <a:cs typeface="Times New Roman"/>
              </a:rPr>
              <a:t>Ассингер</a:t>
            </a: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12. Тест «Оценка уровня общительности учителя» В. Ф. </a:t>
            </a:r>
            <a:r>
              <a:rPr lang="ru-RU" sz="3500" dirty="0" err="1" smtClean="0">
                <a:effectLst/>
                <a:latin typeface="Arial"/>
                <a:ea typeface="Times New Roman"/>
                <a:cs typeface="Times New Roman"/>
              </a:rPr>
              <a:t>Ряховский</a:t>
            </a: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13.Тест «Оценка самоконтроля в общении» М. </a:t>
            </a:r>
            <a:r>
              <a:rPr lang="ru-RU" sz="3500" dirty="0" err="1" smtClean="0">
                <a:effectLst/>
                <a:latin typeface="Arial"/>
                <a:ea typeface="Times New Roman"/>
                <a:cs typeface="Times New Roman"/>
              </a:rPr>
              <a:t>Снайдер</a:t>
            </a: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14.</a:t>
            </a:r>
            <a:r>
              <a:rPr lang="ru-RU" sz="3500" dirty="0" smtClean="0">
                <a:effectLst/>
                <a:latin typeface="Arial"/>
                <a:ea typeface="Calibri"/>
                <a:cs typeface="Times New Roman"/>
              </a:rPr>
              <a:t> Тест «Оценка способов реагирования в конфликте» К. Н. Томас.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15. Шкала оценки психологического климата в педагогическом коллективе.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500" dirty="0" smtClean="0">
                <a:effectLst/>
                <a:latin typeface="Arial"/>
                <a:ea typeface="Calibri"/>
                <a:cs typeface="Times New Roman"/>
              </a:rPr>
              <a:t>16. Тест «Определение направленности личности» </a:t>
            </a: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Б. </a:t>
            </a:r>
            <a:r>
              <a:rPr lang="ru-RU" sz="3500" dirty="0" err="1" smtClean="0">
                <a:effectLst/>
                <a:latin typeface="Arial"/>
                <a:ea typeface="Times New Roman"/>
                <a:cs typeface="Times New Roman"/>
              </a:rPr>
              <a:t>Басс</a:t>
            </a: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3500" dirty="0" smtClean="0">
                <a:effectLst/>
                <a:latin typeface="Arial"/>
                <a:ea typeface="Times New Roman"/>
                <a:cs typeface="Times New Roman"/>
              </a:rPr>
              <a:t>17. Методика д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иагностики личностной тревожности Дж. Тейлор.</a:t>
            </a:r>
            <a:endParaRPr lang="ru-RU" sz="35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18. Тест «Индекс жизненного стиля» </a:t>
            </a:r>
            <a:r>
              <a:rPr lang="ru-RU" sz="3500" dirty="0" err="1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Плутчик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-</a:t>
            </a:r>
            <a:r>
              <a:rPr lang="ru-RU" sz="3500" dirty="0" err="1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Келлерман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-Конте.</a:t>
            </a:r>
            <a:endParaRPr lang="ru-RU" sz="3500" dirty="0"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993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Программа </a:t>
            </a:r>
            <a:b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«Гореть - не выгорая!»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 ГБУ «Центр помощи детям»</a:t>
            </a:r>
            <a:b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с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entr45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ru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ru-RU" sz="3600" b="1" i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ru-RU" sz="24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«Психологическая служба» </a:t>
            </a:r>
          </a:p>
          <a:p>
            <a:pPr marL="0" lvl="0" indent="0" algn="ctr">
              <a:buNone/>
            </a:pP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ru-RU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«Психолого-педагогическое сопровождение ГИА»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5325\Desktop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16632"/>
            <a:ext cx="995881" cy="99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 стрелкой 5"/>
          <p:cNvCxnSpPr/>
          <p:nvPr/>
        </p:nvCxnSpPr>
        <p:spPr>
          <a:xfrm>
            <a:off x="4499992" y="4077072"/>
            <a:ext cx="0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C:\Users\5324\Videos\art-teacher-clipart-1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76872"/>
            <a:ext cx="1538928" cy="242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26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C:\Users\5324\Pictures\i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34" y="2564904"/>
            <a:ext cx="5891254" cy="327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387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/>
                <a:latin typeface="Arial"/>
                <a:ea typeface="Calibri"/>
              </a:rPr>
              <a:t>Проявления синдрома профессионального выгорания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7200" b="1" i="1" dirty="0" smtClean="0">
                <a:effectLst/>
                <a:latin typeface="Arial"/>
                <a:ea typeface="Calibri"/>
                <a:cs typeface="Times New Roman"/>
              </a:rPr>
              <a:t>Психофизиологические симптомы</a:t>
            </a:r>
            <a:endParaRPr lang="ru-RU" sz="7200" i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1. </a:t>
            </a:r>
            <a:r>
              <a:rPr lang="ru-RU" sz="7200" dirty="0" err="1" smtClean="0">
                <a:effectLst/>
                <a:latin typeface="Arial"/>
                <a:ea typeface="Calibri"/>
                <a:cs typeface="Times New Roman"/>
              </a:rPr>
              <a:t>Непроходящее</a:t>
            </a: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 чувство усталости утром, вечером.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2. Ощущение эмоционального и физического истощения.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3.Снижение восприятия и реактивности изменение внешней среды: притупление любопытства, страха.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4. Общая слабость, снижение активности.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5. Частые головные боли.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6. Снижение или увеличение веса.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7. Полная или частичная бессонница. Быстрое засыпание и отсутствие сна ранним утром, или наоборот: трудно заснуть ранее 2-3 часов ночи, и трудно проснуться утром.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8. Постоянная заторможенность, сонливое состояние,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и желание спать в течении всего дня.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9. Одышка, нарушение дыхания при физических нагрузках.</a:t>
            </a:r>
            <a:endParaRPr lang="ru-RU" sz="72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10.Заметное снижение внутренней и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внешней сенсорной чувствительности: ухудшение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зрения, слуха, обоняния, осязания. Потеря внутренних,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7200" dirty="0" smtClean="0">
                <a:effectLst/>
                <a:latin typeface="Arial"/>
                <a:ea typeface="Calibri"/>
                <a:cs typeface="Times New Roman"/>
              </a:rPr>
              <a:t>телесных ощущений.</a:t>
            </a:r>
            <a:endParaRPr lang="ru-RU" sz="7200" dirty="0"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Users\5324\Videos\sad-lonely-girl-clipart-tired-sad-woman-office-desk-papers-under-clock-3629123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786" y="4653136"/>
            <a:ext cx="1845349" cy="1956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68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prstClr val="black"/>
                </a:solidFill>
                <a:latin typeface="Arial"/>
                <a:ea typeface="Calibri"/>
              </a:rPr>
              <a:t>Проявления синдрома профессионального выгорания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i="1" dirty="0" smtClean="0">
                <a:effectLst/>
                <a:latin typeface="Arial"/>
                <a:ea typeface="Calibri"/>
                <a:cs typeface="Times New Roman"/>
              </a:rPr>
              <a:t>Социально - психологические симптомы выгорания</a:t>
            </a:r>
            <a:endParaRPr lang="ru-RU" sz="2800" i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1. Безразличие, скука, пассивность и депрессия. 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2. Повышенная раздражительность на незначительные, мелкие события.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3. Частые нервные срывы (вспышки гнева или уход в себя - отказ от общения).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4. Постоянное переживание негативных эмоций: вины, обиды, стыда, подозрительности, скованности, для которых во внешней ситуации причин нет.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5. Чувство неосознанного беспокойства и повышенной тревоги.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6. Чувство </a:t>
            </a:r>
            <a:r>
              <a:rPr lang="ru-RU" dirty="0" err="1" smtClean="0">
                <a:effectLst/>
                <a:latin typeface="Arial"/>
                <a:ea typeface="Calibri"/>
                <a:cs typeface="Times New Roman"/>
              </a:rPr>
              <a:t>гиперответственности</a:t>
            </a: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 и постоянное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чувство страха, что «не получится».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7. Общая негативная установка на жизнь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и профессиональные перспективы.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:\Users\5324\Videos\disappointment-clipart-8711241-Disappointed-businessman-Stock-Vector-angry-cartoon-funn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388169"/>
            <a:ext cx="233743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98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prstClr val="black"/>
                </a:solidFill>
                <a:latin typeface="Arial"/>
                <a:ea typeface="Calibri"/>
              </a:rPr>
              <a:t>Проявления синдрома профессионального выгорания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i="1" dirty="0" smtClean="0">
                <a:effectLst/>
                <a:latin typeface="Arial"/>
                <a:ea typeface="Calibri"/>
                <a:cs typeface="Times New Roman"/>
              </a:rPr>
              <a:t>Поведенческие симптомы</a:t>
            </a:r>
            <a:endParaRPr lang="ru-RU" sz="2800" i="1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1. Ощущение, что работа всё тяжелее, а выполнять её всё труднее.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2. Сотрудник заметно меняет свой режим: рано приходит и поздно уходит или наоборот.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3. Руководитель отказывается от принятия решений, формулируя разные причины себе и другим.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4. Чувство бесполезности, неверие в улучшение, снижение энтузиазма по отношению к работе, безразличие к результатам.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5. Невыполнение важных приоритетных задач и </a:t>
            </a:r>
            <a:r>
              <a:rPr lang="ru-RU" dirty="0" err="1" smtClean="0">
                <a:effectLst/>
                <a:latin typeface="Arial"/>
                <a:ea typeface="Calibri"/>
                <a:cs typeface="Times New Roman"/>
              </a:rPr>
              <a:t>застревание</a:t>
            </a: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 на мелких деталях. Трата большого количества времени на элементарные действия.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6. </a:t>
            </a:r>
            <a:r>
              <a:rPr lang="ru-RU" dirty="0" err="1" smtClean="0">
                <a:effectLst/>
                <a:latin typeface="Arial"/>
                <a:ea typeface="Calibri"/>
                <a:cs typeface="Times New Roman"/>
              </a:rPr>
              <a:t>Дистанцированность</a:t>
            </a: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 от сотрудников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effectLst/>
                <a:latin typeface="Arial"/>
                <a:ea typeface="Calibri"/>
                <a:cs typeface="Times New Roman"/>
              </a:rPr>
              <a:t>и клиентов, рост неадекватной критичности.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5324\Videos\zagruzhenno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439" y="4653136"/>
            <a:ext cx="2699792" cy="2098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210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Стадии профессионального выгорания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6635" y="1772816"/>
            <a:ext cx="8229600" cy="3484984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Предупреждающая стадия.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Стадия отстраненности.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Стадия отчуждения.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Стадия истощения.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Завершающая стадия 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(разочарование и отчаяние).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 descr="C:\Users\5324\Videos\Педагог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2" y="3068960"/>
            <a:ext cx="17145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826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  <a:t>Факторы, влияющие на развитие </a:t>
            </a:r>
            <a:b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</a:b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  <a:t>СПВ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ru-RU" altLang="ru-RU" sz="2800" kern="0" dirty="0" smtClean="0">
                <a:latin typeface="Arial"/>
              </a:rPr>
              <a:t>1. </a:t>
            </a:r>
            <a:r>
              <a:rPr lang="ru-RU" altLang="ru-RU" sz="2800" b="1" i="1" kern="0" dirty="0" smtClean="0">
                <a:latin typeface="Arial"/>
              </a:rPr>
              <a:t>Объективные </a:t>
            </a:r>
            <a:r>
              <a:rPr lang="ru-RU" altLang="ru-RU" sz="2800" b="1" i="1" kern="0" dirty="0">
                <a:latin typeface="Arial"/>
              </a:rPr>
              <a:t>факторы: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>
                <a:latin typeface="Arial"/>
              </a:rPr>
              <a:t>социальный;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>
                <a:latin typeface="Arial"/>
              </a:rPr>
              <a:t>материально-бытовой;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 smtClean="0">
                <a:latin typeface="Arial"/>
              </a:rPr>
              <a:t>ответственности;</a:t>
            </a:r>
            <a:endParaRPr lang="ru-RU" altLang="ru-RU" sz="2800" kern="0" dirty="0">
              <a:latin typeface="Arial"/>
            </a:endParaRP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 smtClean="0">
                <a:latin typeface="Arial"/>
              </a:rPr>
              <a:t>взаимодействия.</a:t>
            </a:r>
            <a:endParaRPr lang="ru-RU" altLang="ru-RU" sz="2800" kern="0" dirty="0">
              <a:latin typeface="Arial"/>
            </a:endParaRPr>
          </a:p>
          <a:p>
            <a:pPr marL="0" lvl="0" indent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ru-RU" altLang="ru-RU" sz="2800" kern="0" dirty="0">
                <a:latin typeface="Arial"/>
              </a:rPr>
              <a:t>2</a:t>
            </a:r>
            <a:r>
              <a:rPr lang="ru-RU" altLang="ru-RU" sz="2800" b="1" i="1" kern="0" dirty="0">
                <a:latin typeface="Arial"/>
              </a:rPr>
              <a:t>. Субъективные факторы: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>
                <a:latin typeface="Arial"/>
              </a:rPr>
              <a:t>особенности личности;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>
                <a:latin typeface="Arial"/>
              </a:rPr>
              <a:t>особенности мировоззрения;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>
                <a:latin typeface="Arial"/>
              </a:rPr>
              <a:t>умение противостоять стрессам;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defRPr/>
            </a:pPr>
            <a:r>
              <a:rPr lang="ru-RU" altLang="ru-RU" sz="2800" kern="0" dirty="0">
                <a:latin typeface="Arial"/>
              </a:rPr>
              <a:t>продолжительность работы </a:t>
            </a:r>
            <a:endParaRPr lang="ru-RU" altLang="ru-RU" sz="2800" kern="0" dirty="0" smtClean="0">
              <a:latin typeface="Arial"/>
            </a:endParaRPr>
          </a:p>
          <a:p>
            <a:pPr marL="0" lvl="0" indent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ru-RU" altLang="ru-RU" sz="2800" kern="0" dirty="0" smtClean="0">
                <a:latin typeface="Arial"/>
              </a:rPr>
              <a:t>    в должности.</a:t>
            </a:r>
            <a:endParaRPr lang="ru-RU" dirty="0"/>
          </a:p>
        </p:txBody>
      </p:sp>
      <p:pic>
        <p:nvPicPr>
          <p:cNvPr id="4" name="Picture 4" descr="DEMAND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8" y="4200366"/>
            <a:ext cx="2976562" cy="247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335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Стратегии помощи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effectLst/>
                <a:latin typeface="Arial"/>
                <a:ea typeface="Calibri"/>
              </a:rPr>
              <a:t>1.Изменение режима труда и отдыха.</a:t>
            </a:r>
          </a:p>
          <a:p>
            <a:pPr marL="0" indent="0">
              <a:buNone/>
            </a:pPr>
            <a:r>
              <a:rPr lang="ru-RU" dirty="0" smtClean="0">
                <a:effectLst/>
                <a:latin typeface="Arial"/>
                <a:ea typeface="Calibri"/>
              </a:rPr>
              <a:t>2.Развитие превентивных умений противостояния выгоранию.</a:t>
            </a:r>
          </a:p>
          <a:p>
            <a:pPr marL="0" indent="0">
              <a:buNone/>
            </a:pPr>
            <a:r>
              <a:rPr lang="ru-RU" dirty="0" smtClean="0">
                <a:effectLst/>
                <a:latin typeface="Arial"/>
                <a:ea typeface="Calibri"/>
              </a:rPr>
              <a:t>3.Использование социальных ресурсов.</a:t>
            </a:r>
          </a:p>
          <a:p>
            <a:pPr marL="0" indent="0">
              <a:buNone/>
            </a:pPr>
            <a:r>
              <a:rPr lang="ru-RU" dirty="0" smtClean="0">
                <a:effectLst/>
                <a:latin typeface="Arial"/>
                <a:ea typeface="Calibri"/>
              </a:rPr>
              <a:t>4.Выбор менее напряженного образа жизни.</a:t>
            </a:r>
          </a:p>
          <a:p>
            <a:pPr marL="0" indent="0">
              <a:buNone/>
            </a:pPr>
            <a:r>
              <a:rPr lang="ru-RU" dirty="0" smtClean="0">
                <a:effectLst/>
                <a:latin typeface="Arial"/>
                <a:ea typeface="Calibri"/>
              </a:rPr>
              <a:t>5.Забота о здоровье.</a:t>
            </a:r>
          </a:p>
          <a:p>
            <a:pPr marL="0" indent="0">
              <a:buNone/>
            </a:pPr>
            <a:r>
              <a:rPr lang="ru-RU" dirty="0" smtClean="0">
                <a:latin typeface="Arial"/>
              </a:rPr>
              <a:t>6.Самоанализ.</a:t>
            </a: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C:\Users\5324\Videos\image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4" t="1711" r="290" b="5865"/>
          <a:stretch/>
        </p:blipFill>
        <p:spPr bwMode="auto">
          <a:xfrm>
            <a:off x="6588000" y="4602421"/>
            <a:ext cx="2556000" cy="21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45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Направление деятельности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080756"/>
              </p:ext>
            </p:extLst>
          </p:nvPr>
        </p:nvGraphicFramePr>
        <p:xfrm>
          <a:off x="395536" y="1340768"/>
          <a:ext cx="8229600" cy="4297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14400"/>
                <a:gridCol w="3168352"/>
                <a:gridCol w="4546848"/>
              </a:tblGrid>
              <a:tr h="47428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Направление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деятельности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Содержание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13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Просветительская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работа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1.Создание предпосылок к овладению психологическими знаниями.</a:t>
                      </a:r>
                    </a:p>
                    <a:p>
                      <a:pPr algn="just"/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2.Создание условий для профессионального и личностного самоопределения учителей.</a:t>
                      </a:r>
                    </a:p>
                    <a:p>
                      <a:pPr algn="just"/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3.Создание условий для формирования потребности у педагогов в  саморазвитии, самопознании и самосовершенствовании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156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Профилактическая и коррекционная работа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1.Профилактика и коррекция конфликтов в педагогическом коллективе.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2.Профилактика и коррекция профессиональных деформаций.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3.Психопрофилактическая и 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корекционная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работа с педагогами по вопросам обучения, воспитания, развития воспитанников.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610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Направление деятельности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343931"/>
              </p:ext>
            </p:extLst>
          </p:nvPr>
        </p:nvGraphicFramePr>
        <p:xfrm>
          <a:off x="457200" y="1600200"/>
          <a:ext cx="8229600" cy="40101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58416"/>
                <a:gridCol w="2952328"/>
                <a:gridCol w="46188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№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Направление деятельности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Содержание</a:t>
                      </a:r>
                      <a:endParaRPr lang="ru-RU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Диагностическая работа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Изучение воспитательного, обучающего и развивающего потенциала педагогического коллектива.</a:t>
                      </a:r>
                    </a:p>
                    <a:p>
                      <a:pPr algn="just"/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Выявление степени психологической комфортности в коллективе.</a:t>
                      </a:r>
                    </a:p>
                    <a:p>
                      <a:pPr algn="just"/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Создание условий для осознания уровня </a:t>
                      </a:r>
                      <a:r>
                        <a:rPr lang="ru-RU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реализованности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учителями их творческого потенциала.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Консультирование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Индивидуальное консультирование по вопросам учебно-воспитательного процесса и другим актуальным вопросам.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2" y="0"/>
            <a:ext cx="8715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080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986</Words>
  <Application>Microsoft Office PowerPoint</Application>
  <PresentationFormat>Экран (4:3)</PresentationFormat>
  <Paragraphs>141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Профилактика профессионального выгорания педагогов</vt:lpstr>
      <vt:lpstr>Проявления синдрома профессионального выгорания</vt:lpstr>
      <vt:lpstr>Проявления синдрома профессионального выгорания</vt:lpstr>
      <vt:lpstr>Проявления синдрома профессионального выгорания</vt:lpstr>
      <vt:lpstr>Стадии профессионального выгорания</vt:lpstr>
      <vt:lpstr>Факторы, влияющие на развитие  СПВ</vt:lpstr>
      <vt:lpstr>Стратегии помощи</vt:lpstr>
      <vt:lpstr>Направление деятельности</vt:lpstr>
      <vt:lpstr>Направление деятельности</vt:lpstr>
      <vt:lpstr>Направление деятельности</vt:lpstr>
      <vt:lpstr>Методики для диагностики </vt:lpstr>
      <vt:lpstr>Методики для диагностики</vt:lpstr>
      <vt:lpstr>Программа  «Гореть - не выгорая!»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Профессиональное выгорание педагогов</dc:title>
  <dc:creator>Ольга Геннадьевна</dc:creator>
  <cp:lastModifiedBy>Ольга Геннадьевна</cp:lastModifiedBy>
  <cp:revision>27</cp:revision>
  <dcterms:created xsi:type="dcterms:W3CDTF">2018-04-11T04:02:40Z</dcterms:created>
  <dcterms:modified xsi:type="dcterms:W3CDTF">2018-04-23T03:17:21Z</dcterms:modified>
</cp:coreProperties>
</file>