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996" r:id="rId2"/>
    <p:sldMasterId id="2147484022" r:id="rId3"/>
    <p:sldMasterId id="2147484034" r:id="rId4"/>
  </p:sldMasterIdLst>
  <p:sldIdLst>
    <p:sldId id="282" r:id="rId5"/>
    <p:sldId id="287" r:id="rId6"/>
    <p:sldId id="260" r:id="rId7"/>
    <p:sldId id="274" r:id="rId8"/>
    <p:sldId id="284" r:id="rId9"/>
    <p:sldId id="288" r:id="rId10"/>
    <p:sldId id="262" r:id="rId11"/>
    <p:sldId id="285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92" r:id="rId20"/>
    <p:sldId id="294" r:id="rId21"/>
    <p:sldId id="295" r:id="rId22"/>
    <p:sldId id="293" r:id="rId23"/>
    <p:sldId id="299" r:id="rId24"/>
    <p:sldId id="296" r:id="rId25"/>
    <p:sldId id="297" r:id="rId26"/>
    <p:sldId id="298" r:id="rId27"/>
    <p:sldId id="281" r:id="rId28"/>
    <p:sldId id="272" r:id="rId29"/>
    <p:sldId id="278" r:id="rId30"/>
    <p:sldId id="277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153" autoAdjust="0"/>
  </p:normalViewPr>
  <p:slideViewPr>
    <p:cSldViewPr>
      <p:cViewPr>
        <p:scale>
          <a:sx n="100" d="100"/>
          <a:sy n="100" d="100"/>
        </p:scale>
        <p:origin x="-100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6EDFE-649B-400A-8AE8-B4D360C95A2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2EB242-0822-434C-ADCB-249FEAC749D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скрытый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7BF0E-2122-43C1-B2C4-63FBDFB60E70}" type="parTrans" cxnId="{41CED75B-EAE1-4407-B84F-36994D14B84B}">
      <dgm:prSet/>
      <dgm:spPr/>
      <dgm:t>
        <a:bodyPr/>
        <a:lstStyle/>
        <a:p>
          <a:endParaRPr lang="ru-RU"/>
        </a:p>
      </dgm:t>
    </dgm:pt>
    <dgm:pt modelId="{26D2E934-D6B6-451A-8B68-D649A12DE7FB}" type="sibTrans" cxnId="{41CED75B-EAE1-4407-B84F-36994D14B84B}">
      <dgm:prSet/>
      <dgm:spPr/>
      <dgm:t>
        <a:bodyPr/>
        <a:lstStyle/>
        <a:p>
          <a:endParaRPr lang="ru-RU"/>
        </a:p>
      </dgm:t>
    </dgm:pt>
    <dgm:pt modelId="{49CD6587-E540-446E-88A2-90B5F96898CD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игнорирование, бойкот, исключение из отношений, манипуляции, намеренное распускание негативных слухов и т.п.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0160-A9E8-4EEB-A85C-78D3A67A15B4}" type="parTrans" cxnId="{91F44A78-73F2-4ABC-99F3-9579E4254D01}">
      <dgm:prSet/>
      <dgm:spPr/>
      <dgm:t>
        <a:bodyPr/>
        <a:lstStyle/>
        <a:p>
          <a:endParaRPr lang="ru-RU"/>
        </a:p>
      </dgm:t>
    </dgm:pt>
    <dgm:pt modelId="{C91AB6E4-3636-43C1-A163-6F7F689B9D83}" type="sibTrans" cxnId="{91F44A78-73F2-4ABC-99F3-9579E4254D01}">
      <dgm:prSet/>
      <dgm:spPr/>
      <dgm:t>
        <a:bodyPr/>
        <a:lstStyle/>
        <a:p>
          <a:endParaRPr lang="ru-RU"/>
        </a:p>
      </dgm:t>
    </dgm:pt>
    <dgm:pt modelId="{1F1042EB-95AA-442E-8A73-6A3E4D908F6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открытый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CDB51-42DE-4FED-8471-9E36542BDAF7}" type="parTrans" cxnId="{7592E6F8-BDEE-4FCF-949A-EC48FA2A02C2}">
      <dgm:prSet/>
      <dgm:spPr/>
      <dgm:t>
        <a:bodyPr/>
        <a:lstStyle/>
        <a:p>
          <a:endParaRPr lang="ru-RU"/>
        </a:p>
      </dgm:t>
    </dgm:pt>
    <dgm:pt modelId="{9609783D-BFBA-483B-8F81-EFC3D5F23886}" type="sibTrans" cxnId="{7592E6F8-BDEE-4FCF-949A-EC48FA2A02C2}">
      <dgm:prSet/>
      <dgm:spPr/>
      <dgm:t>
        <a:bodyPr/>
        <a:lstStyle/>
        <a:p>
          <a:endParaRPr lang="ru-RU"/>
        </a:p>
      </dgm:t>
    </dgm:pt>
    <dgm:pt modelId="{FC23E56D-39CD-4D20-A9DB-ED1A88A12C6B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пинки, толчки, физическое насилие, отбирание и порча вещей, публичное унижение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31EFB-CE6F-43B3-8DD0-892DCB4C6D72}" type="parTrans" cxnId="{D4D0A850-2AFA-4CB4-B6C9-7E4527471CC4}">
      <dgm:prSet/>
      <dgm:spPr/>
      <dgm:t>
        <a:bodyPr/>
        <a:lstStyle/>
        <a:p>
          <a:endParaRPr lang="ru-RU"/>
        </a:p>
      </dgm:t>
    </dgm:pt>
    <dgm:pt modelId="{30710912-8A14-448A-9036-E916EC946722}" type="sibTrans" cxnId="{D4D0A850-2AFA-4CB4-B6C9-7E4527471CC4}">
      <dgm:prSet/>
      <dgm:spPr/>
      <dgm:t>
        <a:bodyPr/>
        <a:lstStyle/>
        <a:p>
          <a:endParaRPr lang="ru-RU"/>
        </a:p>
      </dgm:t>
    </dgm:pt>
    <dgm:pt modelId="{CC7EE302-B742-4145-AC2F-90AE70F8CFDB}" type="pres">
      <dgm:prSet presAssocID="{B1D6EDFE-649B-400A-8AE8-B4D360C95A2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E9A4EA-921E-4D61-B4A7-AF53BE222EEB}" type="pres">
      <dgm:prSet presAssocID="{AF2EB242-0822-434C-ADCB-249FEAC749D8}" presName="linNode" presStyleCnt="0"/>
      <dgm:spPr/>
    </dgm:pt>
    <dgm:pt modelId="{52108CD0-2560-4422-A370-C18E93D3AB2E}" type="pres">
      <dgm:prSet presAssocID="{AF2EB242-0822-434C-ADCB-249FEAC749D8}" presName="parentShp" presStyleLbl="node1" presStyleIdx="0" presStyleCnt="2" custScaleX="117400" custLinFactNeighborX="-3461" custLinFactNeighborY="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FB785-BF82-4917-B9EE-C33B14CE9C53}" type="pres">
      <dgm:prSet presAssocID="{AF2EB242-0822-434C-ADCB-249FEAC749D8}" presName="childShp" presStyleLbl="bgAccFollowNode1" presStyleIdx="0" presStyleCnt="2" custScaleX="118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6163B-AC9B-417D-AD8D-CBC23D4B8E4F}" type="pres">
      <dgm:prSet presAssocID="{26D2E934-D6B6-451A-8B68-D649A12DE7FB}" presName="spacing" presStyleCnt="0"/>
      <dgm:spPr/>
    </dgm:pt>
    <dgm:pt modelId="{28602355-3C36-4071-BEA8-604A38D1DF3F}" type="pres">
      <dgm:prSet presAssocID="{1F1042EB-95AA-442E-8A73-6A3E4D908F6F}" presName="linNode" presStyleCnt="0"/>
      <dgm:spPr/>
    </dgm:pt>
    <dgm:pt modelId="{DDA611F4-111E-4AB1-BD99-7CFF718D632D}" type="pres">
      <dgm:prSet presAssocID="{1F1042EB-95AA-442E-8A73-6A3E4D908F6F}" presName="parentShp" presStyleLbl="node1" presStyleIdx="1" presStyleCnt="2" custScaleX="14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1B60-DF9F-4893-B65C-67D2820C04FD}" type="pres">
      <dgm:prSet presAssocID="{1F1042EB-95AA-442E-8A73-6A3E4D908F6F}" presName="childShp" presStyleLbl="bgAccFollowNode1" presStyleIdx="1" presStyleCnt="2" custScaleX="138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1C523-C365-43CB-9FC3-F5D384505EA9}" type="presOf" srcId="{B1D6EDFE-649B-400A-8AE8-B4D360C95A2B}" destId="{CC7EE302-B742-4145-AC2F-90AE70F8CFDB}" srcOrd="0" destOrd="0" presId="urn:microsoft.com/office/officeart/2005/8/layout/vList6"/>
    <dgm:cxn modelId="{D6D1D767-0483-494C-B14A-72FA29B3A126}" type="presOf" srcId="{1F1042EB-95AA-442E-8A73-6A3E4D908F6F}" destId="{DDA611F4-111E-4AB1-BD99-7CFF718D632D}" srcOrd="0" destOrd="0" presId="urn:microsoft.com/office/officeart/2005/8/layout/vList6"/>
    <dgm:cxn modelId="{D4D0A850-2AFA-4CB4-B6C9-7E4527471CC4}" srcId="{1F1042EB-95AA-442E-8A73-6A3E4D908F6F}" destId="{FC23E56D-39CD-4D20-A9DB-ED1A88A12C6B}" srcOrd="0" destOrd="0" parTransId="{01031EFB-CE6F-43B3-8DD0-892DCB4C6D72}" sibTransId="{30710912-8A14-448A-9036-E916EC946722}"/>
    <dgm:cxn modelId="{7592E6F8-BDEE-4FCF-949A-EC48FA2A02C2}" srcId="{B1D6EDFE-649B-400A-8AE8-B4D360C95A2B}" destId="{1F1042EB-95AA-442E-8A73-6A3E4D908F6F}" srcOrd="1" destOrd="0" parTransId="{CF8CDB51-42DE-4FED-8471-9E36542BDAF7}" sibTransId="{9609783D-BFBA-483B-8F81-EFC3D5F23886}"/>
    <dgm:cxn modelId="{41CED75B-EAE1-4407-B84F-36994D14B84B}" srcId="{B1D6EDFE-649B-400A-8AE8-B4D360C95A2B}" destId="{AF2EB242-0822-434C-ADCB-249FEAC749D8}" srcOrd="0" destOrd="0" parTransId="{AFD7BF0E-2122-43C1-B2C4-63FBDFB60E70}" sibTransId="{26D2E934-D6B6-451A-8B68-D649A12DE7FB}"/>
    <dgm:cxn modelId="{6EA0A456-BD90-45D5-86A9-1D7B96ECDAB8}" type="presOf" srcId="{FC23E56D-39CD-4D20-A9DB-ED1A88A12C6B}" destId="{71F61B60-DF9F-4893-B65C-67D2820C04FD}" srcOrd="0" destOrd="0" presId="urn:microsoft.com/office/officeart/2005/8/layout/vList6"/>
    <dgm:cxn modelId="{91F44A78-73F2-4ABC-99F3-9579E4254D01}" srcId="{AF2EB242-0822-434C-ADCB-249FEAC749D8}" destId="{49CD6587-E540-446E-88A2-90B5F96898CD}" srcOrd="0" destOrd="0" parTransId="{396C0160-A9E8-4EEB-A85C-78D3A67A15B4}" sibTransId="{C91AB6E4-3636-43C1-A163-6F7F689B9D83}"/>
    <dgm:cxn modelId="{3E2680F6-04ED-4234-8A45-7018FEDE6668}" type="presOf" srcId="{49CD6587-E540-446E-88A2-90B5F96898CD}" destId="{7DAFB785-BF82-4917-B9EE-C33B14CE9C53}" srcOrd="0" destOrd="0" presId="urn:microsoft.com/office/officeart/2005/8/layout/vList6"/>
    <dgm:cxn modelId="{D4F3CCBA-05EE-4839-BDFC-F441E8F701CB}" type="presOf" srcId="{AF2EB242-0822-434C-ADCB-249FEAC749D8}" destId="{52108CD0-2560-4422-A370-C18E93D3AB2E}" srcOrd="0" destOrd="0" presId="urn:microsoft.com/office/officeart/2005/8/layout/vList6"/>
    <dgm:cxn modelId="{10B89DBB-8E60-41B6-8DAB-42E42E5B26E5}" type="presParOf" srcId="{CC7EE302-B742-4145-AC2F-90AE70F8CFDB}" destId="{34E9A4EA-921E-4D61-B4A7-AF53BE222EEB}" srcOrd="0" destOrd="0" presId="urn:microsoft.com/office/officeart/2005/8/layout/vList6"/>
    <dgm:cxn modelId="{0DDA3908-D0A2-435B-A5A3-750F02EAB095}" type="presParOf" srcId="{34E9A4EA-921E-4D61-B4A7-AF53BE222EEB}" destId="{52108CD0-2560-4422-A370-C18E93D3AB2E}" srcOrd="0" destOrd="0" presId="urn:microsoft.com/office/officeart/2005/8/layout/vList6"/>
    <dgm:cxn modelId="{453F996F-30BB-45F6-8951-83CEC0256699}" type="presParOf" srcId="{34E9A4EA-921E-4D61-B4A7-AF53BE222EEB}" destId="{7DAFB785-BF82-4917-B9EE-C33B14CE9C53}" srcOrd="1" destOrd="0" presId="urn:microsoft.com/office/officeart/2005/8/layout/vList6"/>
    <dgm:cxn modelId="{5FCBD5B4-B059-4283-9944-1BB97BF5042E}" type="presParOf" srcId="{CC7EE302-B742-4145-AC2F-90AE70F8CFDB}" destId="{29F6163B-AC9B-417D-AD8D-CBC23D4B8E4F}" srcOrd="1" destOrd="0" presId="urn:microsoft.com/office/officeart/2005/8/layout/vList6"/>
    <dgm:cxn modelId="{1B9E03BD-5FA5-4102-9E94-3C25A5AFF008}" type="presParOf" srcId="{CC7EE302-B742-4145-AC2F-90AE70F8CFDB}" destId="{28602355-3C36-4071-BEA8-604A38D1DF3F}" srcOrd="2" destOrd="0" presId="urn:microsoft.com/office/officeart/2005/8/layout/vList6"/>
    <dgm:cxn modelId="{8C2D6670-A8FB-4DD6-A631-7C1F424A7748}" type="presParOf" srcId="{28602355-3C36-4071-BEA8-604A38D1DF3F}" destId="{DDA611F4-111E-4AB1-BD99-7CFF718D632D}" srcOrd="0" destOrd="0" presId="urn:microsoft.com/office/officeart/2005/8/layout/vList6"/>
    <dgm:cxn modelId="{7FE9001F-BFDF-47DC-92D4-C2DC601C4E0D}" type="presParOf" srcId="{28602355-3C36-4071-BEA8-604A38D1DF3F}" destId="{71F61B60-DF9F-4893-B65C-67D2820C04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FB785-BF82-4917-B9EE-C33B14CE9C53}">
      <dsp:nvSpPr>
        <dsp:cNvPr id="0" name=""/>
        <dsp:cNvSpPr/>
      </dsp:nvSpPr>
      <dsp:spPr>
        <a:xfrm>
          <a:off x="3265464" y="552"/>
          <a:ext cx="495254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игнорирование, бойкот, исключение из отношений, манипуляции, намеренное распускание негативных слухов и т.п.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5464" y="269889"/>
        <a:ext cx="4144530" cy="1616020"/>
      </dsp:txXfrm>
    </dsp:sp>
    <dsp:sp modelId="{52108CD0-2560-4422-A370-C18E93D3AB2E}">
      <dsp:nvSpPr>
        <dsp:cNvPr id="0" name=""/>
        <dsp:cNvSpPr/>
      </dsp:nvSpPr>
      <dsp:spPr>
        <a:xfrm>
          <a:off x="0" y="28606"/>
          <a:ext cx="3264213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скрытый</a:t>
          </a:r>
          <a:endParaRPr lang="ru-RU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183" y="133789"/>
        <a:ext cx="3053847" cy="1944328"/>
      </dsp:txXfrm>
    </dsp:sp>
    <dsp:sp modelId="{71F61B60-DF9F-4893-B65C-67D2820C04FD}">
      <dsp:nvSpPr>
        <dsp:cNvPr id="0" name=""/>
        <dsp:cNvSpPr/>
      </dsp:nvSpPr>
      <dsp:spPr>
        <a:xfrm>
          <a:off x="3319487" y="2370716"/>
          <a:ext cx="4898289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пинки, толчки, физическое насилие, отбирание и порча вещей, публичное унижение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9487" y="2640053"/>
        <a:ext cx="4090279" cy="1616020"/>
      </dsp:txXfrm>
    </dsp:sp>
    <dsp:sp modelId="{DDA611F4-111E-4AB1-BD99-7CFF718D632D}">
      <dsp:nvSpPr>
        <dsp:cNvPr id="0" name=""/>
        <dsp:cNvSpPr/>
      </dsp:nvSpPr>
      <dsp:spPr>
        <a:xfrm>
          <a:off x="1478" y="2370716"/>
          <a:ext cx="3318008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открытый</a:t>
          </a:r>
          <a:endParaRPr lang="ru-RU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61" y="2475899"/>
        <a:ext cx="3107642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563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07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005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67F3-AA65-44D0-9DC6-CDD29D3944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744F-A2DA-4AD8-B2A7-E39FED19A5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2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5F77-C5F8-4A29-8798-43531BAFCD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7407-0185-47E1-AFCE-1D4AD4E6EC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3B41-0741-4EC5-AB7A-B1300DAEF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B29C-D14D-4B7C-A473-A9832E4F1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6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6F2-DD5F-45F4-B11D-DE189BF46B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E066-0B2E-4880-9988-8DD53D78C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E118-2C41-44CC-869F-2B63AB8124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6068-98D9-4EC2-999E-A32CF26AF9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1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F31C-05E6-40D6-B62A-C6D37BED8F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47A0-7D4C-40C7-8DBF-AE21E1A202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0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E5DE-4610-4F48-AABD-1103E6E6DC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3007-0CF1-4D24-B93E-005B418EB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3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E9FA-9153-4AAA-9DBA-8C0616B13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BB33-8AE7-4750-9152-3AA042553B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90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0594-843D-4AA3-8BB9-16AC4BC26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9A6C-2FD5-4BEC-B2EF-2B9FF060E9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64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56D4-F964-4A06-8795-9B332B0A0C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C67F-4C3D-4EFF-A4E6-7C84A8DF1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1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413F-E615-4EC6-906A-B43D01476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7D5C-EC20-457E-8686-EFE472E57C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9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0BF1-A55B-4C51-836A-2BD71A47AE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65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8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0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9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6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8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281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52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33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99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9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08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1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6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20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571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65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07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9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36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5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308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847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322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583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5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859E-6465-440C-BE67-2B7D0D495284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A2CD-84E3-45E3-BA83-E0321BEA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BB88C-D64D-4847-8AD0-050E4B1155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BDD9F-7CC7-42F9-8432-D4F67A5C1BD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4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DA90-3AAB-4AAD-821D-0667A8A826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0034-0718-4E14-9CB7-B85C4943B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zhizni.ru/psychology/articles/73742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eg"/><Relationship Id="rId5" Type="http://schemas.openxmlformats.org/officeDocument/2006/relationships/hyperlink" Target="https://www.pravmir.ru/travlya-1/" TargetMode="External"/><Relationship Id="rId4" Type="http://schemas.openxmlformats.org/officeDocument/2006/relationships/hyperlink" Target="http://soc-profi.ru/biblio/metodicheskie-rekomendatsii-po-predotvrashheniyu-bullinga-travli-sredi-sverstnikov-v-detskih-kollektivah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oblkots@mail.ru" TargetMode="External"/><Relationship Id="rId2" Type="http://schemas.openxmlformats.org/officeDocument/2006/relationships/hyperlink" Target="http://www.centr45.ru/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84650"/>
            <a:ext cx="8136904" cy="2304255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(травли) в школе</a:t>
            </a:r>
            <a:endParaRPr lang="ru-RU" sz="3200" b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067944" y="4077073"/>
            <a:ext cx="4752528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8" y="88146"/>
            <a:ext cx="849372" cy="82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34052"/>
            <a:ext cx="6768752" cy="149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</a:t>
            </a:r>
            <a:endParaRPr lang="ru-RU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Курганской </a:t>
            </a:r>
            <a:r>
              <a:rPr lang="ru-RU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defRPr/>
            </a:pPr>
            <a:endParaRPr lang="ru-RU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Государственное бюджетное учреждение </a:t>
            </a:r>
            <a:endParaRPr lang="ru-RU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помощи детям» </a:t>
            </a:r>
            <a:endParaRPr lang="ru-RU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hoppediz.ru/wp-content/uploads/2015/09/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89040"/>
            <a:ext cx="3528391" cy="2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12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i-therapy.com/blog/wp-content/uploads/2012/08/bullying_a_kid_800_clr_90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5040560" cy="472286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988840"/>
            <a:ext cx="5112568" cy="23042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Признаки 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 школе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311"/>
            <a:ext cx="867511" cy="86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Первичные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признаки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pPr lvl="0" algn="just">
              <a:spcAft>
                <a:spcPts val="60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Ребенок регулярно подвергается насмешкам со стороны сверстников в оскорбительной манере, его часто обзывают, дразнят, унижают, либо угрожают ему, требуют выполнения пожеланий других сверстников, командуют им 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Ребенка часто высмеивают в недоброжелательной и обидной манере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Ребенка часто задирают, толкают, пинают, бьют, при этом он не может себя адекватно защитить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Ребенок часто оказывается участником ссор, драк, в которых он скорее беззащитен и которых пытается избежать (часто при этом плачет)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Дети берут учебники, деньги, другие личные вещи ребенка, разбрасывают их, рвут, портят</a:t>
            </a: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У ребенка есть следы-синяки, порезы, царапины, или рваная одежда—которые не объясняются естественным образом (то есть не связаны с игрой, случайным падением, кошкой и т.п.)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3" y="94867"/>
            <a:ext cx="822393" cy="81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Вторичные признаки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 lvl="0" algn="just">
              <a:spcAft>
                <a:spcPts val="600"/>
              </a:spcAft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Ребенок часто проводит время в одиночестве, и исключен из компании сверстников во время перемен, перерыва на обед. У него, по наблюдениям, нет ни одного друга в классе</a:t>
            </a:r>
          </a:p>
          <a:p>
            <a:pPr algn="just">
              <a:spcAft>
                <a:spcPts val="60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Ребенок </a:t>
            </a:r>
            <a:r>
              <a:rPr lang="ru-RU" dirty="0">
                <a:latin typeface="Arial" pitchFamily="34" charset="0"/>
                <a:cs typeface="Arial" pitchFamily="34" charset="0"/>
              </a:rPr>
              <a:t>старается держаться рядом с учителем или другим взрослым во время школьных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перемен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В командных играх дети выбирают его в числе последних или не хотят быть с ним в одной команде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	Ребенок избегает говорить вслух (отвечать) во время уроков и производит впечатление тревожного и неуверенного в себе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Ребенок выглядит расстроенным, депрессивным, часто плачет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	У ребенка резко или постепенно ухудшается успеваемость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330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npage.gr/wp-content/uploads/2015/03/1426670565-799bad5a3b514f096e69bbc4a7896c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172200" cy="384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0120" y="332656"/>
            <a:ext cx="7716336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Признаки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дома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575"/>
            <a:ext cx="792088" cy="7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Первичные признаки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096344"/>
          </a:xfrm>
        </p:spPr>
        <p:txBody>
          <a:bodyPr>
            <a:normAutofit fontScale="62500" lnSpcReduction="20000"/>
          </a:bodyPr>
          <a:lstStyle/>
          <a:p>
            <a:pPr lvl="0" algn="just"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Ребенок возвращается домой из школы с порванной одеждой, с порванными учебниками или тетрадями 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- 	У ребенка есть следы - синяки, порезы, царапины, или рваная одежда, которые не объясняются естественным образом (то есть не связаны с игрой, случайным падением, и т.п.) </a:t>
            </a:r>
          </a:p>
          <a:p>
            <a:pPr marL="0" indent="0"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200" dirty="0" smtClean="0">
                <a:latin typeface="Arial" pitchFamily="34" charset="0"/>
                <a:cs typeface="Arial" pitchFamily="34" charset="0"/>
              </a:rPr>
            </a:b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5324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744416" cy="24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Вторичные признаки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Autofit/>
          </a:bodyPr>
          <a:lstStyle/>
          <a:p>
            <a:pPr lvl="0" algn="just">
              <a:spcAft>
                <a:spcPts val="600"/>
              </a:spcAft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Ребенок никогда не приводит домой одноклассников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	У ребенка нет ни одного друга, с которым можно провести время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	Ребенка никогда не приглашают на праздники или он сам не хочет никого приглашать и устраивать праздник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	Ребенок боится или не хочет идти в школу, по утрам перед школой плохой аппетит, частые головные боли, боли в желудке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т.д.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	Ребенок выбирает длинный и неудобный путь в школу и из школы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	Ребенок беспокойно спит, жалуется на плохие сны, часто во сне плачет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	Ребенок потерял интерес к школьным занятиям, ухудшилась успеваемость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	Ребенок выглядит несчастным, расстроенным, депрессивным</a:t>
            </a:r>
          </a:p>
          <a:p>
            <a:pPr lvl="0" algn="just"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	Ребенок требует или крадет деньги у родителей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" y="102196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nde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57225" cy="568863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7787208" cy="21602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проявляется не только в детских взаимоотношениях, но также и в системе отношений «учитель/взрослый-ребенок»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7" y="116632"/>
            <a:ext cx="829295" cy="8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заплаканная-15828771946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749" y="3711492"/>
            <a:ext cx="4560507" cy="25652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Признаки психического насилия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над детьми  со стороны учителя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5338936" cy="4968552"/>
          </a:xfrm>
        </p:spPr>
        <p:txBody>
          <a:bodyPr anchor="t">
            <a:noAutofit/>
          </a:bodyPr>
          <a:lstStyle/>
          <a:p>
            <a:pPr lvl="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Угрозы в адрес обучающихся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Преднамеренная изоляция обучающихся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Предъявление к обучающемуся чрезмерных требований, не соответствующих возрасту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Оскорбление и унижение достоинства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Систематическая необоснованная критика ребенка, выводящая его из душевного равновесия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Постоянная            негативная            </a:t>
            </a:r>
          </a:p>
          <a:p>
            <a:pPr lvl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характеристика обучающегося, демонстративно негативное отношение к обучающемуся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7" y="116632"/>
            <a:ext cx="829295" cy="8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96014_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976332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Ответственность педагога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Дисциплинарная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Гражданско-правовая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Административная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Уголовная</a:t>
            </a: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dirty="0" smtClean="0"/>
              <a:t>	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учитель был очевидцем травли ребенка его сверстниками или другим педагогом и не пришел на помощь, его можно привлечь к ответственности   по  ст. 125  УК РФ «Оставление в опасности»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68275" y="4105275"/>
            <a:ext cx="4283075" cy="25384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ru-RU" altLang="ru-RU" sz="2200" dirty="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altLang="ru-RU" sz="22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2863"/>
            <a:ext cx="4119438" cy="281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Алексей\Desktop\картинки\im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077146" cy="27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Содержимое 2"/>
          <p:cNvSpPr txBox="1">
            <a:spLocks/>
          </p:cNvSpPr>
          <p:nvPr/>
        </p:nvSpPr>
        <p:spPr bwMode="auto">
          <a:xfrm>
            <a:off x="4462463" y="1268413"/>
            <a:ext cx="45259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altLang="ru-RU" sz="2200" dirty="0"/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7" y="116632"/>
            <a:ext cx="829295" cy="8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404664"/>
            <a:ext cx="7740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	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это насилие (физическое, психологическое, эмоциональное)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осуществляется в одиночку или группой людей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направлен против человека, который заведомо слабее психологически/физически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носит систематичный и длительный характер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Жертва 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кибертравли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учитель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Никогда не вступайте в переписку с агрессорами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Сообщите администрации школы о  происходящем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Сохраняйте свидетельства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кибернападения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оскорбительных  сообщений, которые вы получили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Сообщите провайдеру или руководству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соцсети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или сайта о том, что правила их сервиса нарушаются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содержание сообщений содержит в себе угрозы, клевету, возможно обращение в  полицию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avatars.mds.yandex.net/get-zen_doc/1593343/pub_5e41b33bc0c2cd2f40ec9717_5e41b8e424a0e0721207140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81128"/>
            <a:ext cx="3248330" cy="21601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76864" cy="11381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Последствия для жертвы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школе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lvl="0" algn="just">
              <a:spcBef>
                <a:spcPts val="250"/>
              </a:spcBef>
              <a:spcAft>
                <a:spcPts val="600"/>
              </a:spcAft>
              <a:buSzPct val="8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/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Расстройства психики</a:t>
            </a:r>
          </a:p>
          <a:p>
            <a:pPr lvl="0" algn="just">
              <a:spcBef>
                <a:spcPts val="250"/>
              </a:spcBef>
              <a:spcAft>
                <a:spcPts val="600"/>
              </a:spcAft>
              <a:buSzPct val="8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	Сложности во взаимоотношениях</a:t>
            </a:r>
          </a:p>
          <a:p>
            <a:pPr lvl="0" algn="just">
              <a:spcBef>
                <a:spcPts val="250"/>
              </a:spcBef>
              <a:spcAft>
                <a:spcPts val="600"/>
              </a:spcAft>
              <a:buSzPct val="8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	Болезни</a:t>
            </a:r>
          </a:p>
          <a:p>
            <a:pPr lvl="0" algn="just">
              <a:spcBef>
                <a:spcPts val="250"/>
              </a:spcBef>
              <a:spcAft>
                <a:spcPts val="600"/>
              </a:spcAft>
              <a:buSzPct val="80000"/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	Суицидные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мысли и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попытки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178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kuhugurov.narod.ru/bulling/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3313398" cy="25181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Последствия для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буллера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 школе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	Неблагоприятное будущее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	Проблемы во взаимоотношениях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	Террор в семье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178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popechitelstvo-zabota.ru/wp-content/uploads/2020/02/14785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329811" cy="3031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учителей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3762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Tx/>
              <a:buChar char="-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	Большее количество негативных эмоций в общении с детьми</a:t>
            </a:r>
          </a:p>
          <a:p>
            <a:pPr marL="0" indent="0" algn="just">
              <a:buFontTx/>
              <a:buChar char="-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	Проблемы с дисциплиной в классе</a:t>
            </a:r>
          </a:p>
          <a:p>
            <a:pPr marL="0" indent="0" algn="just">
              <a:buFontTx/>
              <a:buChar char="-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	Снижение статуса среди учеников</a:t>
            </a:r>
            <a:r>
              <a:rPr lang="ru-RU" sz="2600" b="1" dirty="0" smtClean="0"/>
              <a:t>	</a:t>
            </a:r>
          </a:p>
          <a:p>
            <a:pPr marL="0" indent="0" algn="just">
              <a:buFontTx/>
              <a:buChar char="-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	Риск административных взысканий</a:t>
            </a:r>
            <a:endParaRPr lang="ru-RU" sz="2600" b="1" dirty="0" smtClean="0"/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www.edcircuit.com/wp-content/uploads/2017/03/education-classroom-unrest-DP-Ken_C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3919425" cy="285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951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Алгоритм действий для педагогов </a:t>
            </a:r>
            <a:b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выявлении </a:t>
            </a:r>
            <a:r>
              <a:rPr lang="ru-RU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2498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1. Педагог образовательной организации при установлении факта либо подозрении на существование ситуации травли сообщает о выявленном факте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администрации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2. Представитель образовательной организации информирует родителей (законных представителей) жертвы и агрессора о выявленном факте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буллинга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случае необходимости вызвать скорую медицинскую или неотложную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психиатрическую помощь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4. В случаях совершения правонарушения несовершеннолетними сообщить информацию в правоохранительные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органы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5. Собрать рабочую группу из педагогов образовательной организации (администрация, классный руководитель, психолог, социальный педагог и др.) для составления плана действий  по выявленному факту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Назначить ответственных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исполнителей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6. Ответственным исполнителям собрать информацию о факте выявленного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от пострадавшего, агрессора, возможных участников издевательств,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свидетелей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7. Администрации образовательной организации и ответственным исполнителям разработать комплексный план социально-психолого-педагогического сопровождения жертвы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агрессора и свидетелей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травли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endParaRPr lang="ru-RU" sz="1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888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319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aucasia.at.ua/countries2/StopBully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996952"/>
            <a:ext cx="1094805" cy="10948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115848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Общие компоненты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программ работы с </a:t>
            </a:r>
            <a:r>
              <a:rPr lang="ru-RU" sz="3100" b="1" dirty="0" err="1" smtClean="0">
                <a:latin typeface="Arial" pitchFamily="34" charset="0"/>
                <a:cs typeface="Arial" pitchFamily="34" charset="0"/>
              </a:rPr>
              <a:t>буллингом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536" y="1484784"/>
            <a:ext cx="8225264" cy="5112568"/>
          </a:xfrm>
        </p:spPr>
        <p:txBody>
          <a:bodyPr>
            <a:normAutofit fontScale="47500" lnSpcReduction="20000"/>
          </a:bodyPr>
          <a:lstStyle/>
          <a:p>
            <a:pPr lvl="0" algn="just">
              <a:spcAft>
                <a:spcPts val="600"/>
              </a:spcAft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Информирование учителей, сотрудников школы, детей и родителей о проблеме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, его механизмах и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последствиях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Единые для школы правила в отношении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и скоординированные мероприятия по профилактике и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преодолению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учителей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Групповые занятия с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детьми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Оказание помощи жертвам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буллинга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родителями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Aft>
                <a:spcPts val="600"/>
              </a:spcAft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Как правило, любая программа включает в себя как превентивные меры, так и вмешательство/меры по разрешению существующих проблем.</a:t>
            </a:r>
            <a:r>
              <a:rPr lang="ru-RU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Любая программа включает в себя меры и мероприятия на трех уровнях: школы, класса и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индивидуальном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" y="115888"/>
            <a:ext cx="796590" cy="79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63563" y="1062038"/>
            <a:ext cx="831532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2300" b="1" u="sng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Психологическая служба</a:t>
            </a: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»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3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Консультации / для специалистов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2300" b="1" u="sng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Методическая гостиная</a:t>
            </a: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»</a:t>
            </a:r>
          </a:p>
          <a:p>
            <a:pPr marL="176213" indent="-176213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Безопасность</a:t>
            </a:r>
          </a:p>
          <a:p>
            <a:pPr marL="176213" indent="-176213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Профилактика и коррекция 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девиантного</a:t>
            </a: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поведения несовершеннолетних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Профилактика суицидального поведения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Половое воспитание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Профориентация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Профилактика жестокого обращения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Профилактика профессионального выгорания педагога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Психолого-педагогическое сопровождение ГИА</a:t>
            </a:r>
          </a:p>
          <a:p>
            <a:pPr marL="176213" indent="-176213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Служба школьной медиации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800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300" b="1" u="sng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Профилактика </a:t>
            </a:r>
            <a:r>
              <a:rPr lang="ru-RU" altLang="ru-RU" sz="2300" b="1" u="sng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буллинга</a:t>
            </a:r>
            <a:endParaRPr lang="ru-RU" altLang="ru-RU" sz="2300" b="1" u="sng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800" b="1" u="sng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3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Детско-родительские отношения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4" y="115888"/>
            <a:ext cx="8715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827088" y="-8251825"/>
            <a:ext cx="603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 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333500" y="215900"/>
            <a:ext cx="416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smtClean="0">
                <a:solidFill>
                  <a:prstClr val="black"/>
                </a:solidFill>
                <a:latin typeface="Arial" charset="0"/>
                <a:cs typeface="Arial" charset="0"/>
              </a:rPr>
              <a:t>сайт </a:t>
            </a:r>
            <a:r>
              <a:rPr lang="en-US" altLang="ru-RU" sz="2400" b="1" smtClean="0">
                <a:solidFill>
                  <a:prstClr val="black"/>
                </a:solidFill>
                <a:latin typeface="Arial" charset="0"/>
                <a:cs typeface="Arial" charset="0"/>
              </a:rPr>
              <a:t>www.centr45.ru</a:t>
            </a:r>
            <a:endParaRPr lang="ru-RU" altLang="ru-RU" sz="2400" b="1" u="sng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15888"/>
            <a:ext cx="32988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2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97013" y="273050"/>
            <a:ext cx="6259512" cy="788988"/>
          </a:xfrm>
        </p:spPr>
        <p:txBody>
          <a:bodyPr/>
          <a:lstStyle/>
          <a:p>
            <a:r>
              <a:rPr lang="ru-RU" altLang="ru-RU" sz="2400" b="1" dirty="0" smtClean="0">
                <a:latin typeface="Arial" charset="0"/>
                <a:cs typeface="Arial" charset="0"/>
              </a:rPr>
              <a:t>Интернет-ресурсы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" y="116633"/>
            <a:ext cx="888367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827088" y="-8251825"/>
            <a:ext cx="603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 </a:t>
            </a: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395288" y="1341438"/>
            <a:ext cx="53292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268288" algn="l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Школьный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буллинг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Как бороться с детским насилием? </a:t>
            </a:r>
            <a:r>
              <a:rPr lang="en-US" altLang="ru-RU" sz="20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https://shkolazhizni.ru/psychology/articles/73742/</a:t>
            </a:r>
            <a:endParaRPr lang="ru-RU" alt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4476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268288" algn="l"/>
              </a:tabLst>
            </a:pPr>
            <a:endParaRPr lang="ru-RU" alt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4476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268288" algn="l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Методические рекомендации по предотвращению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буллинга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(травли среди сверстников) в детских коллективах </a:t>
            </a:r>
            <a:r>
              <a:rPr lang="en-US" altLang="ru-RU" sz="20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http://soc-profi.ru/biblio/metodicheskie-rekomendatsii-po-predotvrashheniyu-bullinga-travli-sredi-sverstnikov-v-detskih-kollektivah/</a:t>
            </a:r>
            <a:endParaRPr lang="ru-RU" alt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4476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268288" algn="l"/>
              </a:tabLst>
            </a:pPr>
            <a:endParaRPr lang="ru-RU" alt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4476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268288" algn="l"/>
              </a:tabLst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Травля</a:t>
            </a:r>
            <a:r>
              <a:rPr lang="ru-RU" alt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20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https://www.pravmir.ru/travlya-1/</a:t>
            </a:r>
            <a:r>
              <a:rPr lang="ru-RU" alt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indent="447675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268288" algn="l"/>
              </a:tabLst>
            </a:pPr>
            <a:endParaRPr lang="ru-RU" alt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7414" name="Picture 6" descr="C:\Users\Алексей\Desktop\28.02.19 ВКС\sd4-570x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4"/>
          <a:stretch>
            <a:fillRect/>
          </a:stretch>
        </p:blipFill>
        <p:spPr bwMode="auto">
          <a:xfrm>
            <a:off x="6084888" y="3810000"/>
            <a:ext cx="26114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 descr="C:\Users\user\Pictures\draznj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1511300"/>
            <a:ext cx="25923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61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88749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ГБУ«Центр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помощи детям»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www.centr45.ru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oblkots@mail.ru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44-98-50, 44-98-54</a:t>
            </a:r>
          </a:p>
        </p:txBody>
      </p:sp>
      <p:pic>
        <p:nvPicPr>
          <p:cNvPr id="18435" name="Picture 4" descr="C:\Users\5325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683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9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9"/>
            <a:ext cx="8363272" cy="34563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Основная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возрастная группа жертв – 11-12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лет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Более 30% детей подвергались травле в школе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Еще 6% не только подвергались травле, но и сами выступали в роли агрессоров; 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Общая доля пострадавших превысила 40%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По статистике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буллингом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сталкивается каждый третий ребенок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Каждый десятый – молчит о своей проблеме</a:t>
            </a:r>
          </a:p>
          <a:p>
            <a:endParaRPr lang="ru-RU" sz="20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585"/>
            <a:ext cx="720080" cy="7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5324\Desktop\hello_html_m70194d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3049893" cy="19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5" y="116632"/>
            <a:ext cx="8681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336550"/>
            <a:ext cx="7283450" cy="563563"/>
          </a:xfrm>
        </p:spPr>
        <p:txBody>
          <a:bodyPr/>
          <a:lstStyle/>
          <a:p>
            <a:r>
              <a:rPr lang="ru-RU" altLang="ru-RU" sz="2800" b="1" dirty="0" smtClean="0">
                <a:latin typeface="Arial" charset="0"/>
                <a:cs typeface="Arial" charset="0"/>
              </a:rPr>
              <a:t>Виды </a:t>
            </a:r>
            <a:r>
              <a:rPr lang="ru-RU" altLang="ru-RU" sz="2800" b="1" dirty="0" err="1" smtClean="0">
                <a:latin typeface="Arial" charset="0"/>
                <a:cs typeface="Arial" charset="0"/>
              </a:rPr>
              <a:t>буллинга</a:t>
            </a:r>
            <a:endParaRPr lang="ru-RU" altLang="ru-RU" sz="28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75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насилия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Эмоциональное насилие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вызывает у жертвы эмоциональное напряжение, унижает его и снижает его самооценку</a:t>
            </a:r>
          </a:p>
          <a:p>
            <a:pPr marL="0" indent="0" algn="just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Физическое насилие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применение физической  силы по отношению к жертве, в результате чего возможно нанесение физической травмы</a:t>
            </a:r>
          </a:p>
          <a:p>
            <a:pPr marL="0" indent="0" algn="just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Сексуальное насилие или совращение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использование ребенка взрослым или другим ребенком для удовлетворения сексуальных потребностей или получения выгоды</a:t>
            </a:r>
          </a:p>
          <a:p>
            <a:pPr marL="0" indent="0" algn="just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Экономическое насилие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использование денег для контролирования другого лица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720080" cy="71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76375" y="160338"/>
            <a:ext cx="6259513" cy="788987"/>
          </a:xfrm>
        </p:spPr>
        <p:txBody>
          <a:bodyPr/>
          <a:lstStyle/>
          <a:p>
            <a:r>
              <a:rPr lang="ru-RU" altLang="ru-RU" sz="2800" b="1" dirty="0" err="1" smtClean="0">
                <a:latin typeface="Arial" charset="0"/>
                <a:cs typeface="Arial" charset="0"/>
              </a:rPr>
              <a:t>Кибербуллинг</a:t>
            </a:r>
            <a:endParaRPr lang="ru-RU" altLang="ru-RU" sz="2800" b="1" dirty="0" smtClean="0">
              <a:latin typeface="Arial" charset="0"/>
              <a:cs typeface="Arial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757287" cy="73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827088" y="-8251825"/>
            <a:ext cx="603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 </a:t>
            </a: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395288" y="1081088"/>
            <a:ext cx="50403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68288" algn="l"/>
              </a:tabLst>
            </a:pPr>
            <a:r>
              <a:rPr lang="ru-RU" altLang="ru-RU" sz="20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Кибербуллинг</a:t>
            </a:r>
            <a:r>
              <a:rPr lang="ru-RU" alt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- совокупность агрессивных действий в адрес конкретного человека в общении в интернете, посредством мобильной связи</a:t>
            </a:r>
          </a:p>
          <a:p>
            <a:pPr indent="447675" algn="just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68288" algn="l"/>
              </a:tabLst>
            </a:pPr>
            <a:r>
              <a:rPr lang="ru-RU" altLang="ru-RU" sz="20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Кибербуллингу</a:t>
            </a:r>
            <a:r>
              <a:rPr lang="ru-RU" alt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подвержен каждый пятый ребенок в мире</a:t>
            </a:r>
          </a:p>
          <a:p>
            <a:pPr indent="447675" algn="just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68288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Российская ассоциация электронных коммуникаций отмечает, что чаще всего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жертвами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травли в сети становятся подростки 14-17 лет, их доля в общем числе — 46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indent="447675" algn="just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68288" algn="l"/>
              </a:tabLs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того, половина опрошенных становились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жертвами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сексуального совращения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alt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Picture 2" descr="C:\Users\Алексей\Desktop\profcyb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35" y="1196751"/>
            <a:ext cx="3072428" cy="244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641725"/>
            <a:ext cx="304782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63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115616" y="3068960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6386040">
            <a:off x="1719894" y="-994425"/>
            <a:ext cx="4441691" cy="6830626"/>
          </a:xfrm>
          <a:prstGeom prst="arc">
            <a:avLst>
              <a:gd name="adj1" fmla="val 15935275"/>
              <a:gd name="adj2" fmla="val 3364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254264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Агрессор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36510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28529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32040" y="28529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575" y="3192650"/>
            <a:ext cx="176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Свидетели, подкрепляющие травлю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Сочувствующие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5970" y="2205443"/>
            <a:ext cx="2018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Ребенок-жертва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8" y="116632"/>
            <a:ext cx="830685" cy="82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24547" y="239010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Присоединяющиеся к агрессору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4" y="4117055"/>
            <a:ext cx="176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Свидетели-аутсайдеры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29948" y="3780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Защитники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категории зачинщиков относятся дети: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Уверенные в том, что «господствуя» и подчиняя себе других одноклассников, им гораздо легче будет добиваться своих целей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Легко возбудимые и очень импульсивные, с агрессивным поведением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	Не умеющие сочувствовать своим жертвам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	Физически сильные мальчики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	Инициаторами травли могут быть также дети, желающие быть в центре внимания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	Уверенные в своем превосходстве над жертвой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	С высоким уровнем притязания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	Мечтающие быть лидерами в классе 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	Агрессивные дети, «нуждающиеся» для своего самоутверждения в жертве</a:t>
            </a:r>
          </a:p>
          <a:p>
            <a:pPr lvl="0" algn="just"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Дети, не признающие компромиссы</a:t>
            </a:r>
          </a:p>
          <a:p>
            <a:pPr lvl="0" algn="just">
              <a:buFontTx/>
              <a:buChar char="-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Дети со слабым самоконтролем</a:t>
            </a:r>
          </a:p>
          <a:p>
            <a:pPr lvl="0"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- Интуитивно чувствующие, какие одноклассники не будут оказывать им сопротивления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116631"/>
            <a:ext cx="792088" cy="7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354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риска по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буллингу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4968552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Дети с особенностями поведения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Дети с особенностями внешности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Дети с плохими социальными навыками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Дети имеющие страх перед школой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Домашние дети, у которых отсутствует опыт жизни в коллективе 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Дети с низким интеллектом и с трудностями в обучении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Дети, не имеющие друзей в группе/классе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Дети, имеющие статус ОВЗ</a:t>
            </a:r>
          </a:p>
          <a:p>
            <a:pPr algn="just">
              <a:spcAft>
                <a:spcPts val="1200"/>
              </a:spcAft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196"/>
            <a:ext cx="8681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5324\Desktop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29808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688</Words>
  <Application>Microsoft Office PowerPoint</Application>
  <PresentationFormat>Экран (4:3)</PresentationFormat>
  <Paragraphs>178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4_Тема Office</vt:lpstr>
      <vt:lpstr>2_Тема Office</vt:lpstr>
      <vt:lpstr>3_Тема Office</vt:lpstr>
      <vt:lpstr>Профилактика буллинга (травли) в школе</vt:lpstr>
      <vt:lpstr>Презентация PowerPoint</vt:lpstr>
      <vt:lpstr>Презентация PowerPoint</vt:lpstr>
      <vt:lpstr>Виды буллинга</vt:lpstr>
      <vt:lpstr>Виды насилия</vt:lpstr>
      <vt:lpstr>Кибербуллинг</vt:lpstr>
      <vt:lpstr>Презентация PowerPoint</vt:lpstr>
      <vt:lpstr>К категории зачинщиков относятся дети: </vt:lpstr>
      <vt:lpstr>Группа риска по буллингу</vt:lpstr>
      <vt:lpstr>Признаки  буллинга  в школе</vt:lpstr>
      <vt:lpstr>Первичные признаки</vt:lpstr>
      <vt:lpstr>Вторичные признаки:</vt:lpstr>
      <vt:lpstr>Признаки  буллинга дома</vt:lpstr>
      <vt:lpstr>Первичные признаки</vt:lpstr>
      <vt:lpstr>Вторичные признаки</vt:lpstr>
      <vt:lpstr>Презентация PowerPoint</vt:lpstr>
      <vt:lpstr>Презентация PowerPoint</vt:lpstr>
      <vt:lpstr>Признаки психического насилия  над детьми  со стороны учителя</vt:lpstr>
      <vt:lpstr>Ответственность педагога</vt:lpstr>
      <vt:lpstr>Жертва  кибертравли  учитель</vt:lpstr>
      <vt:lpstr>Последствия для жертвы буллинга  в школе</vt:lpstr>
      <vt:lpstr>Последствия для буллера в школе</vt:lpstr>
      <vt:lpstr>Последствия буллинга для учителей </vt:lpstr>
      <vt:lpstr>Алгоритм действий для педагогов  при выявлении буллинга</vt:lpstr>
      <vt:lpstr>  Общие компоненты  программ работы с буллингом </vt:lpstr>
      <vt:lpstr>Презентация PowerPoint</vt:lpstr>
      <vt:lpstr>Интернет-ресурсы</vt:lpstr>
      <vt:lpstr> Спасибо за внимание!        Сайт ГБУ«Центр помощи детям» www.centr45.ru oblkots@mail.ru 44-98-50, 44-98-54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Травля детей группы риска со стороны сверстников</dc:title>
  <dc:creator>админ</dc:creator>
  <cp:lastModifiedBy>Ольга Геннадьевна</cp:lastModifiedBy>
  <cp:revision>111</cp:revision>
  <dcterms:created xsi:type="dcterms:W3CDTF">2015-10-28T15:43:21Z</dcterms:created>
  <dcterms:modified xsi:type="dcterms:W3CDTF">2022-05-12T03:37:39Z</dcterms:modified>
</cp:coreProperties>
</file>