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78" r:id="rId3"/>
    <p:sldId id="280" r:id="rId4"/>
    <p:sldId id="284" r:id="rId5"/>
    <p:sldId id="286" r:id="rId6"/>
    <p:sldId id="287" r:id="rId7"/>
    <p:sldId id="288" r:id="rId8"/>
    <p:sldId id="289" r:id="rId9"/>
    <p:sldId id="290" r:id="rId10"/>
    <p:sldId id="291" r:id="rId11"/>
    <p:sldId id="269" r:id="rId12"/>
    <p:sldId id="277" r:id="rId13"/>
    <p:sldId id="265" r:id="rId14"/>
    <p:sldId id="281" r:id="rId15"/>
    <p:sldId id="271" r:id="rId16"/>
    <p:sldId id="283" r:id="rId17"/>
    <p:sldId id="282" r:id="rId18"/>
    <p:sldId id="285" r:id="rId19"/>
    <p:sldId id="274" r:id="rId20"/>
    <p:sldId id="292" r:id="rId21"/>
    <p:sldId id="293" r:id="rId22"/>
    <p:sldId id="276"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F5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319589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342007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2335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371650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09.10.2018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11998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09.10.2018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143589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09.10.2018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391278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09.10.2018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08127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09.10.2018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241796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212016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586150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09.10.2018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1860164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centr45.r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816" y="728700"/>
            <a:ext cx="8384984" cy="3852428"/>
          </a:xfrm>
        </p:spPr>
        <p:txBody>
          <a:bodyPr>
            <a:normAutofit fontScale="90000"/>
          </a:bodyPr>
          <a:lstStyle/>
          <a:p>
            <a:pPr algn="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t>
            </a:r>
            <a:br>
              <a:rPr lang="ru-RU" b="1" dirty="0" smtClean="0"/>
            </a:br>
            <a:r>
              <a:rPr lang="ru-RU" b="1" dirty="0"/>
              <a:t/>
            </a:r>
            <a:br>
              <a:rPr lang="ru-RU" b="1" dirty="0"/>
            </a:br>
            <a:r>
              <a:rPr lang="ru-RU" b="1" dirty="0" smtClean="0"/>
              <a:t/>
            </a:r>
            <a:br>
              <a:rPr lang="ru-RU" b="1" dirty="0" smtClean="0"/>
            </a:br>
            <a:r>
              <a:rPr lang="ru-RU" b="1" dirty="0" smtClean="0"/>
              <a:t>Психоэмоциональное      </a:t>
            </a:r>
            <a:br>
              <a:rPr lang="ru-RU" b="1" dirty="0" smtClean="0"/>
            </a:br>
            <a:r>
              <a:rPr lang="ru-RU" b="1" dirty="0" smtClean="0"/>
              <a:t>напряжение: </a:t>
            </a:r>
            <a:br>
              <a:rPr lang="ru-RU" b="1" dirty="0" smtClean="0"/>
            </a:br>
            <a:r>
              <a:rPr lang="ru-RU" b="1" dirty="0" smtClean="0"/>
              <a:t>причины возникновения</a:t>
            </a:r>
            <a:br>
              <a:rPr lang="ru-RU" b="1" dirty="0" smtClean="0"/>
            </a:br>
            <a:r>
              <a:rPr lang="ru-RU" b="1" dirty="0" smtClean="0"/>
              <a:t>и методы саморегуляции.</a:t>
            </a:r>
            <a:br>
              <a:rPr lang="ru-RU" b="1" dirty="0" smtClean="0"/>
            </a:br>
            <a:r>
              <a:rPr lang="ru-RU" sz="4000" b="1" dirty="0" smtClean="0"/>
              <a:t/>
            </a:r>
            <a:br>
              <a:rPr lang="ru-RU" sz="4000" b="1" dirty="0" smtClean="0"/>
            </a:br>
            <a:r>
              <a:rPr lang="ru-RU" b="1" dirty="0"/>
              <a:t/>
            </a:r>
            <a:br>
              <a:rPr lang="ru-RU" b="1" dirty="0"/>
            </a:br>
            <a:r>
              <a:rPr lang="ru-RU" sz="3100" b="1" dirty="0" err="1" smtClean="0"/>
              <a:t>Садоринг</a:t>
            </a:r>
            <a:r>
              <a:rPr lang="ru-RU" sz="3100" b="1" dirty="0" smtClean="0"/>
              <a:t> </a:t>
            </a:r>
            <a:r>
              <a:rPr lang="ru-RU" sz="3100" b="1" dirty="0" smtClean="0"/>
              <a:t>Мария Сергеевна </a:t>
            </a:r>
            <a:r>
              <a:rPr lang="ru-RU" sz="3100" b="1" dirty="0" smtClean="0"/>
              <a:t/>
            </a:r>
            <a:br>
              <a:rPr lang="ru-RU" sz="3100" b="1" dirty="0" smtClean="0"/>
            </a:br>
            <a:r>
              <a:rPr lang="ru-RU" sz="3100" b="1" dirty="0" smtClean="0"/>
              <a:t>педагог-психолог</a:t>
            </a:r>
            <a:br>
              <a:rPr lang="ru-RU" sz="3100" b="1" dirty="0" smtClean="0"/>
            </a:br>
            <a:r>
              <a:rPr lang="ru-RU" sz="3100" b="1" dirty="0" smtClean="0"/>
              <a:t>ГБУ «Центр помощи детям»  </a:t>
            </a:r>
            <a:r>
              <a:rPr lang="ru-RU" b="1" dirty="0" smtClean="0"/>
              <a:t/>
            </a:r>
            <a:br>
              <a:rPr lang="ru-RU" b="1" dirty="0" smtClean="0"/>
            </a:br>
            <a:r>
              <a:rPr lang="ru-RU" b="1" dirty="0"/>
              <a:t/>
            </a:r>
            <a:br>
              <a:rPr lang="ru-RU" b="1" dirty="0"/>
            </a:br>
            <a:r>
              <a:rPr lang="ru-RU" b="1" dirty="0"/>
              <a:t/>
            </a:r>
            <a:br>
              <a:rPr lang="ru-RU" b="1" dirty="0"/>
            </a:br>
            <a:r>
              <a:rPr lang="ru-RU" b="1" dirty="0" smtClean="0"/>
              <a:t/>
            </a:r>
            <a:br>
              <a:rPr lang="ru-RU" b="1" dirty="0" smtClean="0"/>
            </a:br>
            <a:endParaRPr lang="ru-RU" dirty="0"/>
          </a:p>
        </p:txBody>
      </p:sp>
      <p:sp>
        <p:nvSpPr>
          <p:cNvPr id="3" name="Объект 2"/>
          <p:cNvSpPr>
            <a:spLocks noGrp="1"/>
          </p:cNvSpPr>
          <p:nvPr>
            <p:ph idx="1"/>
          </p:nvPr>
        </p:nvSpPr>
        <p:spPr>
          <a:xfrm>
            <a:off x="3275856" y="5949280"/>
            <a:ext cx="5410944" cy="792088"/>
          </a:xfrm>
        </p:spPr>
        <p:txBody>
          <a:bodyPr/>
          <a:lstStyle/>
          <a:p>
            <a:endParaRPr lang="ru-RU" dirty="0"/>
          </a:p>
        </p:txBody>
      </p:sp>
      <p:pic>
        <p:nvPicPr>
          <p:cNvPr id="1026"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816" y="260648"/>
            <a:ext cx="936104"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0623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0" indent="0"/>
            <a:r>
              <a:rPr lang="ru-RU" dirty="0"/>
              <a:t/>
            </a:r>
            <a:br>
              <a:rPr lang="ru-RU" dirty="0"/>
            </a:br>
            <a:r>
              <a:rPr lang="ru-RU" sz="2000" b="1" dirty="0" smtClean="0"/>
              <a:t>7. </a:t>
            </a:r>
            <a:r>
              <a:rPr lang="ru-RU" sz="2200" b="1" dirty="0" smtClean="0"/>
              <a:t>«Застревающие</a:t>
            </a:r>
            <a:r>
              <a:rPr lang="ru-RU" sz="2200" b="1" dirty="0"/>
              <a:t>» </a:t>
            </a:r>
            <a:r>
              <a:rPr lang="ru-RU" sz="2200" b="1" dirty="0" smtClean="0"/>
              <a:t>обучающиеся </a:t>
            </a:r>
            <a:r>
              <a:rPr lang="ru-RU" sz="2200" dirty="0"/>
              <a:t/>
            </a:r>
            <a:br>
              <a:rPr lang="ru-RU" sz="2200" dirty="0"/>
            </a:br>
            <a:endParaRPr lang="ru-RU" sz="2200" dirty="0"/>
          </a:p>
        </p:txBody>
      </p:sp>
      <p:sp>
        <p:nvSpPr>
          <p:cNvPr id="3" name="Объект 2"/>
          <p:cNvSpPr>
            <a:spLocks noGrp="1"/>
          </p:cNvSpPr>
          <p:nvPr>
            <p:ph idx="1"/>
          </p:nvPr>
        </p:nvSpPr>
        <p:spPr>
          <a:xfrm>
            <a:off x="457200" y="1600201"/>
            <a:ext cx="8229600" cy="4133056"/>
          </a:xfrm>
        </p:spPr>
        <p:txBody>
          <a:bodyPr>
            <a:normAutofit fontScale="77500" lnSpcReduction="20000"/>
          </a:bodyPr>
          <a:lstStyle/>
          <a:p>
            <a:pPr marL="0" indent="0" algn="just">
              <a:buNone/>
            </a:pPr>
            <a:r>
              <a:rPr lang="ru-RU" sz="2600" b="1" dirty="0" smtClean="0"/>
              <a:t>Краткая </a:t>
            </a:r>
            <a:r>
              <a:rPr lang="ru-RU" sz="2600" b="1" dirty="0"/>
              <a:t>психологическая характеристика</a:t>
            </a:r>
            <a:endParaRPr lang="ru-RU" sz="2600" dirty="0"/>
          </a:p>
          <a:p>
            <a:pPr marL="0" indent="0" algn="just">
              <a:buNone/>
            </a:pPr>
            <a:r>
              <a:rPr lang="ru-RU" sz="2600" dirty="0" smtClean="0"/>
              <a:t>Таких обучающихся характеризует </a:t>
            </a:r>
            <a:r>
              <a:rPr lang="ru-RU" sz="2600" dirty="0"/>
              <a:t>низкая подвижность, низкая лабильность психических функций. Они с трудом переключаются с одного задания на другое. Они основательны и зачастую медлительны. Еще одна их особенность заключается в том, что им требуется длительный ориентировочный период при выполнении каждого задания. Если таких учащихся начинают торопить, темп их деятельности снижается еще больше</a:t>
            </a:r>
            <a:r>
              <a:rPr lang="ru-RU" sz="2600" dirty="0" smtClean="0"/>
              <a:t>.</a:t>
            </a:r>
          </a:p>
          <a:p>
            <a:pPr marL="0" indent="0" algn="just">
              <a:buNone/>
            </a:pPr>
            <a:endParaRPr lang="ru-RU" sz="2600" dirty="0"/>
          </a:p>
          <a:p>
            <a:pPr marL="0" indent="0" algn="just">
              <a:buNone/>
            </a:pPr>
            <a:r>
              <a:rPr lang="ru-RU" sz="2600" b="1" dirty="0" smtClean="0"/>
              <a:t>Основные </a:t>
            </a:r>
            <a:r>
              <a:rPr lang="ru-RU" sz="2600" b="1" dirty="0"/>
              <a:t>трудности</a:t>
            </a:r>
            <a:endParaRPr lang="ru-RU" sz="2600" dirty="0"/>
          </a:p>
          <a:p>
            <a:pPr marL="0" indent="0" algn="just">
              <a:buNone/>
            </a:pPr>
            <a:r>
              <a:rPr lang="ru-RU" sz="2600" dirty="0" smtClean="0"/>
              <a:t>Процедура ГИА требует </a:t>
            </a:r>
            <a:r>
              <a:rPr lang="ru-RU" sz="2600" dirty="0"/>
              <a:t>высокой мобильности: необходимо быстро переключаться с одного задания на другое, актуализировать знания из различных разделов школьной программы. Это может представлять трудность для «застревающих» подростков.</a:t>
            </a:r>
          </a:p>
          <a:p>
            <a:pPr algn="just"/>
            <a:endParaRPr lang="ru-RU"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936104"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4697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24744"/>
            <a:ext cx="8229600" cy="2664296"/>
          </a:xfrm>
        </p:spPr>
        <p:txBody>
          <a:bodyPr>
            <a:normAutofit fontScale="90000"/>
          </a:bodyPr>
          <a:lstStyle/>
          <a:p>
            <a:r>
              <a:rPr lang="ru-RU" b="1" dirty="0" smtClean="0"/>
              <a:t/>
            </a:r>
            <a:br>
              <a:rPr lang="ru-RU" b="1" dirty="0" smtClean="0"/>
            </a:br>
            <a:r>
              <a:rPr lang="ru-RU" sz="4000" b="1" dirty="0" err="1" smtClean="0"/>
              <a:t>Саморегуляция</a:t>
            </a:r>
            <a:r>
              <a:rPr lang="ru-RU" sz="4000" dirty="0" smtClean="0"/>
              <a:t> - </a:t>
            </a:r>
            <a:r>
              <a:rPr lang="ru-RU" sz="4000" dirty="0"/>
              <a:t>процесс управления человеком </a:t>
            </a:r>
            <a:r>
              <a:rPr lang="ru-RU" sz="4000" dirty="0" smtClean="0"/>
              <a:t>собственным психологическим </a:t>
            </a:r>
            <a:r>
              <a:rPr lang="ru-RU" sz="4000" dirty="0"/>
              <a:t>и </a:t>
            </a:r>
            <a:r>
              <a:rPr lang="ru-RU" sz="4000" dirty="0" smtClean="0"/>
              <a:t>физиологическим состоянием, </a:t>
            </a:r>
            <a:r>
              <a:rPr lang="ru-RU" sz="4000" dirty="0"/>
              <a:t>а также поступками.</a:t>
            </a:r>
          </a:p>
        </p:txBody>
      </p:sp>
      <p:pic>
        <p:nvPicPr>
          <p:cNvPr id="2050"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1004913" cy="1004913"/>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http://musaclub.ru/wp-content/uploads/2015/01/sbig-432_1336770673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602730"/>
            <a:ext cx="3155504" cy="2090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664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720080"/>
          </a:xfrm>
        </p:spPr>
        <p:txBody>
          <a:bodyPr>
            <a:normAutofit fontScale="90000"/>
          </a:bodyPr>
          <a:lstStyle/>
          <a:p>
            <a:r>
              <a:rPr lang="ru-RU" b="1" dirty="0" smtClean="0"/>
              <a:t>   </a:t>
            </a:r>
            <a:r>
              <a:rPr lang="ru-RU" sz="4000" dirty="0" smtClean="0"/>
              <a:t>Назначение техник саморегуляции: </a:t>
            </a:r>
            <a:endParaRPr lang="ru-RU" sz="4000" dirty="0"/>
          </a:p>
        </p:txBody>
      </p:sp>
      <p:sp>
        <p:nvSpPr>
          <p:cNvPr id="3" name="Объект 2"/>
          <p:cNvSpPr>
            <a:spLocks noGrp="1"/>
          </p:cNvSpPr>
          <p:nvPr>
            <p:ph idx="1"/>
          </p:nvPr>
        </p:nvSpPr>
        <p:spPr>
          <a:xfrm>
            <a:off x="494669" y="1700808"/>
            <a:ext cx="8229600" cy="3960440"/>
          </a:xfrm>
        </p:spPr>
        <p:txBody>
          <a:bodyPr>
            <a:normAutofit fontScale="70000" lnSpcReduction="20000"/>
          </a:bodyPr>
          <a:lstStyle/>
          <a:p>
            <a:pPr marL="0" indent="0">
              <a:buNone/>
            </a:pPr>
            <a:endParaRPr lang="ru-RU" dirty="0" smtClean="0"/>
          </a:p>
          <a:p>
            <a:pPr algn="just"/>
            <a:r>
              <a:rPr lang="ru-RU" sz="4100" dirty="0" smtClean="0"/>
              <a:t>Во-первых</a:t>
            </a:r>
            <a:r>
              <a:rPr lang="ru-RU" sz="4100" dirty="0"/>
              <a:t>, они позволяют обеспечивать внутреннее «</a:t>
            </a:r>
            <a:r>
              <a:rPr lang="ru-RU" sz="4100" dirty="0" smtClean="0"/>
              <a:t>отстранение</a:t>
            </a:r>
            <a:r>
              <a:rPr lang="ru-RU" sz="4100" dirty="0"/>
              <a:t>» от источников беспокойства, сохранение </a:t>
            </a:r>
            <a:r>
              <a:rPr lang="ru-RU" sz="4100" dirty="0" smtClean="0"/>
              <a:t>невозмутимости</a:t>
            </a:r>
            <a:r>
              <a:rPr lang="ru-RU" sz="4100" dirty="0"/>
              <a:t>, невзирая на обстоятельства. </a:t>
            </a:r>
            <a:endParaRPr lang="ru-RU" sz="4100" dirty="0" smtClean="0"/>
          </a:p>
          <a:p>
            <a:pPr algn="just"/>
            <a:r>
              <a:rPr lang="ru-RU" sz="4100" dirty="0" smtClean="0"/>
              <a:t>Во-вторых</a:t>
            </a:r>
            <a:r>
              <a:rPr lang="ru-RU" sz="4100" dirty="0"/>
              <a:t>, они могут быть направлены на изменение состояния в текущие моменты времени: например, обучать быстрому «сбрасыванию» возникшего напряжения с помощью </a:t>
            </a:r>
            <a:r>
              <a:rPr lang="ru-RU" sz="4100" dirty="0" smtClean="0"/>
              <a:t>релаксации.</a:t>
            </a:r>
          </a:p>
          <a:p>
            <a:pPr marL="0" indent="0">
              <a:buNone/>
            </a:pPr>
            <a:endParaRPr lang="ru-RU" sz="4100" dirty="0"/>
          </a:p>
        </p:txBody>
      </p:sp>
      <p:pic>
        <p:nvPicPr>
          <p:cNvPr id="307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74331" cy="774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0311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179512" y="404664"/>
            <a:ext cx="8856984" cy="1012974"/>
          </a:xfrm>
        </p:spPr>
        <p:txBody>
          <a:bodyPr>
            <a:normAutofit fontScale="90000"/>
          </a:bodyPr>
          <a:lstStyle/>
          <a:p>
            <a:pPr algn="ctr" fontAlgn="auto">
              <a:spcAft>
                <a:spcPts val="0"/>
              </a:spcAft>
              <a:defRPr/>
            </a:pPr>
            <a:r>
              <a:rPr lang="ru-RU" sz="3800" b="1" dirty="0" smtClean="0"/>
              <a:t>   </a:t>
            </a:r>
            <a:r>
              <a:rPr lang="ru-RU" sz="4000" dirty="0" smtClean="0"/>
              <a:t>Естественные способы </a:t>
            </a:r>
            <a:r>
              <a:rPr lang="ru-RU" sz="4000" dirty="0"/>
              <a:t>снятия </a:t>
            </a:r>
            <a:r>
              <a:rPr lang="ru-RU" sz="4000" dirty="0" smtClean="0"/>
              <a:t/>
            </a:r>
            <a:br>
              <a:rPr lang="ru-RU" sz="4000" dirty="0" smtClean="0"/>
            </a:br>
            <a:r>
              <a:rPr lang="ru-RU" sz="4000" dirty="0" smtClean="0"/>
              <a:t>       психоэмоционального напряжения: </a:t>
            </a:r>
            <a:endParaRPr lang="ru-RU" sz="4000" dirty="0"/>
          </a:p>
        </p:txBody>
      </p:sp>
      <p:sp>
        <p:nvSpPr>
          <p:cNvPr id="32771" name="Rectangle 3"/>
          <p:cNvSpPr>
            <a:spLocks noGrp="1" noChangeArrowheads="1"/>
          </p:cNvSpPr>
          <p:nvPr>
            <p:ph idx="1"/>
          </p:nvPr>
        </p:nvSpPr>
        <p:spPr>
          <a:xfrm>
            <a:off x="457200" y="2204864"/>
            <a:ext cx="8686800" cy="4751809"/>
          </a:xfrm>
        </p:spPr>
        <p:txBody>
          <a:bodyPr>
            <a:normAutofit/>
          </a:bodyPr>
          <a:lstStyle/>
          <a:p>
            <a:pPr marL="361950" indent="-361950">
              <a:lnSpc>
                <a:spcPct val="80000"/>
              </a:lnSpc>
              <a:buFont typeface="Wingdings" pitchFamily="2" charset="2"/>
              <a:buAutoNum type="arabicPeriod"/>
            </a:pPr>
            <a:r>
              <a:rPr lang="ru-RU" altLang="ru-RU" sz="2400" dirty="0" smtClean="0"/>
              <a:t>Спортивные занятия.</a:t>
            </a:r>
          </a:p>
          <a:p>
            <a:pPr marL="361950" indent="-361950">
              <a:lnSpc>
                <a:spcPct val="80000"/>
              </a:lnSpc>
              <a:buFont typeface="Wingdings" pitchFamily="2" charset="2"/>
              <a:buAutoNum type="arabicPeriod"/>
            </a:pPr>
            <a:r>
              <a:rPr lang="ru-RU" altLang="ru-RU" sz="2400" dirty="0" smtClean="0"/>
              <a:t>Контрастный душ.</a:t>
            </a:r>
          </a:p>
          <a:p>
            <a:pPr marL="361950" indent="-361950">
              <a:lnSpc>
                <a:spcPct val="80000"/>
              </a:lnSpc>
              <a:buFont typeface="Wingdings" pitchFamily="2" charset="2"/>
              <a:buAutoNum type="arabicPeriod"/>
            </a:pPr>
            <a:r>
              <a:rPr lang="ru-RU" altLang="ru-RU" sz="2400" dirty="0" smtClean="0"/>
              <a:t>Громко петь.</a:t>
            </a:r>
          </a:p>
          <a:p>
            <a:pPr marL="361950" indent="-361950">
              <a:lnSpc>
                <a:spcPct val="80000"/>
              </a:lnSpc>
              <a:buFont typeface="Wingdings" pitchFamily="2" charset="2"/>
              <a:buAutoNum type="arabicPeriod"/>
            </a:pPr>
            <a:r>
              <a:rPr lang="ru-RU" altLang="ru-RU" sz="2400" dirty="0" smtClean="0"/>
              <a:t>Покричать то громко, то тихо.</a:t>
            </a:r>
          </a:p>
          <a:p>
            <a:pPr marL="361950" indent="-361950">
              <a:lnSpc>
                <a:spcPct val="80000"/>
              </a:lnSpc>
              <a:buFont typeface="Wingdings" pitchFamily="2" charset="2"/>
              <a:buAutoNum type="arabicPeriod"/>
            </a:pPr>
            <a:r>
              <a:rPr lang="ru-RU" altLang="ru-RU" sz="2400" dirty="0" smtClean="0"/>
              <a:t>Танцевать под любимую музыку.</a:t>
            </a:r>
          </a:p>
          <a:p>
            <a:pPr marL="361950" indent="-361950">
              <a:lnSpc>
                <a:spcPct val="80000"/>
              </a:lnSpc>
              <a:buFont typeface="Wingdings" pitchFamily="2" charset="2"/>
              <a:buAutoNum type="arabicPeriod"/>
            </a:pPr>
            <a:r>
              <a:rPr lang="ru-RU" altLang="ru-RU" sz="2400" dirty="0" smtClean="0"/>
              <a:t>Вдохнуть глубоко до 10 раз.</a:t>
            </a:r>
          </a:p>
          <a:p>
            <a:pPr marL="361950" indent="-361950">
              <a:lnSpc>
                <a:spcPct val="80000"/>
              </a:lnSpc>
              <a:buFont typeface="Wingdings" pitchFamily="2" charset="2"/>
              <a:buAutoNum type="arabicPeriod"/>
            </a:pPr>
            <a:r>
              <a:rPr lang="ru-RU" altLang="ru-RU" sz="2400" dirty="0" smtClean="0"/>
              <a:t>Погулять, в парке на природе.</a:t>
            </a:r>
          </a:p>
        </p:txBody>
      </p:sp>
      <p:pic>
        <p:nvPicPr>
          <p:cNvPr id="4098"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864096" cy="86409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Лариса\Desktop\смайл.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160" y="3933056"/>
            <a:ext cx="2714105" cy="2745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879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Специальные методы снятия психоэмоционального напряжения: </a:t>
            </a:r>
            <a:endParaRPr lang="ru-RU" sz="3600" dirty="0"/>
          </a:p>
        </p:txBody>
      </p:sp>
      <p:sp>
        <p:nvSpPr>
          <p:cNvPr id="3" name="Объект 2"/>
          <p:cNvSpPr>
            <a:spLocks noGrp="1"/>
          </p:cNvSpPr>
          <p:nvPr>
            <p:ph idx="1"/>
          </p:nvPr>
        </p:nvSpPr>
        <p:spPr/>
        <p:txBody>
          <a:bodyPr>
            <a:normAutofit/>
          </a:bodyPr>
          <a:lstStyle/>
          <a:p>
            <a:endParaRPr lang="ru-RU" dirty="0" smtClean="0"/>
          </a:p>
          <a:p>
            <a:r>
              <a:rPr lang="ru-RU" sz="2400" dirty="0"/>
              <a:t>А</a:t>
            </a:r>
            <a:r>
              <a:rPr lang="ru-RU" sz="2400" dirty="0" smtClean="0"/>
              <a:t>рт-терапия (</a:t>
            </a:r>
            <a:r>
              <a:rPr lang="ru-RU" sz="2400" dirty="0" err="1" smtClean="0"/>
              <a:t>библиотерапия</a:t>
            </a:r>
            <a:r>
              <a:rPr lang="ru-RU" sz="2400" dirty="0" smtClean="0"/>
              <a:t>, песочная терапия, музыкотерапия, </a:t>
            </a:r>
            <a:r>
              <a:rPr lang="ru-RU" sz="2400" dirty="0" err="1" smtClean="0"/>
              <a:t>изотерапия</a:t>
            </a:r>
            <a:r>
              <a:rPr lang="ru-RU" sz="2400" dirty="0" smtClean="0"/>
              <a:t>) </a:t>
            </a:r>
          </a:p>
          <a:p>
            <a:r>
              <a:rPr lang="ru-RU" sz="2400" dirty="0" smtClean="0"/>
              <a:t>Релаксация</a:t>
            </a:r>
          </a:p>
          <a:p>
            <a:r>
              <a:rPr lang="ru-RU" sz="2400" dirty="0" smtClean="0"/>
              <a:t>Дыхательные упражнения </a:t>
            </a:r>
          </a:p>
          <a:p>
            <a:r>
              <a:rPr lang="ru-RU" sz="2400" dirty="0" smtClean="0"/>
              <a:t>Антистрессовый массаж</a:t>
            </a:r>
          </a:p>
          <a:p>
            <a:r>
              <a:rPr lang="ru-RU" sz="2400" dirty="0" smtClean="0"/>
              <a:t>Аутотренинг</a:t>
            </a:r>
          </a:p>
          <a:p>
            <a:r>
              <a:rPr lang="ru-RU" sz="2400" dirty="0" smtClean="0"/>
              <a:t>Визуализация </a:t>
            </a:r>
          </a:p>
          <a:p>
            <a:endParaRPr lang="ru-RU"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6632"/>
            <a:ext cx="792088" cy="792088"/>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Лариса\Desktop\1_94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4653136"/>
            <a:ext cx="2771800" cy="1954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109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3" name="Объект 2"/>
          <p:cNvSpPr>
            <a:spLocks noGrp="1"/>
          </p:cNvSpPr>
          <p:nvPr>
            <p:ph idx="1"/>
          </p:nvPr>
        </p:nvSpPr>
        <p:spPr>
          <a:xfrm>
            <a:off x="457200" y="332656"/>
            <a:ext cx="8229600" cy="6768752"/>
          </a:xfrm>
        </p:spPr>
        <p:txBody>
          <a:bodyPr>
            <a:normAutofit fontScale="85000" lnSpcReduction="10000"/>
          </a:bodyPr>
          <a:lstStyle/>
          <a:p>
            <a:pPr marL="0" indent="0" algn="ctr">
              <a:buNone/>
            </a:pPr>
            <a:r>
              <a:rPr lang="ru-RU" sz="4200" dirty="0" smtClean="0"/>
              <a:t>Аутотренинг </a:t>
            </a:r>
            <a:endParaRPr lang="ru-RU" sz="4200" dirty="0"/>
          </a:p>
          <a:p>
            <a:pPr marL="0" indent="0" algn="just">
              <a:buNone/>
            </a:pPr>
            <a:r>
              <a:rPr lang="ru-RU" dirty="0" smtClean="0"/>
              <a:t>Техника </a:t>
            </a:r>
            <a:r>
              <a:rPr lang="ru-RU" dirty="0"/>
              <a:t>саморегуляции психического состояния, в основе которой лежат разные формы </a:t>
            </a:r>
            <a:r>
              <a:rPr lang="ru-RU" dirty="0" smtClean="0"/>
              <a:t>самовнушения</a:t>
            </a:r>
          </a:p>
          <a:p>
            <a:pPr marL="0" indent="0" algn="just">
              <a:buNone/>
            </a:pPr>
            <a:r>
              <a:rPr lang="ru-RU" dirty="0"/>
              <a:t>Регулярно занимаясь аутотренингом вы научитесь:</a:t>
            </a:r>
          </a:p>
          <a:p>
            <a:pPr marL="0" indent="0" algn="just">
              <a:buNone/>
            </a:pPr>
            <a:r>
              <a:rPr lang="ru-RU" dirty="0"/>
              <a:t>• распознавать и понимать свои эмоции и реакции, переживаемые в отдельно взятый </a:t>
            </a:r>
            <a:r>
              <a:rPr lang="ru-RU" dirty="0" smtClean="0"/>
              <a:t>момент;</a:t>
            </a:r>
            <a:endParaRPr lang="ru-RU" dirty="0"/>
          </a:p>
          <a:p>
            <a:pPr marL="0" indent="0" algn="just">
              <a:buNone/>
            </a:pPr>
            <a:r>
              <a:rPr lang="ru-RU" dirty="0"/>
              <a:t>• чувствовать себя более спокойно, гармонично и </a:t>
            </a:r>
            <a:r>
              <a:rPr lang="ru-RU" dirty="0" smtClean="0"/>
              <a:t>уверенно;</a:t>
            </a:r>
            <a:endParaRPr lang="ru-RU" dirty="0"/>
          </a:p>
          <a:p>
            <a:pPr marL="0" indent="0" algn="just">
              <a:buNone/>
            </a:pPr>
            <a:r>
              <a:rPr lang="ru-RU" dirty="0"/>
              <a:t>• осознанно управлять своими эмоциональными состояниями (а также других людей</a:t>
            </a:r>
            <a:r>
              <a:rPr lang="ru-RU" dirty="0" smtClean="0"/>
              <a:t>);</a:t>
            </a:r>
            <a:endParaRPr lang="ru-RU" dirty="0"/>
          </a:p>
          <a:p>
            <a:pPr marL="0" indent="0" algn="just">
              <a:buNone/>
            </a:pPr>
            <a:r>
              <a:rPr lang="ru-RU" dirty="0"/>
              <a:t>• освобождаться от негативных эмоций и помогать в этом, при необходимости, </a:t>
            </a:r>
            <a:r>
              <a:rPr lang="ru-RU" dirty="0" smtClean="0"/>
              <a:t>другим;</a:t>
            </a:r>
            <a:endParaRPr lang="ru-RU" dirty="0"/>
          </a:p>
          <a:p>
            <a:pPr marL="0" indent="0" algn="just">
              <a:buNone/>
            </a:pPr>
            <a:r>
              <a:rPr lang="ru-RU" dirty="0"/>
              <a:t>• более гибко и свободно выражать свои чувства и желания.</a:t>
            </a:r>
          </a:p>
          <a:p>
            <a:pPr marL="0" indent="0">
              <a:buNone/>
            </a:pPr>
            <a:endParaRPr lang="ru-RU" dirty="0" smtClean="0"/>
          </a:p>
          <a:p>
            <a:pPr marL="0" indent="0">
              <a:buNone/>
            </a:pPr>
            <a:endParaRPr lang="ru-RU" dirty="0"/>
          </a:p>
          <a:p>
            <a:pPr marL="0" indent="0">
              <a:buNone/>
            </a:pPr>
            <a:endParaRPr lang="ru-RU" b="1" i="1" dirty="0"/>
          </a:p>
          <a:p>
            <a:pPr marL="0" indent="0">
              <a:buNone/>
            </a:pPr>
            <a:endParaRPr lang="ru-RU" b="1" i="1" dirty="0" smtClean="0"/>
          </a:p>
          <a:p>
            <a:pPr marL="0" indent="0">
              <a:buNone/>
            </a:pPr>
            <a:endParaRPr lang="ru-RU" b="1" i="1" dirty="0"/>
          </a:p>
          <a:p>
            <a:pPr marL="0" indent="0">
              <a:buNone/>
            </a:pPr>
            <a:endParaRPr lang="ru-RU" dirty="0" smtClean="0"/>
          </a:p>
        </p:txBody>
      </p:sp>
      <p:pic>
        <p:nvPicPr>
          <p:cNvPr id="9218"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4624"/>
            <a:ext cx="864096"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1678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908720"/>
            <a:ext cx="8435280" cy="5760640"/>
          </a:xfrm>
        </p:spPr>
        <p:txBody>
          <a:bodyPr>
            <a:normAutofit fontScale="77500" lnSpcReduction="20000"/>
          </a:bodyPr>
          <a:lstStyle/>
          <a:p>
            <a:pPr marL="0" indent="0">
              <a:buNone/>
            </a:pPr>
            <a:endParaRPr lang="ru-RU" dirty="0"/>
          </a:p>
          <a:p>
            <a:pPr marL="0" indent="0" algn="just">
              <a:buNone/>
            </a:pPr>
            <a:r>
              <a:rPr lang="ru-RU" dirty="0"/>
              <a:t>Формулу для аутотренинга (фразу, что нужно говорить самому себе) можно </a:t>
            </a:r>
            <a:r>
              <a:rPr lang="ru-RU" dirty="0" smtClean="0"/>
              <a:t>составить </a:t>
            </a:r>
            <a:r>
              <a:rPr lang="ru-RU" dirty="0"/>
              <a:t>самостоятельно - главное, чтобы текст соответствовал </a:t>
            </a:r>
            <a:r>
              <a:rPr lang="ru-RU" dirty="0" smtClean="0"/>
              <a:t>проблеме, также важным правилом является следующее: </a:t>
            </a:r>
          </a:p>
          <a:p>
            <a:pPr marL="0" indent="0" algn="just">
              <a:buNone/>
            </a:pPr>
            <a:endParaRPr lang="ru-RU" dirty="0"/>
          </a:p>
          <a:p>
            <a:pPr marL="0" indent="0" algn="ctr">
              <a:buNone/>
            </a:pPr>
            <a:r>
              <a:rPr lang="ru-RU" dirty="0" smtClean="0"/>
              <a:t>-все </a:t>
            </a:r>
            <a:r>
              <a:rPr lang="ru-RU" dirty="0"/>
              <a:t>утверждения должны быть сформулированы в </a:t>
            </a:r>
            <a:endParaRPr lang="ru-RU" dirty="0" smtClean="0"/>
          </a:p>
          <a:p>
            <a:pPr marL="0" indent="0" algn="ctr">
              <a:buNone/>
            </a:pPr>
            <a:r>
              <a:rPr lang="ru-RU" dirty="0" smtClean="0"/>
              <a:t>утвер­дительной </a:t>
            </a:r>
            <a:r>
              <a:rPr lang="ru-RU" dirty="0"/>
              <a:t>форме. Употребление частицы «не» </a:t>
            </a:r>
            <a:r>
              <a:rPr lang="ru-RU" dirty="0" smtClean="0"/>
              <a:t>запреща­ется</a:t>
            </a:r>
            <a:r>
              <a:rPr lang="ru-RU" dirty="0"/>
              <a:t>.</a:t>
            </a:r>
          </a:p>
          <a:p>
            <a:pPr marL="0" indent="0" algn="ctr">
              <a:buNone/>
            </a:pPr>
            <a:endParaRPr lang="ru-RU" dirty="0" smtClean="0"/>
          </a:p>
          <a:p>
            <a:pPr marL="0" indent="0" algn="ctr">
              <a:buNone/>
            </a:pPr>
            <a:r>
              <a:rPr lang="ru-RU" dirty="0" smtClean="0"/>
              <a:t>В </a:t>
            </a:r>
            <a:r>
              <a:rPr lang="ru-RU" dirty="0"/>
              <a:t>зависимости от конкретной ситуации корректируйте </a:t>
            </a:r>
            <a:r>
              <a:rPr lang="ru-RU" dirty="0" smtClean="0"/>
              <a:t>фразы</a:t>
            </a:r>
            <a:r>
              <a:rPr lang="ru-RU" dirty="0"/>
              <a:t> </a:t>
            </a:r>
            <a:r>
              <a:rPr lang="ru-RU" b="1" dirty="0" smtClean="0"/>
              <a:t>аутотренинга, например</a:t>
            </a:r>
            <a:r>
              <a:rPr lang="ru-RU" dirty="0" smtClean="0"/>
              <a:t>: </a:t>
            </a:r>
          </a:p>
          <a:p>
            <a:pPr marL="0" indent="0" algn="ctr">
              <a:buNone/>
            </a:pPr>
            <a:r>
              <a:rPr lang="ru-RU" b="1" dirty="0" smtClean="0"/>
              <a:t>«</a:t>
            </a:r>
            <a:r>
              <a:rPr lang="ru-RU" b="1" dirty="0"/>
              <a:t>в любой обстановке сохраняю </a:t>
            </a:r>
            <a:r>
              <a:rPr lang="ru-RU" b="1" dirty="0" smtClean="0"/>
              <a:t>спокойствие,</a:t>
            </a:r>
          </a:p>
          <a:p>
            <a:pPr marL="0" indent="0" algn="ctr">
              <a:buNone/>
            </a:pPr>
            <a:r>
              <a:rPr lang="ru-RU" b="1" dirty="0" smtClean="0"/>
              <a:t>уверенность </a:t>
            </a:r>
            <a:r>
              <a:rPr lang="ru-RU" b="1" dirty="0"/>
              <a:t>в себе и хорошее настроение»</a:t>
            </a:r>
            <a:r>
              <a:rPr lang="ru-RU" dirty="0"/>
              <a:t> </a:t>
            </a:r>
            <a:endParaRPr lang="ru-RU" dirty="0" smtClean="0"/>
          </a:p>
          <a:p>
            <a:pPr marL="0" indent="0" algn="ctr">
              <a:buNone/>
            </a:pPr>
            <a:r>
              <a:rPr lang="ru-RU" dirty="0" smtClean="0"/>
              <a:t>(</a:t>
            </a:r>
            <a:r>
              <a:rPr lang="ru-RU" dirty="0"/>
              <a:t>во время экзамена, в кресле у стоматолога, в разговоре с руководством и т. п.).</a:t>
            </a:r>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4624"/>
            <a:ext cx="986970" cy="986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30938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179512" y="548680"/>
            <a:ext cx="8686800" cy="847725"/>
          </a:xfrm>
        </p:spPr>
        <p:txBody>
          <a:bodyPr>
            <a:normAutofit/>
          </a:bodyPr>
          <a:lstStyle/>
          <a:p>
            <a:pPr>
              <a:defRPr/>
            </a:pPr>
            <a:r>
              <a:rPr lang="ru-RU" sz="3600" dirty="0" smtClean="0">
                <a:latin typeface="Arial" pitchFamily="34" charset="0"/>
                <a:cs typeface="Arial" pitchFamily="34" charset="0"/>
              </a:rPr>
              <a:t>   Дыхательные упражнения</a:t>
            </a:r>
            <a:endParaRPr lang="ru-RU" sz="3600" dirty="0">
              <a:latin typeface="Arial" pitchFamily="34" charset="0"/>
              <a:cs typeface="Arial" pitchFamily="34" charset="0"/>
            </a:endParaRPr>
          </a:p>
        </p:txBody>
      </p:sp>
      <p:sp>
        <p:nvSpPr>
          <p:cNvPr id="30723" name="Rectangle 3"/>
          <p:cNvSpPr>
            <a:spLocks noGrp="1" noChangeArrowheads="1"/>
          </p:cNvSpPr>
          <p:nvPr>
            <p:ph idx="1"/>
          </p:nvPr>
        </p:nvSpPr>
        <p:spPr>
          <a:xfrm>
            <a:off x="323528" y="1628800"/>
            <a:ext cx="8229600" cy="4464496"/>
          </a:xfrm>
        </p:spPr>
        <p:txBody>
          <a:bodyPr>
            <a:normAutofit fontScale="47500" lnSpcReduction="20000"/>
          </a:bodyPr>
          <a:lstStyle/>
          <a:p>
            <a:pPr marL="0" indent="0" algn="just" fontAlgn="base">
              <a:buNone/>
            </a:pPr>
            <a:r>
              <a:rPr lang="ru-RU" sz="6600" b="1" dirty="0"/>
              <a:t>Дыхательные упражнения – </a:t>
            </a:r>
            <a:r>
              <a:rPr lang="ru-RU" sz="6600" dirty="0"/>
              <a:t>это техники управления дыханием, направленные на </a:t>
            </a:r>
            <a:r>
              <a:rPr lang="ru-RU" sz="6700" dirty="0"/>
              <a:t>достижение различных </a:t>
            </a:r>
            <a:r>
              <a:rPr lang="ru-RU" sz="6700" dirty="0" smtClean="0"/>
              <a:t>состояний. </a:t>
            </a:r>
          </a:p>
          <a:p>
            <a:pPr marL="0" indent="0" algn="just" fontAlgn="base">
              <a:buNone/>
            </a:pPr>
            <a:r>
              <a:rPr lang="ru-RU" sz="6700" dirty="0" smtClean="0"/>
              <a:t>Благодаря </a:t>
            </a:r>
            <a:r>
              <a:rPr lang="ru-RU" sz="6700" dirty="0"/>
              <a:t>им </a:t>
            </a:r>
            <a:r>
              <a:rPr lang="ru-RU" sz="6700" dirty="0" smtClean="0"/>
              <a:t>можно </a:t>
            </a:r>
            <a:r>
              <a:rPr lang="ru-RU" sz="6700" dirty="0"/>
              <a:t>расслабиться и расслабить определенные участки тела. Взбодриться и поднять тонус. Есть техники направленные на аккумуляцию сил, есть упражнения для повышения и восстановление энергии, </a:t>
            </a:r>
            <a:r>
              <a:rPr lang="ru-RU" sz="6700" dirty="0" smtClean="0"/>
              <a:t>на </a:t>
            </a:r>
            <a:r>
              <a:rPr lang="ru-RU" sz="6700" dirty="0"/>
              <a:t>успокоение сознания.</a:t>
            </a:r>
          </a:p>
          <a:p>
            <a:pPr marL="0" indent="0">
              <a:buNone/>
            </a:pPr>
            <a:endParaRPr lang="ru-RU" altLang="ru-RU" sz="6400" dirty="0">
              <a:latin typeface="Arial" pitchFamily="34" charset="0"/>
              <a:cs typeface="Arial" pitchFamily="34" charset="0"/>
            </a:endParaRPr>
          </a:p>
        </p:txBody>
      </p:sp>
      <p:pic>
        <p:nvPicPr>
          <p:cNvPr id="819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0648"/>
            <a:ext cx="864096"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263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940966"/>
          </a:xfrm>
        </p:spPr>
        <p:txBody>
          <a:bodyPr>
            <a:noAutofit/>
          </a:bodyPr>
          <a:lstStyle/>
          <a:p>
            <a:r>
              <a:rPr lang="ru-RU" sz="3600" dirty="0" smtClean="0"/>
              <a:t> Примеры </a:t>
            </a:r>
            <a:r>
              <a:rPr lang="ru-RU" sz="3600" dirty="0"/>
              <a:t>дыхательных упражнений: </a:t>
            </a:r>
            <a:br>
              <a:rPr lang="ru-RU" sz="3600" dirty="0"/>
            </a:br>
            <a:endParaRPr lang="ru-RU" sz="3600" dirty="0"/>
          </a:p>
        </p:txBody>
      </p:sp>
      <p:sp>
        <p:nvSpPr>
          <p:cNvPr id="3" name="Объект 2"/>
          <p:cNvSpPr>
            <a:spLocks noGrp="1"/>
          </p:cNvSpPr>
          <p:nvPr>
            <p:ph idx="1"/>
          </p:nvPr>
        </p:nvSpPr>
        <p:spPr>
          <a:xfrm>
            <a:off x="395536" y="980728"/>
            <a:ext cx="8229600" cy="6264696"/>
          </a:xfrm>
        </p:spPr>
        <p:txBody>
          <a:bodyPr>
            <a:normAutofit fontScale="47500" lnSpcReduction="20000"/>
          </a:bodyPr>
          <a:lstStyle/>
          <a:p>
            <a:pPr marL="0" indent="0" algn="just">
              <a:buNone/>
            </a:pPr>
            <a:r>
              <a:rPr lang="ru-RU" sz="3800" b="1" dirty="0"/>
              <a:t>1.</a:t>
            </a:r>
            <a:r>
              <a:rPr lang="ru-RU" sz="3800" dirty="0"/>
              <a:t> Приняв удобную позу, закрыть глаза, расслабить все мышцы тела.</a:t>
            </a:r>
          </a:p>
          <a:p>
            <a:pPr marL="0" indent="0" algn="just">
              <a:buNone/>
            </a:pPr>
            <a:r>
              <a:rPr lang="ru-RU" sz="3800" dirty="0"/>
              <a:t>Мысленно проверить общее расслабление, особенно мышц лица (сбросить зажимы, разжать челюсти, сделать лицо безвольным, добрым по выражению).</a:t>
            </a:r>
          </a:p>
          <a:p>
            <a:pPr marL="0" indent="0" algn="just">
              <a:buNone/>
            </a:pPr>
            <a:r>
              <a:rPr lang="ru-RU" sz="3800" dirty="0"/>
              <a:t>Затем три раза мысленно произнести формулу: Я (на вдохе)… РАССЛАБЛЯЮСЬ (на выдохе)… И (на вдохе)… УСПОКАИВАЮСЬ (на выдохе).</a:t>
            </a:r>
          </a:p>
          <a:p>
            <a:pPr marL="0" indent="0" algn="just">
              <a:buNone/>
            </a:pPr>
            <a:r>
              <a:rPr lang="ru-RU" sz="3800" b="1" dirty="0"/>
              <a:t>2.</a:t>
            </a:r>
            <a:r>
              <a:rPr lang="ru-RU" sz="3800" dirty="0"/>
              <a:t> Сосредоточьтесь на своем спокойном дыхании в течение 1−2 минут.</a:t>
            </a:r>
          </a:p>
          <a:p>
            <a:pPr marL="0" indent="0" algn="just">
              <a:buNone/>
            </a:pPr>
            <a:r>
              <a:rPr lang="ru-RU" sz="3800" dirty="0"/>
              <a:t>Внимательно следите за дыханием, пассивно осознавая, что дышите через нос. Мысленно отметьте, что вдыхаемый воздух несколько холоднее выдыхаемого.</a:t>
            </a:r>
          </a:p>
          <a:p>
            <a:pPr marL="0" indent="0" algn="just">
              <a:buNone/>
            </a:pPr>
            <a:r>
              <a:rPr lang="ru-RU" sz="3800" dirty="0"/>
              <a:t>Постарайтесь не думать ни о чем другом. Концентрируйте все внимание на своем теле и дыхании. Делайте это с любовью и заботой о себе!</a:t>
            </a:r>
          </a:p>
          <a:p>
            <a:pPr marL="0" indent="0" algn="just">
              <a:buNone/>
            </a:pPr>
            <a:r>
              <a:rPr lang="ru-RU" sz="3800" b="1" dirty="0"/>
              <a:t>3.</a:t>
            </a:r>
            <a:r>
              <a:rPr lang="ru-RU" sz="3800" dirty="0"/>
              <a:t> Мысленно «пробегитесь» по всем мышцам тела и проверьте, не осталось ли где напряжения. Если — да, то постарайтесь снять его, поскольку расслабление должно быть полным.</a:t>
            </a:r>
          </a:p>
          <a:p>
            <a:pPr marL="0" indent="0" algn="just">
              <a:buNone/>
            </a:pPr>
            <a:r>
              <a:rPr lang="ru-RU" sz="3800" b="1" dirty="0"/>
              <a:t>4. </a:t>
            </a:r>
            <a:r>
              <a:rPr lang="ru-RU" sz="3800" dirty="0"/>
              <a:t>В завершении сделайте очень глубокий вдох. На мгновение задержите воздух и напрягите мышцы тела, затем резко выдохните, расслабившись.</a:t>
            </a:r>
          </a:p>
          <a:p>
            <a:pPr marL="0" indent="0" algn="just">
              <a:buNone/>
            </a:pPr>
            <a:r>
              <a:rPr lang="ru-RU" sz="3800" dirty="0"/>
              <a:t>Подышите спокойно, вернувшись к нормальному дыханию. Повторите 3 раза.</a:t>
            </a:r>
          </a:p>
          <a:p>
            <a:pPr marL="0" indent="0" algn="just">
              <a:buNone/>
            </a:pPr>
            <a:r>
              <a:rPr lang="ru-RU" sz="3800" b="1" dirty="0"/>
              <a:t>5.</a:t>
            </a:r>
            <a:r>
              <a:rPr lang="ru-RU" sz="3800" dirty="0"/>
              <a:t> Теперь откройте глаза, затем зажмурьте несколько раз, снова откройте и сладко потянитесь. УЛЫБНИТЕСЬ. Очень медленно, без рывков, без резких движений, встаньте, стараясь как можно дольше сохранить приятное ощущение внутреннего расслабления и покоя.</a:t>
            </a:r>
          </a:p>
          <a:p>
            <a:pPr marL="0" indent="0" algn="just">
              <a:buNone/>
            </a:pPr>
            <a:r>
              <a:rPr lang="ru-RU" sz="3800" dirty="0"/>
              <a:t>Следует помнить, что эффективность применения упражнений зависит от правильного, положительно эмоционального настроя.</a:t>
            </a:r>
          </a:p>
          <a:p>
            <a:pPr marL="0" indent="0" algn="just">
              <a:buNone/>
            </a:pPr>
            <a:r>
              <a:rPr lang="ru-RU" sz="3800" dirty="0"/>
              <a:t>Нельзя сводить метод к механическому выполнению упражнений.</a:t>
            </a:r>
          </a:p>
          <a:p>
            <a:pPr marL="0" indent="0" algn="just">
              <a:buNone/>
            </a:pPr>
            <a:endParaRPr lang="ru-RU"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792088"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6496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r>
            <a:br>
              <a:rPr lang="ru-RU" b="1" dirty="0" smtClean="0"/>
            </a:br>
            <a:r>
              <a:rPr lang="ru-RU" dirty="0"/>
              <a:t/>
            </a:r>
            <a:br>
              <a:rPr lang="ru-RU" dirty="0"/>
            </a:br>
            <a:r>
              <a:rPr lang="ru-RU" dirty="0" smtClean="0"/>
              <a:t>Антистрессовый массаж - </a:t>
            </a:r>
            <a:r>
              <a:rPr lang="ru-RU" dirty="0"/>
              <a:t/>
            </a:r>
            <a:br>
              <a:rPr lang="ru-RU" dirty="0"/>
            </a:br>
            <a:endParaRPr lang="ru-RU" dirty="0"/>
          </a:p>
        </p:txBody>
      </p:sp>
      <p:sp>
        <p:nvSpPr>
          <p:cNvPr id="3" name="Объект 2"/>
          <p:cNvSpPr>
            <a:spLocks noGrp="1"/>
          </p:cNvSpPr>
          <p:nvPr>
            <p:ph idx="1"/>
          </p:nvPr>
        </p:nvSpPr>
        <p:spPr>
          <a:xfrm>
            <a:off x="395536" y="908720"/>
            <a:ext cx="8229600" cy="6696744"/>
          </a:xfrm>
        </p:spPr>
        <p:txBody>
          <a:bodyPr>
            <a:normAutofit/>
          </a:bodyPr>
          <a:lstStyle/>
          <a:p>
            <a:pPr lvl="0" algn="just"/>
            <a:endParaRPr lang="ru-RU" sz="3600" dirty="0" smtClean="0"/>
          </a:p>
          <a:p>
            <a:pPr marL="0" lvl="0" indent="0" algn="just">
              <a:buNone/>
            </a:pPr>
            <a:endParaRPr lang="ru-RU" sz="3600" dirty="0" smtClean="0"/>
          </a:p>
          <a:p>
            <a:pPr marL="0" lvl="0" indent="0" algn="just">
              <a:buNone/>
            </a:pPr>
            <a:r>
              <a:rPr lang="ru-RU" dirty="0" smtClean="0"/>
              <a:t>расслабляющий массаж сутью которого является комплексное воздействие на нервную систему посредствам расслабления мышц.</a:t>
            </a:r>
            <a:endParaRPr lang="ru-RU" dirty="0"/>
          </a:p>
        </p:txBody>
      </p:sp>
      <p:pic>
        <p:nvPicPr>
          <p:cNvPr id="10244" name="Picture 4"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04664"/>
            <a:ext cx="1008112" cy="1008112"/>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http://omolozhenie.zabolevaniyakozhi.ru/wp-content/uploads/sites/2/2015/12/6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293351"/>
            <a:ext cx="3608115" cy="2298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876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ctr">
              <a:buNone/>
            </a:pPr>
            <a:r>
              <a:rPr lang="ru-RU" b="1" dirty="0" smtClean="0"/>
              <a:t>Психоэмоциональное напряжение </a:t>
            </a:r>
            <a:r>
              <a:rPr lang="ru-RU" dirty="0"/>
              <a:t>– критическое состояние личности, подвергающейся чрезмерным эмоциональным и социальным перегрузкам. </a:t>
            </a:r>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511" y="332656"/>
            <a:ext cx="936104" cy="93610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Лариса\Desktop\zhenschina_plachet_1-350x23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4364486"/>
            <a:ext cx="2987824" cy="1989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389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dirty="0" smtClean="0"/>
              <a:t>Антистрессовый массаж</a:t>
            </a:r>
            <a:r>
              <a:rPr lang="ru-RU" dirty="0"/>
              <a:t/>
            </a:r>
            <a:br>
              <a:rPr lang="ru-RU" dirty="0"/>
            </a:br>
            <a:endParaRPr lang="ru-RU" dirty="0"/>
          </a:p>
        </p:txBody>
      </p:sp>
      <p:sp>
        <p:nvSpPr>
          <p:cNvPr id="3" name="Объект 2"/>
          <p:cNvSpPr>
            <a:spLocks noGrp="1"/>
          </p:cNvSpPr>
          <p:nvPr>
            <p:ph idx="1"/>
          </p:nvPr>
        </p:nvSpPr>
        <p:spPr>
          <a:xfrm>
            <a:off x="457200" y="1412776"/>
            <a:ext cx="8229600" cy="5112568"/>
          </a:xfrm>
        </p:spPr>
        <p:txBody>
          <a:bodyPr>
            <a:normAutofit fontScale="47500" lnSpcReduction="20000"/>
          </a:bodyPr>
          <a:lstStyle/>
          <a:p>
            <a:pPr lvl="0"/>
            <a:r>
              <a:rPr lang="ru-RU" sz="3400" dirty="0" smtClean="0"/>
              <a:t>Согреваем </a:t>
            </a:r>
            <a:r>
              <a:rPr lang="ru-RU" sz="3400" dirty="0"/>
              <a:t>ладони.</a:t>
            </a:r>
          </a:p>
          <a:p>
            <a:pPr lvl="0"/>
            <a:r>
              <a:rPr lang="ru-RU" sz="3400" dirty="0"/>
              <a:t>С силой проводим пальцами по голове, имитируя расческу.</a:t>
            </a:r>
          </a:p>
          <a:p>
            <a:pPr lvl="0"/>
            <a:r>
              <a:rPr lang="ru-RU" sz="3400" dirty="0"/>
              <a:t>Стучим по голове «твердыми» пальцами.</a:t>
            </a:r>
          </a:p>
          <a:p>
            <a:pPr lvl="0"/>
            <a:r>
              <a:rPr lang="ru-RU" sz="3400" dirty="0"/>
              <a:t>«Вытягиваем» волосы.</a:t>
            </a:r>
          </a:p>
          <a:p>
            <a:pPr lvl="0"/>
            <a:r>
              <a:rPr lang="ru-RU" sz="3400" dirty="0"/>
              <a:t>Закрываем глаза. Похлопывающими движениями рук проводим по лбу, как будто что-то стряхиваем с него (до ощущения светлого пятна в области лба).</a:t>
            </a:r>
          </a:p>
          <a:p>
            <a:pPr lvl="0"/>
            <a:r>
              <a:rPr lang="ru-RU" sz="3400" dirty="0"/>
              <a:t>Прищипываем брови двумя пальцами вдоль дуги.</a:t>
            </a:r>
          </a:p>
          <a:p>
            <a:pPr lvl="0"/>
            <a:r>
              <a:rPr lang="ru-RU" sz="3400" dirty="0"/>
              <a:t>Указательными пальцами прижимаем точки у основания переносицы.</a:t>
            </a:r>
          </a:p>
          <a:p>
            <a:pPr lvl="0"/>
            <a:r>
              <a:rPr lang="ru-RU" sz="3400" dirty="0"/>
              <a:t>Легкими движениями пальцев постукиваем по векам.</a:t>
            </a:r>
          </a:p>
          <a:p>
            <a:pPr lvl="0"/>
            <a:r>
              <a:rPr lang="ru-RU" sz="3400" dirty="0"/>
              <a:t>«Твердыми» пальцами постукиваем по скулам.</a:t>
            </a:r>
          </a:p>
          <a:p>
            <a:pPr lvl="0"/>
            <a:r>
              <a:rPr lang="ru-RU" sz="3400" dirty="0"/>
              <a:t>Постукиваем кулачком по нижней челюсти: правым – по левой стороне, левым – по правой.</a:t>
            </a:r>
          </a:p>
          <a:p>
            <a:pPr lvl="0"/>
            <a:r>
              <a:rPr lang="ru-RU" sz="3400" dirty="0"/>
              <a:t>Разминаем уши вдоль всей окружности (указательным и большим пальцами).</a:t>
            </a:r>
          </a:p>
          <a:p>
            <a:pPr lvl="0"/>
            <a:r>
              <a:rPr lang="ru-RU" sz="3400" dirty="0"/>
              <a:t>Растягиваем ушные раковины («Чебурашка»).</a:t>
            </a:r>
          </a:p>
          <a:p>
            <a:pPr lvl="0"/>
            <a:r>
              <a:rPr lang="ru-RU" sz="3400" dirty="0"/>
              <a:t>Сворачиваем уши: вдоль и поперек.</a:t>
            </a:r>
          </a:p>
          <a:p>
            <a:pPr lvl="0"/>
            <a:r>
              <a:rPr lang="ru-RU" sz="3400" dirty="0"/>
              <a:t>Закрываем уши ладонями и стучим пальцами по затылочной части головы («Барабан»).</a:t>
            </a:r>
          </a:p>
          <a:p>
            <a:pPr lvl="0"/>
            <a:r>
              <a:rPr lang="ru-RU" sz="3400" dirty="0"/>
              <a:t>Ребром ладони растираем точку у основания шеи.</a:t>
            </a:r>
          </a:p>
          <a:p>
            <a:pPr lvl="0"/>
            <a:r>
              <a:rPr lang="ru-RU" sz="3400" dirty="0"/>
              <a:t>Повторяем упр.2.</a:t>
            </a:r>
          </a:p>
          <a:p>
            <a:pPr lvl="0"/>
            <a:r>
              <a:rPr lang="ru-RU" sz="3400" dirty="0"/>
              <a:t>Повторяем упр.3.</a:t>
            </a:r>
          </a:p>
          <a:p>
            <a:pPr lvl="0"/>
            <a:r>
              <a:rPr lang="ru-RU" sz="3400" dirty="0"/>
              <a:t>Проводим ладонями над головой, описывая круг.</a:t>
            </a:r>
          </a:p>
          <a:p>
            <a:endParaRPr lang="ru-RU" dirty="0"/>
          </a:p>
        </p:txBody>
      </p:sp>
      <p:pic>
        <p:nvPicPr>
          <p:cNvPr id="4" name="Picture 4"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925" y="116632"/>
            <a:ext cx="1008112"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5174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ctr">
              <a:buNone/>
            </a:pPr>
            <a:r>
              <a:rPr lang="ru-RU" b="1" dirty="0"/>
              <a:t>Наши контакты:</a:t>
            </a:r>
          </a:p>
          <a:p>
            <a:pPr marL="0" indent="0" algn="ctr">
              <a:buNone/>
            </a:pPr>
            <a:r>
              <a:rPr lang="ru-RU" dirty="0"/>
              <a:t>ГБУ «Центр помощи детям» </a:t>
            </a:r>
          </a:p>
          <a:p>
            <a:pPr marL="0" indent="0" algn="ctr">
              <a:buNone/>
            </a:pPr>
            <a:r>
              <a:rPr lang="ru-RU" dirty="0"/>
              <a:t>Адрес: 640008 Курган, </a:t>
            </a:r>
            <a:r>
              <a:rPr lang="ru-RU" dirty="0" err="1"/>
              <a:t>пр.Конституции</a:t>
            </a:r>
            <a:r>
              <a:rPr lang="ru-RU" dirty="0"/>
              <a:t>, 68, корпус 1а, </a:t>
            </a:r>
            <a:r>
              <a:rPr lang="ru-RU" dirty="0" err="1"/>
              <a:t>каб</a:t>
            </a:r>
            <a:r>
              <a:rPr lang="ru-RU" dirty="0"/>
              <a:t>. 306</a:t>
            </a:r>
          </a:p>
          <a:p>
            <a:pPr marL="0" indent="0" algn="ctr">
              <a:buNone/>
            </a:pPr>
            <a:r>
              <a:rPr lang="ru-RU" dirty="0" smtClean="0"/>
              <a:t>Сайт</a:t>
            </a:r>
            <a:r>
              <a:rPr lang="ru-RU" dirty="0"/>
              <a:t>: </a:t>
            </a:r>
            <a:r>
              <a:rPr lang="en-US" dirty="0">
                <a:hlinkClick r:id="rId2"/>
              </a:rPr>
              <a:t>www.centr45.ru</a:t>
            </a:r>
            <a:r>
              <a:rPr lang="en-US" dirty="0"/>
              <a:t> </a:t>
            </a:r>
            <a:endParaRPr lang="ru-RU" dirty="0"/>
          </a:p>
          <a:p>
            <a:endParaRPr lang="ru-RU" b="1" dirty="0"/>
          </a:p>
        </p:txBody>
      </p:sp>
      <p:pic>
        <p:nvPicPr>
          <p:cNvPr id="4" name="Picture 4" descr="C:\Users\Лариса\Desktop\64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04664"/>
            <a:ext cx="1008112"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026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buNone/>
            </a:pPr>
            <a:endParaRPr lang="ru-RU" sz="5400" dirty="0" smtClean="0"/>
          </a:p>
          <a:p>
            <a:pPr marL="0" indent="0" algn="ctr">
              <a:buNone/>
            </a:pPr>
            <a:r>
              <a:rPr lang="ru-RU" sz="5400" dirty="0" smtClean="0"/>
              <a:t>Благодарим за внимание! </a:t>
            </a:r>
            <a:endParaRPr lang="ru-RU" sz="5400"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936104"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1557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4942"/>
          </a:xfrm>
        </p:spPr>
        <p:txBody>
          <a:bodyPr>
            <a:normAutofit fontScale="90000"/>
          </a:bodyPr>
          <a:lstStyle/>
          <a:p>
            <a:r>
              <a:rPr lang="ru-RU" dirty="0" smtClean="0"/>
              <a:t/>
            </a:r>
            <a:br>
              <a:rPr lang="ru-RU" dirty="0" smtClean="0"/>
            </a:br>
            <a:r>
              <a:rPr lang="ru-RU" sz="4000" dirty="0" smtClean="0"/>
              <a:t>Психоэмоциональный </a:t>
            </a:r>
            <a:r>
              <a:rPr lang="ru-RU" sz="4000" dirty="0"/>
              <a:t>стресс </a:t>
            </a:r>
            <a:r>
              <a:rPr lang="ru-RU" sz="4000" dirty="0" smtClean="0"/>
              <a:t> </a:t>
            </a:r>
            <a:br>
              <a:rPr lang="ru-RU" sz="4000" dirty="0" smtClean="0"/>
            </a:br>
            <a:r>
              <a:rPr lang="ru-RU" sz="4000" dirty="0" smtClean="0"/>
              <a:t>возникает </a:t>
            </a:r>
            <a:r>
              <a:rPr lang="ru-RU" sz="4000" dirty="0"/>
              <a:t>в двух ситуациях:</a:t>
            </a:r>
            <a:br>
              <a:rPr lang="ru-RU" sz="4000" dirty="0"/>
            </a:br>
            <a:endParaRPr lang="ru-RU" sz="4000" dirty="0"/>
          </a:p>
        </p:txBody>
      </p:sp>
      <p:sp>
        <p:nvSpPr>
          <p:cNvPr id="3" name="Объект 2"/>
          <p:cNvSpPr>
            <a:spLocks noGrp="1"/>
          </p:cNvSpPr>
          <p:nvPr>
            <p:ph idx="1"/>
          </p:nvPr>
        </p:nvSpPr>
        <p:spPr/>
        <p:txBody>
          <a:bodyPr>
            <a:normAutofit/>
          </a:bodyPr>
          <a:lstStyle/>
          <a:p>
            <a:pPr lvl="0" fontAlgn="base"/>
            <a:endParaRPr lang="ru-RU" dirty="0" smtClean="0"/>
          </a:p>
          <a:p>
            <a:pPr lvl="0" algn="just" fontAlgn="base"/>
            <a:r>
              <a:rPr lang="ru-RU" dirty="0" smtClean="0"/>
              <a:t>Возникновение </a:t>
            </a:r>
            <a:r>
              <a:rPr lang="ru-RU" dirty="0"/>
              <a:t>неожиданного </a:t>
            </a:r>
            <a:r>
              <a:rPr lang="ru-RU" dirty="0" smtClean="0"/>
              <a:t>стрессового события </a:t>
            </a:r>
            <a:r>
              <a:rPr lang="ru-RU" dirty="0"/>
              <a:t>в жизни </a:t>
            </a:r>
            <a:r>
              <a:rPr lang="ru-RU" dirty="0" smtClean="0"/>
              <a:t>человека</a:t>
            </a:r>
            <a:r>
              <a:rPr lang="ru-RU" dirty="0"/>
              <a:t>.</a:t>
            </a:r>
          </a:p>
          <a:p>
            <a:pPr lvl="0" algn="just" fontAlgn="base"/>
            <a:r>
              <a:rPr lang="ru-RU" dirty="0"/>
              <a:t>Длительное накопление и подавление негативных </a:t>
            </a:r>
            <a:r>
              <a:rPr lang="ru-RU" dirty="0" smtClean="0"/>
              <a:t>эмоций  (например, </a:t>
            </a:r>
            <a:r>
              <a:rPr lang="ru-RU" dirty="0"/>
              <a:t>стиль жизни в режиме «фонового стресса»).</a:t>
            </a:r>
          </a:p>
          <a:p>
            <a:endParaRPr lang="ru-RU"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864096" cy="86409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Лариса\Desktop\stress_603-350x19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4797152"/>
            <a:ext cx="3347864" cy="1884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4418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940966"/>
          </a:xfrm>
        </p:spPr>
        <p:txBody>
          <a:bodyPr>
            <a:noAutofit/>
          </a:bodyPr>
          <a:lstStyle/>
          <a:p>
            <a:r>
              <a:rPr lang="ru-RU" sz="3600" dirty="0" smtClean="0"/>
              <a:t>В соответствии с личностными особенностями детей выделяются следующие группы: </a:t>
            </a:r>
            <a:endParaRPr lang="ru-RU" sz="3600" dirty="0"/>
          </a:p>
        </p:txBody>
      </p:sp>
      <p:sp>
        <p:nvSpPr>
          <p:cNvPr id="3" name="Объект 2"/>
          <p:cNvSpPr>
            <a:spLocks noGrp="1"/>
          </p:cNvSpPr>
          <p:nvPr>
            <p:ph idx="1"/>
          </p:nvPr>
        </p:nvSpPr>
        <p:spPr>
          <a:xfrm>
            <a:off x="457200" y="2132856"/>
            <a:ext cx="8229600" cy="4725144"/>
          </a:xfrm>
        </p:spPr>
        <p:txBody>
          <a:bodyPr>
            <a:normAutofit fontScale="47500" lnSpcReduction="20000"/>
          </a:bodyPr>
          <a:lstStyle/>
          <a:p>
            <a:pPr marL="0" indent="0" algn="ctr">
              <a:buNone/>
            </a:pPr>
            <a:r>
              <a:rPr lang="ru-RU" sz="4200" b="1" dirty="0" smtClean="0"/>
              <a:t>1. Тревожные обучающиеся</a:t>
            </a:r>
          </a:p>
          <a:p>
            <a:pPr marL="0" indent="0" algn="ctr">
              <a:buNone/>
            </a:pPr>
            <a:endParaRPr lang="ru-RU" dirty="0" smtClean="0"/>
          </a:p>
          <a:p>
            <a:pPr marL="0" indent="0" algn="just">
              <a:buNone/>
            </a:pPr>
            <a:r>
              <a:rPr lang="ru-RU" sz="3800" b="1" dirty="0" smtClean="0"/>
              <a:t>Краткая </a:t>
            </a:r>
            <a:r>
              <a:rPr lang="ru-RU" sz="3800" b="1" dirty="0"/>
              <a:t>психологическая характеристика</a:t>
            </a:r>
            <a:endParaRPr lang="ru-RU" sz="3800" dirty="0"/>
          </a:p>
          <a:p>
            <a:pPr marL="0" indent="0" algn="just">
              <a:buNone/>
            </a:pPr>
            <a:r>
              <a:rPr lang="ru-RU" sz="3800" dirty="0"/>
              <a:t>Для тревожных подростков учебный процесс сопряжен с определенным эмоциональным напряжением. Они склонны воспринимать любую ситуацию, связанную с учебой, как опасную. Особую тревогу вызывает у них проверка знаний в любом виде (контрольная работа, диктанты и т.д.).</a:t>
            </a:r>
          </a:p>
          <a:p>
            <a:pPr marL="0" indent="0" algn="just">
              <a:buNone/>
            </a:pPr>
            <a:r>
              <a:rPr lang="ru-RU" sz="3800" b="1" dirty="0" smtClean="0"/>
              <a:t>Каким </a:t>
            </a:r>
            <a:r>
              <a:rPr lang="ru-RU" sz="3800" b="1" dirty="0"/>
              <a:t>образом можно распознать тревожного </a:t>
            </a:r>
            <a:r>
              <a:rPr lang="ru-RU" sz="3800" b="1" dirty="0" smtClean="0"/>
              <a:t>обучающегося? </a:t>
            </a:r>
            <a:r>
              <a:rPr lang="ru-RU" sz="3800" dirty="0"/>
              <a:t>Эти подростки часто перепроверяют уже сделанное, постоянно исправляют написанное, причем это может и не вести к существенному улучшению качества работы. При устном ответе они, как правило, пристально наблюдают за реакциями взрослого. Они обычно задают множество уточняющих вопросов, часто переспрашивают учителя, проверяя, правильно ли они его поняли. Тревожные </a:t>
            </a:r>
            <a:r>
              <a:rPr lang="ru-RU" sz="3800" dirty="0" smtClean="0"/>
              <a:t>обучающиеся при </a:t>
            </a:r>
            <a:r>
              <a:rPr lang="ru-RU" sz="3800" dirty="0"/>
              <a:t>выполнении индивидуального задания обычно просят учителя «посмотреть, правильно ли они сделали». Они часто грызут ручки, теребят пальцы или волосы.</a:t>
            </a:r>
          </a:p>
          <a:p>
            <a:pPr marL="0" indent="0" algn="just">
              <a:buNone/>
            </a:pPr>
            <a:r>
              <a:rPr lang="ru-RU" sz="3800" b="1" dirty="0" smtClean="0"/>
              <a:t>Основные </a:t>
            </a:r>
            <a:r>
              <a:rPr lang="ru-RU" sz="3800" b="1" dirty="0"/>
              <a:t>трудности</a:t>
            </a:r>
            <a:endParaRPr lang="ru-RU" sz="3800" dirty="0"/>
          </a:p>
          <a:p>
            <a:pPr marL="0" indent="0" algn="just">
              <a:buNone/>
            </a:pPr>
            <a:r>
              <a:rPr lang="ru-RU" sz="3800" dirty="0"/>
              <a:t>Ситуация экзамена вообще сложна для тревожных подростков, потому что она по природе своей оценочная. Наиболее трудной стороной </a:t>
            </a:r>
            <a:r>
              <a:rPr lang="ru-RU" sz="3800" dirty="0" smtClean="0"/>
              <a:t>ГИА </a:t>
            </a:r>
            <a:r>
              <a:rPr lang="ru-RU" sz="3800" dirty="0"/>
              <a:t>для тревожного </a:t>
            </a:r>
            <a:r>
              <a:rPr lang="ru-RU" sz="3800" dirty="0" smtClean="0"/>
              <a:t>ребенка </a:t>
            </a:r>
            <a:r>
              <a:rPr lang="ru-RU" sz="3800" dirty="0"/>
              <a:t>является отсутствие эмоционального контакта со взрослым.</a:t>
            </a:r>
          </a:p>
          <a:p>
            <a:endParaRPr lang="ru-RU" sz="3800" dirty="0" smtClean="0"/>
          </a:p>
          <a:p>
            <a:endParaRPr lang="ru-RU" dirty="0" smtClean="0"/>
          </a:p>
        </p:txBody>
      </p:sp>
      <p:pic>
        <p:nvPicPr>
          <p:cNvPr id="3074" name="Picture 2" descr="C:\Users\Лариса\Desktop\2-2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1700808"/>
            <a:ext cx="1907704" cy="12818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Лариса\Desktop\64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16632"/>
            <a:ext cx="936104"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282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6309320"/>
          </a:xfrm>
        </p:spPr>
        <p:txBody>
          <a:bodyPr>
            <a:normAutofit fontScale="55000" lnSpcReduction="20000"/>
          </a:bodyPr>
          <a:lstStyle/>
          <a:p>
            <a:pPr marL="0" indent="0" algn="ctr">
              <a:buNone/>
            </a:pPr>
            <a:r>
              <a:rPr lang="ru-RU" sz="3600" b="1" dirty="0" smtClean="0"/>
              <a:t>2. Неуверенные обучающиеся</a:t>
            </a:r>
          </a:p>
          <a:p>
            <a:pPr marL="0" indent="0" algn="ctr">
              <a:buNone/>
            </a:pPr>
            <a:endParaRPr lang="ru-RU" sz="4400" b="1" dirty="0" smtClean="0"/>
          </a:p>
          <a:p>
            <a:pPr marL="0" indent="0" algn="just">
              <a:buNone/>
            </a:pPr>
            <a:r>
              <a:rPr lang="ru-RU" b="1" dirty="0" smtClean="0"/>
              <a:t>Краткая </a:t>
            </a:r>
            <a:r>
              <a:rPr lang="ru-RU" b="1" dirty="0"/>
              <a:t>психологическая характеристика</a:t>
            </a:r>
            <a:endParaRPr lang="ru-RU" dirty="0"/>
          </a:p>
          <a:p>
            <a:pPr marL="0" indent="0" algn="just">
              <a:buNone/>
            </a:pPr>
            <a:r>
              <a:rPr lang="ru-RU" dirty="0"/>
              <a:t>Проблема таких </a:t>
            </a:r>
            <a:r>
              <a:rPr lang="ru-RU" dirty="0" smtClean="0"/>
              <a:t>детей в </a:t>
            </a:r>
            <a:r>
              <a:rPr lang="ru-RU" dirty="0"/>
              <a:t>том, что они не умеют опираться на собственное мнение, они склонны прибегать к помощи других людей. Неуверенные подростки не могут самостоятельно проверить качество своей работы: они сами себе не доверяют. Они могут хорошо справляться с теми заданиями, где требуется работа по образцу, но испытывают затруднения при необходимости самостоятельного выбора стратегии решения. В подобной ситуации они обычно обращаются за помощью к одноклассникам или родителям (особенно при выполнении домашнего задания). </a:t>
            </a:r>
            <a:r>
              <a:rPr lang="ru-RU" dirty="0" smtClean="0"/>
              <a:t> </a:t>
            </a:r>
          </a:p>
          <a:p>
            <a:pPr marL="0" indent="0" algn="just">
              <a:buNone/>
            </a:pPr>
            <a:r>
              <a:rPr lang="ru-RU" b="1" dirty="0" smtClean="0"/>
              <a:t>Каким </a:t>
            </a:r>
            <a:r>
              <a:rPr lang="ru-RU" b="1" dirty="0"/>
              <a:t>образом можно распознать тревожного </a:t>
            </a:r>
            <a:r>
              <a:rPr lang="ru-RU" b="1" dirty="0" smtClean="0"/>
              <a:t>обучающегося? </a:t>
            </a:r>
            <a:r>
              <a:rPr lang="ru-RU" dirty="0"/>
              <a:t>Такие подростки списывают не потому, что не знают ответа, а потому, что не уверены в правильности своих знаний и решений. В поведенческом плане им часто присущ конформизм, они не умеют отстаивать собственную точку зрения. Неуверенные подростки часто подолгу не могут приступить к выполнению задания, но достаточно педагогу подсказать им первый шаг, как они начинают работать.</a:t>
            </a:r>
          </a:p>
          <a:p>
            <a:pPr marL="0" indent="0" algn="just">
              <a:buNone/>
            </a:pPr>
            <a:r>
              <a:rPr lang="ru-RU" b="1" dirty="0" smtClean="0"/>
              <a:t>Основные </a:t>
            </a:r>
            <a:r>
              <a:rPr lang="ru-RU" b="1" dirty="0"/>
              <a:t>трудности</a:t>
            </a:r>
            <a:endParaRPr lang="ru-RU" dirty="0"/>
          </a:p>
          <a:p>
            <a:pPr marL="0" indent="0" algn="just">
              <a:buNone/>
            </a:pPr>
            <a:r>
              <a:rPr lang="ru-RU" dirty="0" smtClean="0"/>
              <a:t>Неуверенные обучающиеся испытывают </a:t>
            </a:r>
            <a:r>
              <a:rPr lang="ru-RU" dirty="0"/>
              <a:t>затруднения во время любого экзамена, поскольку им сложно опираться только на собственные ресурсы и принимать самостоятельное решение. При сдаче </a:t>
            </a:r>
            <a:r>
              <a:rPr lang="ru-RU" dirty="0" smtClean="0"/>
              <a:t>экзамена </a:t>
            </a:r>
            <a:r>
              <a:rPr lang="ru-RU" dirty="0"/>
              <a:t>подобные </a:t>
            </a:r>
            <a:r>
              <a:rPr lang="ru-RU" dirty="0" smtClean="0"/>
              <a:t>дети испытывают </a:t>
            </a:r>
            <a:r>
              <a:rPr lang="ru-RU" dirty="0"/>
              <a:t>дополнительные сложности, поскольку принципиальное значение там имеет самостоятельный выбор стратегии деятельности, а эта задача для неуверенных подростков крайне сложна.</a:t>
            </a:r>
          </a:p>
          <a:p>
            <a:endParaRPr lang="ru-RU"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7866"/>
            <a:ext cx="864096"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05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smtClean="0"/>
              <a:t>  3. Обучающиеся</a:t>
            </a:r>
            <a:r>
              <a:rPr lang="ru-RU" sz="2000" b="1" dirty="0"/>
              <a:t>, испытывающие недостаток произвольности и самоорганизации</a:t>
            </a:r>
          </a:p>
        </p:txBody>
      </p:sp>
      <p:sp>
        <p:nvSpPr>
          <p:cNvPr id="3" name="Объект 2"/>
          <p:cNvSpPr>
            <a:spLocks noGrp="1"/>
          </p:cNvSpPr>
          <p:nvPr>
            <p:ph idx="1"/>
          </p:nvPr>
        </p:nvSpPr>
        <p:spPr>
          <a:xfrm>
            <a:off x="457200" y="1340768"/>
            <a:ext cx="8229600" cy="4752528"/>
          </a:xfrm>
        </p:spPr>
        <p:txBody>
          <a:bodyPr>
            <a:normAutofit fontScale="92500"/>
          </a:bodyPr>
          <a:lstStyle/>
          <a:p>
            <a:pPr marL="0" indent="0" algn="just">
              <a:buNone/>
            </a:pPr>
            <a:r>
              <a:rPr lang="ru-RU" sz="2100" b="1" dirty="0" smtClean="0"/>
              <a:t>Краткая </a:t>
            </a:r>
            <a:r>
              <a:rPr lang="ru-RU" sz="2100" b="1" dirty="0"/>
              <a:t>психологическая характеристика</a:t>
            </a:r>
            <a:endParaRPr lang="ru-RU" sz="2100" dirty="0"/>
          </a:p>
          <a:p>
            <a:pPr marL="0" indent="0" algn="just">
              <a:buNone/>
            </a:pPr>
            <a:r>
              <a:rPr lang="ru-RU" sz="2100" dirty="0" smtClean="0"/>
              <a:t>Обычно </a:t>
            </a:r>
            <a:r>
              <a:rPr lang="ru-RU" sz="2100" dirty="0"/>
              <a:t>этих </a:t>
            </a:r>
            <a:r>
              <a:rPr lang="ru-RU" sz="2100" dirty="0" smtClean="0"/>
              <a:t>детей характеризуют </a:t>
            </a:r>
            <a:r>
              <a:rPr lang="ru-RU" sz="2100" dirty="0"/>
              <a:t>как «невнимательных», «рассеянных». Как показывает практика, у них очень редко имеют место истинные нарушения внимания. Гораздо чаще «невнимательные» </a:t>
            </a:r>
            <a:r>
              <a:rPr lang="ru-RU" sz="2100" dirty="0" smtClean="0"/>
              <a:t>обучающиеся — </a:t>
            </a:r>
            <a:r>
              <a:rPr lang="ru-RU" sz="2100" dirty="0"/>
              <a:t>это подростки с низким уровнем произвольности. У них сформированы все психические функции, необходимые для того, чтобы быть внимательными, но общий уровень организации деятельности очень низкий. </a:t>
            </a:r>
            <a:endParaRPr lang="ru-RU" sz="2100" dirty="0" smtClean="0"/>
          </a:p>
          <a:p>
            <a:pPr marL="0" indent="0" algn="just">
              <a:buNone/>
            </a:pPr>
            <a:r>
              <a:rPr lang="ru-RU" sz="2100" b="1" dirty="0" smtClean="0"/>
              <a:t>Каким </a:t>
            </a:r>
            <a:r>
              <a:rPr lang="ru-RU" sz="2100" b="1" dirty="0"/>
              <a:t>образом можно распознать тревожного обучающегося? </a:t>
            </a:r>
            <a:r>
              <a:rPr lang="ru-RU" sz="2100" dirty="0" smtClean="0"/>
              <a:t>У </a:t>
            </a:r>
            <a:r>
              <a:rPr lang="ru-RU" sz="2100" dirty="0"/>
              <a:t>таких </a:t>
            </a:r>
            <a:r>
              <a:rPr lang="ru-RU" sz="2100" dirty="0" smtClean="0"/>
              <a:t>детей часто </a:t>
            </a:r>
            <a:r>
              <a:rPr lang="ru-RU" sz="2100" dirty="0"/>
              <a:t>неустойчивая работоспособность, им присущи частые колебания темпа деятельности. Они могут часто отвлекаться.</a:t>
            </a:r>
          </a:p>
          <a:p>
            <a:pPr marL="0" indent="0" algn="just">
              <a:buNone/>
            </a:pPr>
            <a:r>
              <a:rPr lang="ru-RU" sz="2100" b="1" dirty="0" smtClean="0"/>
              <a:t>Основные </a:t>
            </a:r>
            <a:r>
              <a:rPr lang="ru-RU" sz="2100" b="1" dirty="0"/>
              <a:t>трудности</a:t>
            </a:r>
            <a:endParaRPr lang="ru-RU" sz="2100" dirty="0"/>
          </a:p>
          <a:p>
            <a:pPr marL="0" indent="0" algn="just">
              <a:buNone/>
            </a:pPr>
            <a:r>
              <a:rPr lang="ru-RU" sz="2100" dirty="0" smtClean="0"/>
              <a:t>ГИА требует </a:t>
            </a:r>
            <a:r>
              <a:rPr lang="ru-RU" sz="2100" dirty="0"/>
              <a:t>очень высокой организованности деятельности. Непроизвольные подростки при общем высоком уровне познавательного развития и вполне достаточном объеме знаний могут нерационально использовать отведенное время.</a:t>
            </a:r>
          </a:p>
          <a:p>
            <a:pPr marL="0" indent="0">
              <a:buNone/>
            </a:pPr>
            <a:endParaRPr lang="ru-RU" dirty="0"/>
          </a:p>
          <a:p>
            <a:endParaRPr lang="ru-RU"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864096"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95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360040"/>
          </a:xfrm>
        </p:spPr>
        <p:txBody>
          <a:bodyPr>
            <a:normAutofit fontScale="90000"/>
          </a:bodyPr>
          <a:lstStyle/>
          <a:p>
            <a:r>
              <a:rPr lang="ru-RU" sz="2200" b="1" dirty="0" smtClean="0"/>
              <a:t>4. «Отличники</a:t>
            </a:r>
            <a:r>
              <a:rPr lang="ru-RU" sz="2200" b="1" dirty="0"/>
              <a:t>» </a:t>
            </a:r>
            <a:r>
              <a:rPr lang="ru-RU" dirty="0"/>
              <a:t/>
            </a:r>
            <a:br>
              <a:rPr lang="ru-RU" dirty="0"/>
            </a:br>
            <a:endParaRPr lang="ru-RU" dirty="0"/>
          </a:p>
        </p:txBody>
      </p:sp>
      <p:sp>
        <p:nvSpPr>
          <p:cNvPr id="3" name="Объект 2"/>
          <p:cNvSpPr>
            <a:spLocks noGrp="1"/>
          </p:cNvSpPr>
          <p:nvPr>
            <p:ph idx="1"/>
          </p:nvPr>
        </p:nvSpPr>
        <p:spPr>
          <a:xfrm>
            <a:off x="457200" y="980728"/>
            <a:ext cx="8229600" cy="5145435"/>
          </a:xfrm>
        </p:spPr>
        <p:txBody>
          <a:bodyPr>
            <a:normAutofit fontScale="55000" lnSpcReduction="20000"/>
          </a:bodyPr>
          <a:lstStyle/>
          <a:p>
            <a:pPr marL="0" indent="0" algn="just">
              <a:buNone/>
            </a:pPr>
            <a:r>
              <a:rPr lang="ru-RU" b="1" dirty="0" smtClean="0"/>
              <a:t>Краткая </a:t>
            </a:r>
            <a:r>
              <a:rPr lang="ru-RU" b="1" dirty="0"/>
              <a:t>психологическая характеристика</a:t>
            </a:r>
            <a:endParaRPr lang="ru-RU" dirty="0"/>
          </a:p>
          <a:p>
            <a:pPr marL="0" indent="0" algn="just">
              <a:buNone/>
            </a:pPr>
            <a:r>
              <a:rPr lang="ru-RU" dirty="0" smtClean="0"/>
              <a:t>Подростки </a:t>
            </a:r>
            <a:r>
              <a:rPr lang="ru-RU" dirty="0"/>
              <a:t>данной категории обычно отличаются высокой или очень высокой успеваемостью, ответственностью, организованностью, исполнительностью. Если они выполняют задание, они стремятся сделать его лучше всех или быстрее остальных использовать дополнительный материал. </a:t>
            </a:r>
            <a:r>
              <a:rPr lang="ru-RU" dirty="0" smtClean="0"/>
              <a:t>Обучающиеся данной </a:t>
            </a:r>
            <a:r>
              <a:rPr lang="ru-RU" dirty="0"/>
              <a:t>категории очень чувствительны к похвале и вообще к любой оценке своей деятельности. Все, что они делают, должно быть замечено и получить соответствующую (естественно, высокую!) оценку. </a:t>
            </a:r>
            <a:endParaRPr lang="ru-RU" dirty="0" smtClean="0"/>
          </a:p>
          <a:p>
            <a:pPr marL="0" indent="0" algn="just">
              <a:buNone/>
            </a:pPr>
            <a:endParaRPr lang="ru-RU" dirty="0" smtClean="0"/>
          </a:p>
          <a:p>
            <a:pPr marL="0" indent="0" algn="just">
              <a:buNone/>
            </a:pPr>
            <a:r>
              <a:rPr lang="ru-RU" b="1" dirty="0" smtClean="0"/>
              <a:t>Каким </a:t>
            </a:r>
            <a:r>
              <a:rPr lang="ru-RU" b="1" dirty="0"/>
              <a:t>образом можно распознать тревожного обучающегося? </a:t>
            </a:r>
            <a:r>
              <a:rPr lang="ru-RU" dirty="0" smtClean="0"/>
              <a:t>Для </a:t>
            </a:r>
            <a:r>
              <a:rPr lang="ru-RU" dirty="0"/>
              <a:t>таких </a:t>
            </a:r>
            <a:r>
              <a:rPr lang="ru-RU" dirty="0" smtClean="0"/>
              <a:t>детей характерен </a:t>
            </a:r>
            <a:r>
              <a:rPr lang="ru-RU" dirty="0"/>
              <a:t>очень высокий уровень притязаний и крайне неустойчивая самооценка. Для того чтобы чувствовать себя хорошими, им нужно не просто успевать, а быть лучшими, не просто хорошо справляться с заданием, а делать это блестяще</a:t>
            </a:r>
            <a:r>
              <a:rPr lang="ru-RU" dirty="0" smtClean="0"/>
              <a:t>.</a:t>
            </a:r>
          </a:p>
          <a:p>
            <a:pPr marL="0" indent="0" algn="just">
              <a:buNone/>
            </a:pPr>
            <a:endParaRPr lang="ru-RU" dirty="0"/>
          </a:p>
          <a:p>
            <a:pPr marL="0" indent="0" algn="just">
              <a:buNone/>
            </a:pPr>
            <a:r>
              <a:rPr lang="ru-RU" b="1" dirty="0" smtClean="0"/>
              <a:t>Основные </a:t>
            </a:r>
            <a:r>
              <a:rPr lang="ru-RU" b="1" dirty="0"/>
              <a:t>трудности</a:t>
            </a:r>
            <a:endParaRPr lang="ru-RU" dirty="0"/>
          </a:p>
          <a:p>
            <a:pPr marL="0" indent="0" algn="just">
              <a:buNone/>
            </a:pPr>
            <a:r>
              <a:rPr lang="ru-RU" dirty="0" smtClean="0"/>
              <a:t>ГИА для </a:t>
            </a:r>
            <a:r>
              <a:rPr lang="ru-RU" dirty="0"/>
              <a:t>данной категории подростков — это тот самый случай, когда верной оказывается пословица «Лучшее — враг хорошего». Им недостаточно выполнить минимально необходимый объем заданий, им нужно сделать все, причем безошибочно. Еще один возможный камень преткновения для них — это необходимость пропустить задание, если они не могут с ним справиться.</a:t>
            </a:r>
          </a:p>
          <a:p>
            <a:pPr marL="0" indent="0" algn="just">
              <a:buNone/>
            </a:pPr>
            <a:endParaRPr lang="ru-RU" dirty="0"/>
          </a:p>
          <a:p>
            <a:pPr algn="just"/>
            <a:endParaRPr lang="ru-RU"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792088"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5881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smtClean="0"/>
              <a:t>5. Астеничные </a:t>
            </a:r>
            <a:r>
              <a:rPr lang="ru-RU" sz="2000" b="1" dirty="0"/>
              <a:t>обучающиеся</a:t>
            </a:r>
          </a:p>
        </p:txBody>
      </p:sp>
      <p:sp>
        <p:nvSpPr>
          <p:cNvPr id="3" name="Объект 2"/>
          <p:cNvSpPr>
            <a:spLocks noGrp="1"/>
          </p:cNvSpPr>
          <p:nvPr>
            <p:ph idx="1"/>
          </p:nvPr>
        </p:nvSpPr>
        <p:spPr/>
        <p:txBody>
          <a:bodyPr>
            <a:normAutofit fontScale="70000" lnSpcReduction="20000"/>
          </a:bodyPr>
          <a:lstStyle/>
          <a:p>
            <a:pPr marL="0" indent="0" algn="just">
              <a:buNone/>
            </a:pPr>
            <a:r>
              <a:rPr lang="ru-RU" b="1" dirty="0" smtClean="0"/>
              <a:t>- Краткая </a:t>
            </a:r>
            <a:r>
              <a:rPr lang="ru-RU" b="1" dirty="0"/>
              <a:t>психологическая характеристика</a:t>
            </a:r>
            <a:endParaRPr lang="ru-RU" dirty="0"/>
          </a:p>
          <a:p>
            <a:pPr marL="0" indent="0" algn="just">
              <a:buNone/>
            </a:pPr>
            <a:r>
              <a:rPr lang="ru-RU" dirty="0" smtClean="0"/>
              <a:t>Основная </a:t>
            </a:r>
            <a:r>
              <a:rPr lang="ru-RU" dirty="0"/>
              <a:t>характеристика астеничных подростков — высокая утомляемость, истощаемость. Они быстро устают, у них снижается темп деятельности и резко увеличивается количество ошибок. Как правило, утомляемость связана с особенностями высшей нервной деятельности и имеет не столько чисто психологическую, сколько неврологическую природу, поэтому возможности ее коррекции крайне ограничены.</a:t>
            </a:r>
          </a:p>
          <a:p>
            <a:pPr marL="0" indent="0" algn="just">
              <a:buNone/>
            </a:pPr>
            <a:r>
              <a:rPr lang="ru-RU" dirty="0" smtClean="0"/>
              <a:t>- </a:t>
            </a:r>
            <a:r>
              <a:rPr lang="ru-RU" b="1" dirty="0" smtClean="0"/>
              <a:t>Основные </a:t>
            </a:r>
            <a:r>
              <a:rPr lang="ru-RU" b="1" dirty="0"/>
              <a:t>трудности</a:t>
            </a:r>
            <a:endParaRPr lang="ru-RU" dirty="0"/>
          </a:p>
          <a:p>
            <a:pPr marL="0" indent="0" algn="just">
              <a:buNone/>
            </a:pPr>
            <a:r>
              <a:rPr lang="ru-RU" dirty="0" smtClean="0"/>
              <a:t>ГИА требует </a:t>
            </a:r>
            <a:r>
              <a:rPr lang="ru-RU" dirty="0"/>
              <a:t>высокой работоспособности на протяжении достаточно длительного периода </a:t>
            </a:r>
            <a:r>
              <a:rPr lang="ru-RU" dirty="0" smtClean="0"/>
              <a:t>времени. </a:t>
            </a:r>
            <a:r>
              <a:rPr lang="ru-RU" dirty="0"/>
              <a:t>Поэтому у астеничных </a:t>
            </a:r>
            <a:r>
              <a:rPr lang="ru-RU" dirty="0" smtClean="0"/>
              <a:t>детей очень </a:t>
            </a:r>
            <a:r>
              <a:rPr lang="ru-RU" dirty="0"/>
              <a:t>высока вероятность снижения качества работы, возникновения ощущения усталости.</a:t>
            </a:r>
          </a:p>
          <a:p>
            <a:pPr marL="0" indent="0">
              <a:buNone/>
            </a:pPr>
            <a:endParaRPr lang="ru-RU" dirty="0" smtClean="0"/>
          </a:p>
          <a:p>
            <a:pPr marL="0" indent="0">
              <a:buNone/>
            </a:pPr>
            <a:endParaRPr lang="ru-RU" dirty="0"/>
          </a:p>
          <a:p>
            <a:endParaRPr lang="ru-RU"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936104"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320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smtClean="0"/>
              <a:t>6. </a:t>
            </a:r>
            <a:r>
              <a:rPr lang="ru-RU" sz="2000" b="1" dirty="0" err="1" smtClean="0"/>
              <a:t>Гипертимные</a:t>
            </a:r>
            <a:r>
              <a:rPr lang="ru-RU" sz="2000" b="1" dirty="0" smtClean="0"/>
              <a:t> </a:t>
            </a:r>
            <a:r>
              <a:rPr lang="ru-RU" sz="2000" b="1" dirty="0"/>
              <a:t>обучающиеся </a:t>
            </a:r>
            <a:r>
              <a:rPr lang="ru-RU" sz="2000" dirty="0"/>
              <a:t/>
            </a:r>
            <a:br>
              <a:rPr lang="ru-RU" sz="2000" dirty="0"/>
            </a:br>
            <a:endParaRPr lang="ru-RU" sz="2000" dirty="0"/>
          </a:p>
        </p:txBody>
      </p:sp>
      <p:sp>
        <p:nvSpPr>
          <p:cNvPr id="3" name="Объект 2"/>
          <p:cNvSpPr>
            <a:spLocks noGrp="1"/>
          </p:cNvSpPr>
          <p:nvPr>
            <p:ph idx="1"/>
          </p:nvPr>
        </p:nvSpPr>
        <p:spPr>
          <a:xfrm>
            <a:off x="395536" y="1556792"/>
            <a:ext cx="8229600" cy="4525963"/>
          </a:xfrm>
        </p:spPr>
        <p:txBody>
          <a:bodyPr>
            <a:normAutofit fontScale="55000" lnSpcReduction="20000"/>
          </a:bodyPr>
          <a:lstStyle/>
          <a:p>
            <a:pPr marL="0" indent="0" algn="just">
              <a:buNone/>
            </a:pPr>
            <a:r>
              <a:rPr lang="ru-RU" b="1" dirty="0" smtClean="0"/>
              <a:t>Краткая </a:t>
            </a:r>
            <a:r>
              <a:rPr lang="ru-RU" b="1" dirty="0"/>
              <a:t>психологическая характеристика</a:t>
            </a:r>
            <a:endParaRPr lang="ru-RU" dirty="0"/>
          </a:p>
          <a:p>
            <a:pPr marL="0" indent="0" algn="just">
              <a:buNone/>
            </a:pPr>
            <a:r>
              <a:rPr lang="ru-RU" dirty="0" err="1" smtClean="0"/>
              <a:t>Гипертимные</a:t>
            </a:r>
            <a:r>
              <a:rPr lang="ru-RU" dirty="0" smtClean="0"/>
              <a:t> обучающиеся обычно </a:t>
            </a:r>
            <a:r>
              <a:rPr lang="ru-RU" dirty="0"/>
              <a:t>быстрые, энергичные, активные, не склонные к педантизму. У них высокий темп деятельности, они импульсивны и порой </a:t>
            </a:r>
            <a:r>
              <a:rPr lang="ru-RU" dirty="0" err="1"/>
              <a:t>несдержанны</a:t>
            </a:r>
            <a:r>
              <a:rPr lang="ru-RU" dirty="0"/>
              <a:t>. Они быстро выполняют задания, но зачастую делают это небрежно, не проверяют себя и не видят собственных ошибок. Такие подростки склонны пренебрегать точностью и аккуратностью во имя скорости и результативности. </a:t>
            </a:r>
            <a:r>
              <a:rPr lang="ru-RU" dirty="0" err="1"/>
              <a:t>Гипертимные</a:t>
            </a:r>
            <a:r>
              <a:rPr lang="ru-RU" dirty="0"/>
              <a:t> </a:t>
            </a:r>
            <a:r>
              <a:rPr lang="ru-RU" dirty="0" smtClean="0"/>
              <a:t>подростки испытывают </a:t>
            </a:r>
            <a:r>
              <a:rPr lang="ru-RU" dirty="0"/>
              <a:t>затруднения в ходе работы, требующей высокой тщательности, собранности и аккуратности, зато прекрасно справляются с заданиями, требующими высокой мобильности и переключаемости. Особенностью этой категории детей часто является также невысокая значимость учебных достижений, сниженная учебная мотивация</a:t>
            </a:r>
            <a:r>
              <a:rPr lang="ru-RU" dirty="0" smtClean="0"/>
              <a:t>.</a:t>
            </a:r>
          </a:p>
          <a:p>
            <a:pPr marL="0" indent="0" algn="just">
              <a:buNone/>
            </a:pPr>
            <a:endParaRPr lang="ru-RU" dirty="0"/>
          </a:p>
          <a:p>
            <a:pPr marL="0" indent="0" algn="just">
              <a:buNone/>
            </a:pPr>
            <a:r>
              <a:rPr lang="ru-RU" b="1" dirty="0" smtClean="0"/>
              <a:t>Основные </a:t>
            </a:r>
            <a:r>
              <a:rPr lang="ru-RU" b="1" dirty="0"/>
              <a:t>трудности</a:t>
            </a:r>
            <a:endParaRPr lang="ru-RU" dirty="0"/>
          </a:p>
          <a:p>
            <a:pPr marL="0" indent="0" algn="just">
              <a:buNone/>
            </a:pPr>
            <a:r>
              <a:rPr lang="ru-RU" dirty="0" smtClean="0"/>
              <a:t>Процедура ГИА требует </a:t>
            </a:r>
            <a:r>
              <a:rPr lang="ru-RU" dirty="0"/>
              <a:t>высокой собранности, концентрации внимания, тщательности и аккуратности, а эти качества обычно являются слабым местом </a:t>
            </a:r>
            <a:r>
              <a:rPr lang="ru-RU" dirty="0" err="1"/>
              <a:t>гипертимных</a:t>
            </a:r>
            <a:r>
              <a:rPr lang="ru-RU" dirty="0"/>
              <a:t> подростков. С другой стороны, они, как правило, обладают хорошей переключаемостью, что помогает им справиться с экзаменационными заданиями.</a:t>
            </a:r>
          </a:p>
          <a:p>
            <a:pPr marL="0" indent="0" algn="just">
              <a:buNone/>
            </a:pPr>
            <a:endParaRPr lang="ru-RU" dirty="0"/>
          </a:p>
          <a:p>
            <a:pPr marL="0" indent="0" algn="just">
              <a:buNone/>
            </a:pPr>
            <a:endParaRPr lang="ru-RU" dirty="0" smtClean="0"/>
          </a:p>
          <a:p>
            <a:endParaRPr lang="ru-RU" dirty="0"/>
          </a:p>
        </p:txBody>
      </p:sp>
      <p:pic>
        <p:nvPicPr>
          <p:cNvPr id="4" name="Picture 2" descr="C:\Users\Лариса\Desktop\6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936104"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75770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928</TotalTime>
  <Words>1634</Words>
  <Application>Microsoft Office PowerPoint</Application>
  <PresentationFormat>Экран (4:3)</PresentationFormat>
  <Paragraphs>143</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                                 Психоэмоциональное       напряжение:  причины возникновения и методы саморегуляции.   Садоринг Мария Сергеевна  педагог-психолог ГБУ «Центр помощи детям»      </vt:lpstr>
      <vt:lpstr>Презентация PowerPoint</vt:lpstr>
      <vt:lpstr> Психоэмоциональный стресс   возникает в двух ситуациях: </vt:lpstr>
      <vt:lpstr>В соответствии с личностными особенностями детей выделяются следующие группы: </vt:lpstr>
      <vt:lpstr>Презентация PowerPoint</vt:lpstr>
      <vt:lpstr>  3. Обучающиеся, испытывающие недостаток произвольности и самоорганизации</vt:lpstr>
      <vt:lpstr>4. «Отличники»  </vt:lpstr>
      <vt:lpstr>5. Астеничные обучающиеся</vt:lpstr>
      <vt:lpstr>6. Гипертимные обучающиеся  </vt:lpstr>
      <vt:lpstr> 7. «Застревающие» обучающиеся  </vt:lpstr>
      <vt:lpstr> Саморегуляция - процесс управления человеком собственным психологическим и физиологическим состоянием, а также поступками.</vt:lpstr>
      <vt:lpstr>   Назначение техник саморегуляции: </vt:lpstr>
      <vt:lpstr>   Естественные способы снятия         психоэмоционального напряжения: </vt:lpstr>
      <vt:lpstr>Специальные методы снятия психоэмоционального напряжения: </vt:lpstr>
      <vt:lpstr> </vt:lpstr>
      <vt:lpstr>Презентация PowerPoint</vt:lpstr>
      <vt:lpstr>   Дыхательные упражнения</vt:lpstr>
      <vt:lpstr> Примеры дыхательных упражнений:  </vt:lpstr>
      <vt:lpstr>  Антистрессовый массаж -  </vt:lpstr>
      <vt:lpstr>Антистрессовый массаж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Учитель</dc:creator>
  <cp:lastModifiedBy>Ольга Владимировна</cp:lastModifiedBy>
  <cp:revision>62</cp:revision>
  <dcterms:created xsi:type="dcterms:W3CDTF">2014-04-16T05:33:39Z</dcterms:created>
  <dcterms:modified xsi:type="dcterms:W3CDTF">2018-10-09T05:00:35Z</dcterms:modified>
</cp:coreProperties>
</file>