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60" r:id="rId7"/>
    <p:sldId id="261" r:id="rId8"/>
    <p:sldId id="262" r:id="rId9"/>
    <p:sldId id="263" r:id="rId10"/>
    <p:sldId id="264" r:id="rId11"/>
    <p:sldId id="269" r:id="rId12"/>
    <p:sldId id="279" r:id="rId13"/>
    <p:sldId id="271" r:id="rId14"/>
    <p:sldId id="272" r:id="rId15"/>
    <p:sldId id="280" r:id="rId16"/>
    <p:sldId id="281" r:id="rId17"/>
    <p:sldId id="265" r:id="rId18"/>
    <p:sldId id="282" r:id="rId19"/>
    <p:sldId id="283" r:id="rId20"/>
    <p:sldId id="286" r:id="rId21"/>
    <p:sldId id="287" r:id="rId22"/>
    <p:sldId id="289" r:id="rId23"/>
    <p:sldId id="274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0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1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6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6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4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0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6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3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4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9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1EFA-F40E-4B5F-9159-3A2F41E7E9F1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1754-738D-4E8F-8048-8387F0B6B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&#1089;entr45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36815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Психолого-педагогическое сопровождение ГИА</a:t>
            </a:r>
            <a:endParaRPr lang="ru-RU" sz="4800" b="1" dirty="0"/>
          </a:p>
        </p:txBody>
      </p:sp>
      <p:pic>
        <p:nvPicPr>
          <p:cNvPr id="3075" name="Picture 3" descr="C:\Users\5324\Desktop\сопровождение егэ\ГИА-9-класс-768x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448271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50321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ru-RU" sz="2000" b="1" dirty="0" smtClean="0">
                <a:solidFill>
                  <a:prstClr val="black"/>
                </a:solidFill>
              </a:rPr>
              <a:t>Мягкова Мария Алексеевна</a:t>
            </a: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педагог-психолог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ГБУ </a:t>
            </a:r>
            <a:r>
              <a:rPr lang="ru-RU" sz="2000" b="1" dirty="0" smtClean="0">
                <a:solidFill>
                  <a:prstClr val="black"/>
                </a:solidFill>
              </a:rPr>
              <a:t>«</a:t>
            </a:r>
            <a:r>
              <a:rPr lang="ru-RU" sz="2000" b="1" dirty="0">
                <a:solidFill>
                  <a:prstClr val="black"/>
                </a:solidFill>
              </a:rPr>
              <a:t>Центр помощи детям»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16632"/>
            <a:ext cx="66602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400" b="1" dirty="0"/>
              <a:t>Департамент </a:t>
            </a:r>
            <a:r>
              <a:rPr lang="ru-RU" sz="2400" b="1" dirty="0" smtClean="0"/>
              <a:t>образования </a:t>
            </a:r>
            <a:r>
              <a:rPr lang="ru-RU" sz="2400" b="1" dirty="0"/>
              <a:t>и науки</a:t>
            </a:r>
            <a:endParaRPr lang="ru-RU" sz="2400" dirty="0"/>
          </a:p>
          <a:p>
            <a:pPr algn="ctr"/>
            <a:r>
              <a:rPr lang="ru-RU" sz="2400" b="1" dirty="0"/>
              <a:t>Курганской области</a:t>
            </a:r>
            <a:endParaRPr lang="ru-RU" sz="2400" dirty="0"/>
          </a:p>
          <a:p>
            <a:pPr algn="ctr"/>
            <a:r>
              <a:rPr lang="ru-RU" sz="2400" b="1" dirty="0"/>
              <a:t> </a:t>
            </a:r>
            <a:r>
              <a:rPr lang="ru-RU" sz="2400" b="1" dirty="0" smtClean="0"/>
              <a:t>Государственное </a:t>
            </a:r>
            <a:r>
              <a:rPr lang="ru-RU" sz="2400" b="1" dirty="0"/>
              <a:t>бюджетное учреждение </a:t>
            </a:r>
            <a:endParaRPr lang="ru-RU" sz="2400" dirty="0"/>
          </a:p>
          <a:p>
            <a:pPr algn="ctr"/>
            <a:r>
              <a:rPr lang="ru-RU" sz="2400" b="1" dirty="0"/>
              <a:t>«Центр помощи детям»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57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780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Примерный  </a:t>
            </a:r>
            <a:r>
              <a:rPr lang="ru-RU" sz="2400" b="1" dirty="0"/>
              <a:t>перечень психодиагностических  методик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для  определения трудностей при подготовке к ГИА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078777"/>
              </p:ext>
            </p:extLst>
          </p:nvPr>
        </p:nvGraphicFramePr>
        <p:xfrm>
          <a:off x="467544" y="1412776"/>
          <a:ext cx="8229600" cy="53062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2392"/>
                <a:gridCol w="2664296"/>
                <a:gridCol w="5122912"/>
              </a:tblGrid>
              <a:tr h="4221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Типичные трудности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Психодиагностический инструментарий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876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Недостаточный уровень развития произвольности и самоорганизации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1.Методики Локус контроля Дж. </a:t>
                      </a:r>
                      <a:r>
                        <a:rPr lang="ru-RU" sz="1600" dirty="0" err="1" smtClean="0">
                          <a:effectLst/>
                        </a:rPr>
                        <a:t>Роттера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2.«Проверь свою организованность» Е. И. </a:t>
                      </a:r>
                      <a:r>
                        <a:rPr lang="ru-RU" sz="1600" dirty="0" smtClean="0">
                          <a:effectLst/>
                        </a:rPr>
                        <a:t>Комарова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Опросник ВСК  А.Г. </a:t>
                      </a:r>
                      <a:r>
                        <a:rPr lang="ru-RU" sz="1600" dirty="0" err="1">
                          <a:effectLst/>
                        </a:rPr>
                        <a:t>Зверкова</a:t>
                      </a:r>
                      <a:r>
                        <a:rPr lang="ru-RU" sz="1600" dirty="0">
                          <a:effectLst/>
                        </a:rPr>
                        <a:t> и Е.В. </a:t>
                      </a:r>
                      <a:r>
                        <a:rPr lang="ru-RU" sz="1600" dirty="0" err="1" smtClean="0">
                          <a:effectLst/>
                        </a:rPr>
                        <a:t>Эйдмана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2379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Несформированность</a:t>
                      </a:r>
                      <a:r>
                        <a:rPr lang="ru-RU" sz="1600" dirty="0">
                          <a:effectLst/>
                        </a:rPr>
                        <a:t> учебной мотивации, познавательной активности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1.Методика </a:t>
                      </a:r>
                      <a:r>
                        <a:rPr lang="ru-RU" sz="1600" dirty="0">
                          <a:effectLst/>
                        </a:rPr>
                        <a:t>диагностики мотивации учения и эмоционального отношения к учению в средних и старших классах </a:t>
                      </a:r>
                      <a:r>
                        <a:rPr lang="ru-RU" sz="1600" dirty="0" smtClean="0">
                          <a:effectLst/>
                        </a:rPr>
                        <a:t>школы </a:t>
                      </a:r>
                      <a:r>
                        <a:rPr lang="ru-RU" sz="1600" dirty="0">
                          <a:effectLst/>
                        </a:rPr>
                        <a:t>Ч.Д. Спилберг, модифицированный А.Д. </a:t>
                      </a:r>
                      <a:r>
                        <a:rPr lang="ru-RU" sz="1600" dirty="0" smtClean="0">
                          <a:effectLst/>
                        </a:rPr>
                        <a:t>Андреевой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2.Методика изучения мотивации обучения старшеклассников Н.В. Калинина, </a:t>
                      </a:r>
                      <a:r>
                        <a:rPr lang="ru-RU" sz="1600" dirty="0" err="1" smtClean="0">
                          <a:effectLst/>
                        </a:rPr>
                        <a:t>М.И.Лукьянова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3.Методика диагностики личности на мотивацию к успеху Т. </a:t>
                      </a:r>
                      <a:r>
                        <a:rPr lang="ru-RU" sz="1600" dirty="0" err="1" smtClean="0">
                          <a:effectLst/>
                        </a:rPr>
                        <a:t>Элерса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2379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Высокий уровень тревожности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</a:rPr>
                        <a:t>1.Методики «Опросник школьной тревожности» </a:t>
                      </a:r>
                      <a:r>
                        <a:rPr lang="ru-RU" sz="1600" dirty="0" err="1" smtClean="0">
                          <a:effectLst/>
                        </a:rPr>
                        <a:t>Филлипса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</a:rPr>
                        <a:t>2.Тест-опросник</a:t>
                      </a:r>
                      <a:r>
                        <a:rPr lang="ru-RU" sz="1600" baseline="0" dirty="0" smtClean="0">
                          <a:effectLst/>
                        </a:rPr>
                        <a:t> на тревожность </a:t>
                      </a:r>
                      <a:r>
                        <a:rPr lang="ru-RU" sz="1600" dirty="0" err="1" smtClean="0">
                          <a:effectLst/>
                        </a:rPr>
                        <a:t>Ч.Д.Спилбергера-Ю.Л.Ханина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</a:rPr>
                        <a:t>3.Методика диагностики самооценки  психических состояний Г. </a:t>
                      </a:r>
                      <a:r>
                        <a:rPr lang="ru-RU" sz="1600" dirty="0" err="1" smtClean="0">
                          <a:effectLst/>
                        </a:rPr>
                        <a:t>Айзенка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effectLst/>
                        </a:rPr>
                        <a:t>4. 4.Определение уровня тревожности в ситуациях проверки знаний  Е.Е. </a:t>
                      </a:r>
                      <a:r>
                        <a:rPr lang="ru-RU" sz="1600" dirty="0" err="1" smtClean="0">
                          <a:effectLst/>
                        </a:rPr>
                        <a:t>Ромицыной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1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Примерный  перечень психодиагностических  методик </a:t>
            </a:r>
            <a:br>
              <a:rPr lang="ru-RU" sz="2400" b="1" dirty="0" smtClean="0"/>
            </a:br>
            <a:r>
              <a:rPr lang="ru-RU" sz="2400" b="1" dirty="0" smtClean="0"/>
              <a:t> для  определения трудностей при подготовке к ГИА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475018"/>
              </p:ext>
            </p:extLst>
          </p:nvPr>
        </p:nvGraphicFramePr>
        <p:xfrm>
          <a:off x="457200" y="1600200"/>
          <a:ext cx="8229600" cy="44391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4400"/>
                <a:gridCol w="2952328"/>
                <a:gridCol w="4762872"/>
              </a:tblGrid>
              <a:tr h="5128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Типичные трудности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Психодиагностический инструментарий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7545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Низкий уровень самооценки, неуверенность в себе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1.Методика «Диагностика уровня самооценки личности» Г. Н. </a:t>
                      </a:r>
                      <a:r>
                        <a:rPr lang="ru-RU" sz="1600" dirty="0" smtClean="0">
                          <a:effectLst/>
                        </a:rPr>
                        <a:t>Казанцевой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2.Методика экспресс-диагностика уровня самооценки </a:t>
                      </a:r>
                      <a:r>
                        <a:rPr lang="ru-RU" sz="1600" dirty="0" err="1" smtClean="0">
                          <a:effectLst/>
                        </a:rPr>
                        <a:t>Н.П.Фетискиной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3.Методика диагностика самооценки </a:t>
                      </a:r>
                      <a:r>
                        <a:rPr lang="ru-RU" sz="1600" dirty="0" err="1" smtClean="0">
                          <a:effectLst/>
                        </a:rPr>
                        <a:t>Дембо</a:t>
                      </a:r>
                      <a:r>
                        <a:rPr lang="ru-RU" sz="1600" dirty="0" smtClean="0">
                          <a:effectLst/>
                        </a:rPr>
                        <a:t>-Рубинштейна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527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Акцентуация характера</a:t>
                      </a:r>
                      <a:endParaRPr lang="ru-RU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1.Опросник </a:t>
                      </a:r>
                      <a:r>
                        <a:rPr lang="ru-RU" sz="1600" dirty="0" err="1" smtClean="0">
                          <a:effectLst/>
                        </a:rPr>
                        <a:t>Г.Шмишека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(12-18 лет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2.Личностный опросник Р. </a:t>
                      </a:r>
                      <a:r>
                        <a:rPr lang="ru-RU" sz="1600" dirty="0" err="1" smtClean="0">
                          <a:effectLst/>
                        </a:rPr>
                        <a:t>Кеттелла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3.Тест </a:t>
                      </a:r>
                      <a:r>
                        <a:rPr lang="ru-RU" sz="1600" dirty="0" err="1">
                          <a:effectLst/>
                        </a:rPr>
                        <a:t>Райдаса</a:t>
                      </a:r>
                      <a:r>
                        <a:rPr lang="ru-RU" sz="1600" dirty="0">
                          <a:effectLst/>
                        </a:rPr>
                        <a:t> «Уверенное поведение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527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Трудности, связанные с недостаточным уровнем развития познавательной сферы</a:t>
                      </a:r>
                      <a:endParaRPr lang="ru-RU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Методика «ШТУР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2.«Корректурная проба» </a:t>
                      </a:r>
                      <a:r>
                        <a:rPr lang="ru-RU" sz="1600" dirty="0" err="1" smtClean="0">
                          <a:effectLst/>
                        </a:rPr>
                        <a:t>В.Бурдона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3.«10 слов» А. </a:t>
                      </a:r>
                      <a:r>
                        <a:rPr lang="ru-RU" sz="1600" dirty="0" err="1" smtClean="0">
                          <a:effectLst/>
                        </a:rPr>
                        <a:t>Лурия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0182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Незнание процедуры проведения ГИА</a:t>
                      </a:r>
                      <a:endParaRPr lang="ru-RU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Анкета «Правила проведения ГИА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75" y="44624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Коррекционно-развивающая </a:t>
            </a:r>
            <a:br>
              <a:rPr lang="ru-RU" sz="3600" b="1" dirty="0" smtClean="0"/>
            </a:br>
            <a:r>
              <a:rPr lang="ru-RU" sz="3600" b="1" dirty="0" smtClean="0"/>
              <a:t>работа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b="1" i="1" dirty="0">
                <a:ea typeface="Times New Roman"/>
                <a:cs typeface="Times New Roman"/>
              </a:rPr>
              <a:t>Цель</a:t>
            </a:r>
            <a:r>
              <a:rPr lang="ru-RU" sz="2900" dirty="0">
                <a:ea typeface="Times New Roman"/>
                <a:cs typeface="Times New Roman"/>
              </a:rPr>
              <a:t> коррекционно-развивающей работы </a:t>
            </a:r>
            <a:r>
              <a:rPr lang="ru-RU" sz="2900" dirty="0" smtClean="0">
                <a:ea typeface="Times New Roman"/>
                <a:cs typeface="Times New Roman"/>
              </a:rPr>
              <a:t>по </a:t>
            </a:r>
            <a:r>
              <a:rPr lang="ru-RU" sz="2900" dirty="0">
                <a:ea typeface="Times New Roman"/>
                <a:cs typeface="Times New Roman"/>
              </a:rPr>
              <a:t>психологической подготовке  к  ГИА заключается в составлении системы работы с обучающимися, исходя из результатов диагностики, становится ясно, что развивающая работа должна вестись по четырем основным направлениям:</a:t>
            </a:r>
            <a:endParaRPr lang="ru-RU" sz="2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>
                <a:ea typeface="Times New Roman"/>
                <a:cs typeface="Times New Roman"/>
              </a:rPr>
              <a:t>1.Развитие познавательной сферы обучающихся: внимания, памяти, мышления, воображения и т.д</a:t>
            </a:r>
            <a:r>
              <a:rPr lang="ru-RU" sz="2900" dirty="0" smtClean="0">
                <a:ea typeface="Times New Roman"/>
                <a:cs typeface="Times New Roman"/>
              </a:rPr>
              <a:t>.</a:t>
            </a:r>
            <a:endParaRPr lang="ru-RU" sz="2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>
                <a:ea typeface="Times New Roman"/>
                <a:cs typeface="Times New Roman"/>
              </a:rPr>
              <a:t>2.Снятие тревожности, формирование адекватной </a:t>
            </a:r>
            <a:r>
              <a:rPr lang="ru-RU" sz="2900" dirty="0" smtClean="0">
                <a:ea typeface="Times New Roman"/>
                <a:cs typeface="Times New Roman"/>
              </a:rPr>
              <a:t>самооценки.</a:t>
            </a:r>
            <a:endParaRPr lang="ru-RU" sz="2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ea typeface="Times New Roman"/>
                <a:cs typeface="Times New Roman"/>
              </a:rPr>
              <a:t>3.Развития </a:t>
            </a:r>
            <a:r>
              <a:rPr lang="ru-RU" sz="2900" dirty="0">
                <a:ea typeface="Times New Roman"/>
                <a:cs typeface="Times New Roman"/>
              </a:rPr>
              <a:t>произвольности, навыков  самоорганизации и </a:t>
            </a:r>
            <a:r>
              <a:rPr lang="ru-RU" sz="2900" dirty="0" smtClean="0">
                <a:ea typeface="Times New Roman"/>
                <a:cs typeface="Times New Roman"/>
              </a:rPr>
              <a:t>самоконтроля.</a:t>
            </a:r>
            <a:endParaRPr lang="ru-RU" sz="2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>
                <a:ea typeface="Times New Roman"/>
                <a:cs typeface="Times New Roman"/>
              </a:rPr>
              <a:t>4.Ознакомление с процедурой сдачи экзаменов, проведение встреч с выпускниками прошлого учебного года, уже сдавших экзамены, выработка индивидуального стиля работы.</a:t>
            </a:r>
            <a:endParaRPr lang="ru-RU" sz="29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70" y="5341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Программа </a:t>
            </a:r>
            <a:r>
              <a:rPr lang="ru-RU" sz="2800" b="1" dirty="0" smtClean="0"/>
              <a:t> </a:t>
            </a:r>
            <a:r>
              <a:rPr lang="ru-RU" sz="2800" b="1" dirty="0"/>
              <a:t>по психологической </a:t>
            </a:r>
            <a:r>
              <a:rPr lang="ru-RU" sz="2800" b="1" dirty="0" smtClean="0"/>
              <a:t>подготовке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обучающихся </a:t>
            </a:r>
            <a:r>
              <a:rPr lang="ru-RU" sz="2800" b="1" dirty="0" smtClean="0"/>
              <a:t>к  </a:t>
            </a:r>
            <a:r>
              <a:rPr lang="ru-RU" sz="2800" b="1" dirty="0"/>
              <a:t>экзаменам  «Всё в твоих </a:t>
            </a:r>
            <a:r>
              <a:rPr lang="ru-RU" sz="2800" b="1" dirty="0" smtClean="0"/>
              <a:t>руках».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Цель</a:t>
            </a:r>
            <a:r>
              <a:rPr lang="ru-RU" dirty="0" smtClean="0"/>
              <a:t>: Оказание </a:t>
            </a:r>
            <a:r>
              <a:rPr lang="ru-RU" dirty="0"/>
              <a:t>психологической помощи обучающимся при подготовке и сдаче </a:t>
            </a:r>
            <a:r>
              <a:rPr lang="ru-RU" dirty="0" smtClean="0"/>
              <a:t>ГИА.</a:t>
            </a:r>
          </a:p>
          <a:p>
            <a:pPr marL="0" indent="0">
              <a:buNone/>
            </a:pPr>
            <a:r>
              <a:rPr lang="ru-RU" b="1" i="1" dirty="0" smtClean="0"/>
              <a:t>Задачи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- Обучение </a:t>
            </a:r>
            <a:r>
              <a:rPr lang="ru-RU" dirty="0"/>
              <a:t>выпускников способам релаксации и снятия эмоционального и физического напряжения, повышение сопротивляемости </a:t>
            </a:r>
            <a:r>
              <a:rPr lang="ru-RU" dirty="0" smtClean="0"/>
              <a:t>стрессу.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Обучение обучающихся </a:t>
            </a:r>
            <a:r>
              <a:rPr lang="ru-RU" dirty="0"/>
              <a:t>способам волевой мобилизации и способам поддержания рабочего самочувствия в ходе подготовки к </a:t>
            </a:r>
            <a:r>
              <a:rPr lang="ru-RU" dirty="0" smtClean="0"/>
              <a:t>экзаменам.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Развитие уверенности в </a:t>
            </a:r>
            <a:r>
              <a:rPr lang="ru-RU" dirty="0" smtClean="0"/>
              <a:t>себе.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Снижение </a:t>
            </a:r>
            <a:r>
              <a:rPr lang="ru-RU" dirty="0" smtClean="0"/>
              <a:t>тревожности.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Развитие навыков </a:t>
            </a:r>
            <a:r>
              <a:rPr lang="ru-RU" dirty="0" smtClean="0"/>
              <a:t>самоконтроля.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Обучение приемам активного </a:t>
            </a:r>
            <a:r>
              <a:rPr lang="ru-RU" dirty="0" smtClean="0"/>
              <a:t>запоминания.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Отработка навыков поведения на </a:t>
            </a:r>
            <a:r>
              <a:rPr lang="ru-RU" dirty="0" smtClean="0"/>
              <a:t>экзамене.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75" y="44624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5324\Pictures\картинки\podrost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1848021" cy="21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Программа  по психологической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подготовке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 обучающихся к  экзаменам  «Всё в твоих руках».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859216" cy="3849291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Категория участников</a:t>
            </a:r>
            <a:r>
              <a:rPr lang="ru-RU" sz="2400" dirty="0" smtClean="0"/>
              <a:t>: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обучающиеся 9, 11 классов</a:t>
            </a:r>
          </a:p>
          <a:p>
            <a:r>
              <a:rPr lang="ru-RU" sz="2400" b="1" i="1" dirty="0" smtClean="0"/>
              <a:t>Срок обучения по программе</a:t>
            </a:r>
            <a:r>
              <a:rPr lang="ru-RU" sz="2400" dirty="0" smtClean="0"/>
              <a:t>: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1 месяц</a:t>
            </a:r>
          </a:p>
          <a:p>
            <a:r>
              <a:rPr lang="ru-RU" sz="2400" b="1" i="1" dirty="0" smtClean="0"/>
              <a:t>Количество занятий</a:t>
            </a:r>
            <a:r>
              <a:rPr lang="ru-RU" sz="2400" dirty="0" smtClean="0"/>
              <a:t>: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5 занятий</a:t>
            </a:r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41" y="32678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5324\Pictures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431764" cy="23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 smtClean="0">
                <a:latin typeface="Arial"/>
                <a:ea typeface="Times New Roman"/>
                <a:cs typeface="Times New Roman"/>
              </a:rPr>
            </a:br>
            <a:r>
              <a:rPr lang="ru-RU" sz="2000" b="1" i="1" dirty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>
                <a:latin typeface="Arial"/>
                <a:ea typeface="Times New Roman"/>
                <a:cs typeface="Times New Roman"/>
              </a:rPr>
            </a:br>
            <a:r>
              <a:rPr lang="ru-RU" sz="2000" b="1" i="1" dirty="0" smtClean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 smtClean="0">
                <a:latin typeface="Arial"/>
                <a:ea typeface="Times New Roman"/>
                <a:cs typeface="Times New Roman"/>
              </a:rPr>
            </a:br>
            <a:r>
              <a:rPr lang="ru-RU" sz="2000" b="1" i="1" dirty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>
                <a:latin typeface="Arial"/>
                <a:ea typeface="Times New Roman"/>
                <a:cs typeface="Times New Roman"/>
              </a:rPr>
            </a:br>
            <a:r>
              <a:rPr lang="ru-RU" sz="2000" b="1" i="1" dirty="0" smtClean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 smtClean="0">
                <a:latin typeface="Arial"/>
                <a:ea typeface="Times New Roman"/>
                <a:cs typeface="Times New Roman"/>
              </a:rPr>
            </a:br>
            <a:r>
              <a:rPr lang="ru-RU" sz="2000" b="1" i="1" dirty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>
                <a:latin typeface="Arial"/>
                <a:ea typeface="Times New Roman"/>
                <a:cs typeface="Times New Roman"/>
              </a:rPr>
            </a:br>
            <a:r>
              <a:rPr lang="ru-RU" sz="2000" b="1" i="1" dirty="0" smtClean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 smtClean="0">
                <a:latin typeface="Arial"/>
                <a:ea typeface="Times New Roman"/>
                <a:cs typeface="Times New Roman"/>
              </a:rPr>
            </a:br>
            <a:r>
              <a:rPr lang="ru-RU" sz="2000" b="1" i="1" dirty="0" smtClean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 smtClean="0">
                <a:latin typeface="Arial"/>
                <a:ea typeface="Times New Roman"/>
                <a:cs typeface="Times New Roman"/>
              </a:rPr>
            </a:br>
            <a:r>
              <a:rPr lang="ru-RU" sz="2000" b="1" i="1" dirty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>
                <a:latin typeface="Arial"/>
                <a:ea typeface="Times New Roman"/>
                <a:cs typeface="Times New Roman"/>
              </a:rPr>
            </a:br>
            <a:r>
              <a:rPr lang="ru-RU" sz="3200" b="1" dirty="0" smtClean="0">
                <a:latin typeface="+mn-lt"/>
                <a:ea typeface="Times New Roman"/>
                <a:cs typeface="Times New Roman"/>
              </a:rPr>
              <a:t>К</a:t>
            </a:r>
            <a:r>
              <a:rPr lang="ru-RU" sz="3200" b="1" dirty="0" smtClean="0">
                <a:ea typeface="Times New Roman"/>
                <a:cs typeface="Times New Roman"/>
              </a:rPr>
              <a:t>онсультирование</a:t>
            </a:r>
            <a:r>
              <a:rPr lang="ru-RU" sz="3200" b="1" dirty="0">
                <a:ea typeface="Times New Roman"/>
                <a:cs typeface="Times New Roman"/>
              </a:rPr>
              <a:t/>
            </a:r>
            <a:br>
              <a:rPr lang="ru-RU" sz="3200" b="1" dirty="0">
                <a:ea typeface="Times New Roman"/>
                <a:cs typeface="Times New Roman"/>
              </a:rPr>
            </a:br>
            <a:r>
              <a:rPr lang="ru-RU" sz="2000" b="1" i="1" dirty="0" smtClean="0">
                <a:latin typeface="Arial"/>
                <a:ea typeface="Times New Roman"/>
                <a:cs typeface="Times New Roman"/>
              </a:rPr>
              <a:t/>
            </a:r>
            <a:br>
              <a:rPr lang="ru-RU" sz="2000" b="1" i="1" dirty="0" smtClean="0">
                <a:latin typeface="Arial"/>
                <a:ea typeface="Times New Roman"/>
                <a:cs typeface="Times New Roman"/>
              </a:rPr>
            </a:br>
            <a:r>
              <a:rPr lang="ru-RU" sz="2400" b="1" dirty="0" smtClean="0">
                <a:ea typeface="Calibri"/>
                <a:cs typeface="Times New Roman"/>
              </a:rPr>
              <a:t>Ц</a:t>
            </a:r>
            <a:r>
              <a:rPr lang="ru-RU" sz="2400" b="1" dirty="0" smtClean="0">
                <a:latin typeface="+mn-lt"/>
                <a:ea typeface="Times New Roman"/>
                <a:cs typeface="Times New Roman"/>
              </a:rPr>
              <a:t>ель</a:t>
            </a:r>
            <a:r>
              <a:rPr lang="ru-RU" sz="2400" dirty="0" smtClean="0">
                <a:latin typeface="+mn-lt"/>
                <a:ea typeface="Times New Roman"/>
                <a:cs typeface="Times New Roman"/>
              </a:rPr>
              <a:t>: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формирование у обучающихся знаний о  проблемах, возникающих при подготовке к ГИА, и желания преодолевать трудности обучения и развитию навыков, способствующих эффективной сдаче  экзаменов: снятие тревожного состояния, обучение контролю стрессовых проявлений, решение когнитивных и личностных трудностей.</a:t>
            </a:r>
            <a:r>
              <a:rPr lang="ru-RU" sz="2400" dirty="0">
                <a:latin typeface="+mn-lt"/>
                <a:ea typeface="Calibri"/>
                <a:cs typeface="Times New Roman"/>
              </a:rPr>
              <a:t/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727576"/>
            <a:ext cx="8229600" cy="2260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41" y="32678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6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Просвещение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38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b="1" i="1" dirty="0">
                <a:latin typeface="Arial"/>
                <a:ea typeface="Times New Roman"/>
                <a:cs typeface="Times New Roman"/>
              </a:rPr>
              <a:t>Задачи</a:t>
            </a:r>
            <a:r>
              <a:rPr lang="ru-RU" dirty="0">
                <a:latin typeface="Arial"/>
                <a:ea typeface="Times New Roman"/>
                <a:cs typeface="Times New Roman"/>
              </a:rPr>
              <a:t> психологического просвещения в рамках психологической подготовки к ГИА можно охарактеризовать следующим образом: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вооружение </a:t>
            </a:r>
            <a:r>
              <a:rPr lang="ru-RU" dirty="0">
                <a:latin typeface="Arial"/>
                <a:ea typeface="Times New Roman"/>
                <a:cs typeface="Times New Roman"/>
              </a:rPr>
              <a:t>обучающихся знаниями о своих психологических особенностях и умениями эффективно организовывать свою учебную деятельность в соответствии с этими особенностями;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информирование о </a:t>
            </a:r>
            <a:r>
              <a:rPr lang="ru-RU" dirty="0">
                <a:latin typeface="Arial"/>
                <a:ea typeface="Times New Roman"/>
                <a:cs typeface="Times New Roman"/>
              </a:rPr>
              <a:t>процедуре проведения 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ГИА.</a:t>
            </a:r>
            <a:endParaRPr lang="ru-RU" sz="28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Для </a:t>
            </a:r>
            <a:r>
              <a:rPr lang="ru-RU" dirty="0">
                <a:latin typeface="Arial"/>
                <a:ea typeface="Times New Roman"/>
                <a:cs typeface="Times New Roman"/>
              </a:rPr>
              <a:t>реализации этих задач можно использовать следующие формы: составление и выпуск буклетов, памяток, брошюр, оформление информационного стенда по данной тематике.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41" y="32678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5324\Videos\trifold-brochure-icon-se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57192"/>
            <a:ext cx="5112567" cy="16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5324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21526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Цели психолого-педагогического </a:t>
            </a:r>
            <a:br>
              <a:rPr lang="ru-RU" sz="3200" b="1" dirty="0" smtClean="0"/>
            </a:br>
            <a:r>
              <a:rPr lang="ru-RU" sz="3200" b="1" dirty="0" smtClean="0"/>
              <a:t>сопровождения родителей выпускников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9" y="1916832"/>
            <a:ext cx="7736631" cy="420933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 Распределения </a:t>
            </a:r>
            <a:r>
              <a:rPr lang="ru-RU" sz="2400" dirty="0"/>
              <a:t>ответственности между родителями и </a:t>
            </a:r>
            <a:r>
              <a:rPr lang="ru-RU" sz="2400" dirty="0" smtClean="0"/>
              <a:t>школой.</a:t>
            </a:r>
          </a:p>
          <a:p>
            <a:pPr marL="0" indent="0">
              <a:buNone/>
            </a:pPr>
            <a:r>
              <a:rPr lang="ru-RU" sz="2400" dirty="0" smtClean="0"/>
              <a:t>2.Формирование </a:t>
            </a:r>
            <a:r>
              <a:rPr lang="ru-RU" sz="2400" dirty="0"/>
              <a:t>у родителей реалистической картины </a:t>
            </a:r>
            <a:r>
              <a:rPr lang="ru-RU" sz="2400" dirty="0" smtClean="0"/>
              <a:t>ГИА </a:t>
            </a:r>
            <a:r>
              <a:rPr lang="ru-RU" sz="2400" dirty="0"/>
              <a:t>и коррекция нереалистических </a:t>
            </a:r>
            <a:r>
              <a:rPr lang="ru-RU" sz="2400" dirty="0" smtClean="0"/>
              <a:t>ожиданий.</a:t>
            </a:r>
          </a:p>
          <a:p>
            <a:pPr marL="0" indent="0">
              <a:buNone/>
            </a:pPr>
            <a:r>
              <a:rPr lang="ru-RU" sz="2400" dirty="0" smtClean="0"/>
              <a:t>3.</a:t>
            </a:r>
            <a:r>
              <a:rPr lang="ru-RU" sz="2400" b="1" i="1" dirty="0"/>
              <a:t> </a:t>
            </a:r>
            <a:r>
              <a:rPr lang="ru-RU" sz="2400" dirty="0" smtClean="0"/>
              <a:t>Поддержка </a:t>
            </a:r>
            <a:r>
              <a:rPr lang="ru-RU" sz="2400" dirty="0"/>
              <a:t>родителей, испытывающих тревогу, повышение мотивации </a:t>
            </a:r>
            <a:r>
              <a:rPr lang="ru-RU" sz="2400" dirty="0" smtClean="0"/>
              <a:t>у</a:t>
            </a:r>
          </a:p>
          <a:p>
            <a:pPr marL="0" indent="0">
              <a:buNone/>
            </a:pPr>
            <a:r>
              <a:rPr lang="ru-RU" sz="2400" dirty="0" smtClean="0"/>
              <a:t> родителей.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4624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324\Videos\callback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17197"/>
            <a:ext cx="2463222" cy="263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Программа для родителей </a:t>
            </a:r>
            <a:br>
              <a:rPr lang="ru-RU" sz="3200" b="1" dirty="0" smtClean="0"/>
            </a:br>
            <a:r>
              <a:rPr lang="ru-RU" sz="3200" b="1" dirty="0" smtClean="0"/>
              <a:t>«Сдаем экзамены вместе»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Количество занятий</a:t>
            </a:r>
            <a:r>
              <a:rPr lang="ru-RU" dirty="0" smtClean="0">
                <a:ea typeface="Calibri"/>
                <a:cs typeface="Times New Roman"/>
              </a:rPr>
              <a:t>: 5 </a:t>
            </a:r>
            <a:r>
              <a:rPr lang="ru-RU" dirty="0">
                <a:ea typeface="Calibri"/>
                <a:cs typeface="Times New Roman"/>
              </a:rPr>
              <a:t>занятий по 40-60 </a:t>
            </a:r>
            <a:r>
              <a:rPr lang="ru-RU" dirty="0" smtClean="0">
                <a:ea typeface="Calibri"/>
                <a:cs typeface="Times New Roman"/>
              </a:rPr>
              <a:t>минут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Срок обучения</a:t>
            </a:r>
            <a:r>
              <a:rPr lang="ru-RU" dirty="0" smtClean="0">
                <a:ea typeface="Calibri"/>
                <a:cs typeface="Times New Roman"/>
              </a:rPr>
              <a:t>: 1 год.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ea typeface="Calibri"/>
                <a:cs typeface="Times New Roman"/>
              </a:rPr>
              <a:t>Форма проведения</a:t>
            </a:r>
            <a:r>
              <a:rPr lang="ru-RU" dirty="0" smtClean="0">
                <a:ea typeface="Calibri"/>
                <a:cs typeface="Times New Roman"/>
              </a:rPr>
              <a:t>: родительские собрания </a:t>
            </a:r>
            <a:r>
              <a:rPr lang="ru-RU" dirty="0">
                <a:ea typeface="Calibri"/>
                <a:cs typeface="Times New Roman"/>
              </a:rPr>
              <a:t>с элементами тренинга, </a:t>
            </a:r>
            <a:r>
              <a:rPr lang="ru-RU" dirty="0" smtClean="0">
                <a:ea typeface="Calibri"/>
                <a:cs typeface="Times New Roman"/>
              </a:rPr>
              <a:t>включают </a:t>
            </a:r>
            <a:r>
              <a:rPr lang="ru-RU" dirty="0">
                <a:ea typeface="Calibri"/>
                <a:cs typeface="Times New Roman"/>
              </a:rPr>
              <a:t>в себя как теоретическую информацию, так и практическую, с использованием различных </a:t>
            </a:r>
            <a:endParaRPr lang="ru-RU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психологических </a:t>
            </a:r>
            <a:r>
              <a:rPr lang="ru-RU" dirty="0">
                <a:ea typeface="Calibri"/>
                <a:cs typeface="Times New Roman"/>
              </a:rPr>
              <a:t>упражнений, </a:t>
            </a:r>
            <a:endParaRPr lang="ru-RU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диагностических </a:t>
            </a:r>
            <a:r>
              <a:rPr lang="ru-RU" dirty="0">
                <a:ea typeface="Calibri"/>
                <a:cs typeface="Times New Roman"/>
              </a:rPr>
              <a:t>методик, </a:t>
            </a:r>
            <a:r>
              <a:rPr lang="ru-RU" dirty="0" smtClean="0">
                <a:ea typeface="Calibri"/>
                <a:cs typeface="Times New Roman"/>
              </a:rPr>
              <a:t>дискуссий</a:t>
            </a:r>
            <a:r>
              <a:rPr lang="ru-RU" dirty="0">
                <a:ea typeface="Calibri"/>
                <a:cs typeface="Times New Roman"/>
              </a:rPr>
              <a:t>, </a:t>
            </a:r>
            <a:endParaRPr lang="ru-RU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мини-лекций</a:t>
            </a:r>
            <a:r>
              <a:rPr lang="ru-RU" dirty="0">
                <a:ea typeface="Calibri"/>
                <a:cs typeface="Times New Roman"/>
              </a:rPr>
              <a:t>,  </a:t>
            </a:r>
            <a:r>
              <a:rPr lang="ru-RU" dirty="0" smtClean="0">
                <a:ea typeface="Calibri"/>
                <a:cs typeface="Times New Roman"/>
              </a:rPr>
              <a:t>релаксационных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методов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smtClean="0">
                <a:ea typeface="Calibri"/>
                <a:cs typeface="Times New Roman"/>
              </a:rPr>
              <a:t>просмотр </a:t>
            </a:r>
            <a:r>
              <a:rPr lang="ru-RU" dirty="0">
                <a:ea typeface="Calibri"/>
                <a:cs typeface="Times New Roman"/>
              </a:rPr>
              <a:t>видеофрагментов.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Классный руководитель решает следующие 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Arial"/>
                <a:ea typeface="Calibri"/>
              </a:rPr>
              <a:t>свести </a:t>
            </a:r>
            <a:r>
              <a:rPr lang="ru-RU" dirty="0">
                <a:latin typeface="Arial"/>
                <a:ea typeface="Calibri"/>
              </a:rPr>
              <a:t>воедино деятельность участников образовательного процесса,</a:t>
            </a:r>
            <a:r>
              <a:rPr lang="ru-RU" sz="3600" dirty="0">
                <a:latin typeface="Arial"/>
                <a:ea typeface="Calibri"/>
              </a:rPr>
              <a:t> </a:t>
            </a:r>
            <a:r>
              <a:rPr lang="ru-RU" dirty="0">
                <a:latin typeface="Arial"/>
                <a:ea typeface="Calibri"/>
              </a:rPr>
              <a:t>направленную на подготовку к такому серьезному для всех испытанию, как ГИА;</a:t>
            </a:r>
            <a:endParaRPr lang="ru-RU" sz="3600" dirty="0"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Arial"/>
                <a:ea typeface="Calibri"/>
              </a:rPr>
              <a:t>сделать </a:t>
            </a:r>
            <a:r>
              <a:rPr lang="ru-RU" dirty="0">
                <a:latin typeface="Arial"/>
                <a:ea typeface="Calibri"/>
              </a:rPr>
              <a:t>все возможное для создания у родителей положительной мотивации в качестве участников образовательного процесса; </a:t>
            </a:r>
            <a:endParaRPr lang="ru-RU" sz="3600" dirty="0"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Arial"/>
                <a:ea typeface="Calibri"/>
              </a:rPr>
              <a:t>продумать </a:t>
            </a:r>
            <a:r>
              <a:rPr lang="ru-RU" dirty="0">
                <a:latin typeface="Arial"/>
                <a:ea typeface="Calibri"/>
              </a:rPr>
              <a:t>социально-психологическое сопровождение ребенка; </a:t>
            </a:r>
            <a:endParaRPr lang="ru-RU" sz="3600" dirty="0">
              <a:latin typeface="Times New Roman"/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Arial"/>
                <a:ea typeface="Calibri"/>
              </a:rPr>
              <a:t>постараться </a:t>
            </a:r>
            <a:r>
              <a:rPr lang="ru-RU" dirty="0">
                <a:latin typeface="Arial"/>
                <a:ea typeface="Calibri"/>
              </a:rPr>
              <a:t>выстроить и скоординировать такую систему взаимодействия семьи и образовательной организации, в которой каждый участник образовательного процесса чувствовал бы себя защищенным. </a:t>
            </a:r>
            <a:endParaRPr lang="ru-RU" sz="3600" dirty="0"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9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324\Desktop\сопровождение егэ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60804"/>
            <a:ext cx="3347864" cy="259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Трудности, с которыми сталкиваются выпускники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02732"/>
          </a:xfrm>
        </p:spPr>
        <p:txBody>
          <a:bodyPr>
            <a:normAutofit/>
          </a:bodyPr>
          <a:lstStyle/>
          <a:p>
            <a:r>
              <a:rPr lang="ru-RU" sz="2600" b="1" i="1" dirty="0" smtClean="0"/>
              <a:t>Когнитивные</a:t>
            </a:r>
            <a:r>
              <a:rPr lang="ru-RU" sz="2600" dirty="0" smtClean="0"/>
              <a:t> связаны </a:t>
            </a:r>
            <a:r>
              <a:rPr lang="ru-RU" sz="2600" dirty="0"/>
              <a:t>с особенностями переработки информации, со спецификой работы с тестовыми </a:t>
            </a:r>
            <a:r>
              <a:rPr lang="ru-RU" sz="2600" dirty="0" smtClean="0"/>
              <a:t>заданиями.</a:t>
            </a:r>
          </a:p>
          <a:p>
            <a:r>
              <a:rPr lang="ru-RU" sz="2600" b="1" i="1" dirty="0" smtClean="0"/>
              <a:t>Личностные </a:t>
            </a:r>
            <a:r>
              <a:rPr lang="ru-RU" sz="2600" dirty="0"/>
              <a:t>обусловлены особенностями восприятия учеником ситуации экзамена, его субъективными реакциями и </a:t>
            </a:r>
            <a:r>
              <a:rPr lang="ru-RU" sz="2600" dirty="0" smtClean="0"/>
              <a:t>состояниями.</a:t>
            </a:r>
          </a:p>
          <a:p>
            <a:r>
              <a:rPr lang="ru-RU" sz="2600" b="1" i="1" dirty="0" smtClean="0"/>
              <a:t>Процессуальные</a:t>
            </a:r>
            <a:r>
              <a:rPr lang="ru-RU" sz="2600" dirty="0" smtClean="0"/>
              <a:t> связаны с </a:t>
            </a:r>
          </a:p>
          <a:p>
            <a:pPr marL="0" indent="0">
              <a:buNone/>
            </a:pPr>
            <a:r>
              <a:rPr lang="ru-RU" sz="2600" dirty="0" smtClean="0"/>
              <a:t>    самой </a:t>
            </a:r>
            <a:r>
              <a:rPr lang="ru-RU" sz="2600" dirty="0"/>
              <a:t>процедурой </a:t>
            </a:r>
            <a:r>
              <a:rPr lang="ru-RU" sz="2600" dirty="0" smtClean="0"/>
              <a:t>ГИА.</a:t>
            </a:r>
            <a:endParaRPr lang="ru-RU" sz="2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70" y="5341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1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Примерный план </a:t>
            </a:r>
            <a:r>
              <a:rPr lang="ru-RU" sz="2400" b="1" dirty="0" smtClean="0"/>
              <a:t>психолого-педагогического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сопровождения обучающихся выпускных классов при подготовке к ГИА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220358"/>
              </p:ext>
            </p:extLst>
          </p:nvPr>
        </p:nvGraphicFramePr>
        <p:xfrm>
          <a:off x="457200" y="1600200"/>
          <a:ext cx="8229600" cy="4500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2392"/>
                <a:gridCol w="2448272"/>
                <a:gridCol w="4032448"/>
                <a:gridCol w="1306488"/>
              </a:tblGrid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Цель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Сроки проведения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психологической диагностики и анкетирования </a:t>
                      </a:r>
                      <a:r>
                        <a:rPr lang="ru-RU" sz="1100" dirty="0" smtClean="0">
                          <a:effectLst/>
                        </a:rPr>
                        <a:t>на знание </a:t>
                      </a:r>
                      <a:r>
                        <a:rPr lang="ru-RU" sz="1100" dirty="0">
                          <a:effectLst/>
                        </a:rPr>
                        <a:t>правил ГИА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Определить  уровень  психологической готовности выпускников к ГИА и знание правил проведения ГИА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  цикла занятий в форме психологических тренингов  для  </a:t>
                      </a:r>
                      <a:r>
                        <a:rPr lang="ru-RU" sz="1100" dirty="0" smtClean="0">
                          <a:effectLst/>
                        </a:rPr>
                        <a:t>обучающихся </a:t>
                      </a:r>
                      <a:r>
                        <a:rPr lang="ru-RU" sz="1100" baseline="0" dirty="0" smtClean="0">
                          <a:effectLst/>
                        </a:rPr>
                        <a:t>              </a:t>
                      </a:r>
                      <a:r>
                        <a:rPr lang="ru-RU" sz="1100" dirty="0" smtClean="0">
                          <a:effectLst/>
                        </a:rPr>
                        <a:t>9-11-х</a:t>
                      </a:r>
                      <a:r>
                        <a:rPr lang="ru-RU" sz="1100" dirty="0">
                          <a:effectLst/>
                        </a:rPr>
                        <a:t>  классов 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1.Обучить выпускников способам релаксации и снятия эмоционального и физического напряжения, повышения сопротивляемости стрессу.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Показать способы волевой мобилизации и поддержания рабочего самочувствия в ходе подготовки к экзаменам.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3.Развить навыки самоконтроля.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4.Обучить приемам активного запоминания.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 Отработать навыки поведения на экзамене.</a:t>
                      </a:r>
                      <a:endParaRPr lang="ru-RU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Январь-март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классных часов «Пути достижения успеха на экзамене», деловых ситуационных игр, уроков-диспутов «Готов ли я к ГИА</a:t>
                      </a:r>
                      <a:r>
                        <a:rPr lang="ru-RU" sz="1100" dirty="0" smtClean="0">
                          <a:effectLst/>
                        </a:rPr>
                        <a:t>?» и т.д.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Проводить информационно-разъяснительную работу о порядке проведения государственной итоговой аттестации; формировать адекватное и реалистичное мнение о ГИА.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Помогать в выработке стратегии подготовки и поведении на экзамене.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 Оказать помощь в преодолении психологического барьера, мешающего успешной сдаче ГИА.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Декабрь-март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Подготовка информационных стендов, буклетов, памяток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Дать рекомендации по подготовке к экзаменам участникам ГИА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Ноябрь-апрель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Индивидуальные консультации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Оказать  психологическую  помощь  и  поддержку субъектам ГИА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течение года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1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prstClr val="black"/>
                </a:solidFill>
              </a:rPr>
              <a:t>Примерный план психолого-педагогического</a:t>
            </a:r>
            <a:br>
              <a:rPr lang="ru-RU" sz="2200" b="1" dirty="0">
                <a:solidFill>
                  <a:prstClr val="black"/>
                </a:solidFill>
              </a:rPr>
            </a:br>
            <a:r>
              <a:rPr lang="ru-RU" sz="2200" b="1" dirty="0">
                <a:solidFill>
                  <a:prstClr val="black"/>
                </a:solidFill>
              </a:rPr>
              <a:t> сопровождения </a:t>
            </a:r>
            <a:r>
              <a:rPr lang="ru-RU" sz="2200" b="1" dirty="0" smtClean="0">
                <a:solidFill>
                  <a:prstClr val="black"/>
                </a:solidFill>
              </a:rPr>
              <a:t>родителей при </a:t>
            </a:r>
            <a:r>
              <a:rPr lang="ru-RU" sz="2200" b="1" dirty="0">
                <a:solidFill>
                  <a:prstClr val="black"/>
                </a:solidFill>
              </a:rPr>
              <a:t>подготовке к ГИА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539214"/>
              </p:ext>
            </p:extLst>
          </p:nvPr>
        </p:nvGraphicFramePr>
        <p:xfrm>
          <a:off x="467544" y="1340768"/>
          <a:ext cx="8229600" cy="50840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384"/>
                <a:gridCol w="2808312"/>
                <a:gridCol w="3888432"/>
                <a:gridCol w="1162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Цель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Сроки проведения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анкетирования «Знание правил ГИА»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Изучить степень осведомленности родителей о правилах проведения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ГИА.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Участие в родительских собраниях, круглых столах для родителей: «Психологические особенности подготовки к ГИА», «Как помочь ребенку успешно сдать экзамены».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моделирующих деловых игр по изучению процедуры проведения ГИА, релаксационных занятий.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1.Повторить основные правила и порядок проведения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ГИА.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2.Проанализировать уровень психологической подготовленности выпускников к сдаче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ГИА.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3.Дать рекомендации по оказанию помощи детям в период подготовки к ГИА.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4.Снизить уровень тревожности родителей выпускников.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Февраль-март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цикла занятий для родителей «Сдаем экзамены вместе»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Способствовать установлению взаимопонимания родителя с ребенком во время сдачи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ГИА.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Выработать стратегию оказания помощи и поддержки обучающимся выпускных классов в период подготовки к сдаче экзаменов.</a:t>
                      </a: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П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ознакомить родителей с основными приемами гармонизации эмоционального состояния, снятия напряжения, высокого уровня тревожности.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Способствовать формированию </a:t>
                      </a:r>
                      <a:r>
                        <a:rPr lang="ru-RU" sz="1100" dirty="0">
                          <a:effectLst/>
                          <a:latin typeface="+mn-lt"/>
                          <a:ea typeface="TimesNewRoman"/>
                          <a:cs typeface="Times New Roman"/>
                        </a:rPr>
                        <a:t>позитивного отношения к будущему.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 информационного стенда, буклетов, памяток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Дать рекомендации по оказанию психологической помощи детям в период подготовки к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ГИА.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Индивидуальные консультации по проблемам психологической готовности к ГИА.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Оказать  психологическую  помощь  и  поддержку субъектам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ГИА.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1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Программа «Гореть – не сгорая!»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Цель</a:t>
            </a:r>
            <a:r>
              <a:rPr lang="ru-RU" dirty="0" smtClean="0"/>
              <a:t>: профилактика и коррекция эмоционального выгорания педагогов.</a:t>
            </a:r>
          </a:p>
          <a:p>
            <a:pPr algn="just"/>
            <a:r>
              <a:rPr lang="ru-RU" b="1" i="1" dirty="0" smtClean="0"/>
              <a:t>Категория участников</a:t>
            </a:r>
            <a:r>
              <a:rPr lang="ru-RU" dirty="0" smtClean="0"/>
              <a:t>: педагоги.</a:t>
            </a:r>
          </a:p>
          <a:p>
            <a:pPr algn="just"/>
            <a:r>
              <a:rPr lang="ru-RU" b="1" i="1" dirty="0" smtClean="0"/>
              <a:t>Срок реализации</a:t>
            </a:r>
            <a:r>
              <a:rPr lang="ru-RU" dirty="0" smtClean="0"/>
              <a:t>: 1 год.</a:t>
            </a:r>
          </a:p>
          <a:p>
            <a:pPr algn="just"/>
            <a:r>
              <a:rPr lang="ru-RU" b="1" i="1" dirty="0" smtClean="0"/>
              <a:t>Количество занятий</a:t>
            </a:r>
            <a:r>
              <a:rPr lang="ru-RU" dirty="0" smtClean="0"/>
              <a:t>: 5 занятий.</a:t>
            </a:r>
            <a:endParaRPr lang="ru-RU" dirty="0"/>
          </a:p>
        </p:txBody>
      </p:sp>
      <p:pic>
        <p:nvPicPr>
          <p:cNvPr id="1026" name="Picture 2" descr="C:\Users\5324\Videos\1519134217_classroom-1297779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059832" cy="22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Сайт ГБУ «Центр помощи детям»</a:t>
            </a:r>
            <a:br>
              <a:rPr lang="ru-RU" sz="4000" b="1" dirty="0" smtClean="0"/>
            </a:br>
            <a:r>
              <a:rPr lang="en-US" sz="4000" b="1" dirty="0" smtClean="0">
                <a:hlinkClick r:id="rId2"/>
              </a:rPr>
              <a:t>www.</a:t>
            </a:r>
            <a:r>
              <a:rPr lang="ru-RU" sz="4000" b="1" dirty="0" smtClean="0">
                <a:hlinkClick r:id="rId2"/>
              </a:rPr>
              <a:t>с</a:t>
            </a:r>
            <a:r>
              <a:rPr lang="en-US" sz="4000" b="1" dirty="0" smtClean="0">
                <a:hlinkClick r:id="rId2"/>
              </a:rPr>
              <a:t>entr45</a:t>
            </a:r>
            <a:r>
              <a:rPr lang="ru-RU" sz="4000" b="1" dirty="0">
                <a:hlinkClick r:id="rId2"/>
              </a:rPr>
              <a:t>.</a:t>
            </a:r>
            <a:r>
              <a:rPr lang="en-US" sz="4000" b="1" dirty="0" err="1" smtClean="0">
                <a:hlinkClick r:id="rId2"/>
              </a:rPr>
              <a:t>ru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38437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Раздел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«Методическая гостиная» 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«Психолого-педагогическое сопровождение ГИА»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38810" y="4581128"/>
            <a:ext cx="0" cy="53590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5325\Desktop\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71" y="1628800"/>
            <a:ext cx="1958678" cy="19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/>
          </a:p>
          <a:p>
            <a:pPr marL="0" indent="0"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2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5324\Pictures\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2119"/>
            <a:ext cx="4572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Группы детей, испытывающие трудности при подготовке к экзаменам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ea typeface="Calibri"/>
              </a:rPr>
              <a:t>инфантильные </a:t>
            </a:r>
            <a:r>
              <a:rPr lang="ru-RU" dirty="0">
                <a:ea typeface="Calibri"/>
              </a:rPr>
              <a:t>дети;</a:t>
            </a:r>
            <a:endParaRPr lang="ru-RU" sz="3600" dirty="0">
              <a:ea typeface="Calibri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a typeface="Calibri"/>
              </a:rPr>
              <a:t>тревожные </a:t>
            </a:r>
            <a:r>
              <a:rPr lang="ru-RU" dirty="0">
                <a:ea typeface="Calibri"/>
              </a:rPr>
              <a:t>дети;</a:t>
            </a:r>
            <a:endParaRPr lang="ru-RU" sz="3600" dirty="0">
              <a:ea typeface="Calibri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a typeface="Calibri"/>
              </a:rPr>
              <a:t>неуверенные </a:t>
            </a:r>
            <a:r>
              <a:rPr lang="ru-RU" dirty="0">
                <a:ea typeface="Calibri"/>
              </a:rPr>
              <a:t>дети;</a:t>
            </a:r>
            <a:endParaRPr lang="ru-RU" sz="3600" dirty="0">
              <a:ea typeface="Calibri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a typeface="Calibri"/>
              </a:rPr>
              <a:t>отличники </a:t>
            </a:r>
            <a:r>
              <a:rPr lang="ru-RU" dirty="0">
                <a:ea typeface="Calibri"/>
              </a:rPr>
              <a:t>и </a:t>
            </a:r>
            <a:r>
              <a:rPr lang="ru-RU" dirty="0" err="1">
                <a:ea typeface="Calibri"/>
              </a:rPr>
              <a:t>перфекционисты</a:t>
            </a:r>
            <a:r>
              <a:rPr lang="ru-RU" dirty="0">
                <a:ea typeface="Calibri"/>
              </a:rPr>
              <a:t>;</a:t>
            </a:r>
            <a:endParaRPr lang="ru-RU" sz="3600" dirty="0">
              <a:ea typeface="Calibri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a typeface="Calibri"/>
              </a:rPr>
              <a:t>дети </a:t>
            </a:r>
            <a:r>
              <a:rPr lang="ru-RU" dirty="0">
                <a:ea typeface="Calibri"/>
              </a:rPr>
              <a:t>с трудностями произвольности и самоорганизации;</a:t>
            </a:r>
            <a:endParaRPr lang="ru-RU" sz="3600" dirty="0">
              <a:ea typeface="Calibri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a typeface="Calibri"/>
              </a:rPr>
              <a:t>астеничные </a:t>
            </a:r>
            <a:r>
              <a:rPr lang="ru-RU" dirty="0">
                <a:ea typeface="Calibri"/>
              </a:rPr>
              <a:t>дети;</a:t>
            </a:r>
            <a:endParaRPr lang="ru-RU" sz="3600" dirty="0">
              <a:ea typeface="Calibri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err="1" smtClean="0">
                <a:ea typeface="Calibri"/>
              </a:rPr>
              <a:t>гипертимные</a:t>
            </a:r>
            <a:r>
              <a:rPr lang="ru-RU" dirty="0" smtClean="0">
                <a:ea typeface="Calibri"/>
              </a:rPr>
              <a:t> </a:t>
            </a:r>
            <a:r>
              <a:rPr lang="ru-RU" dirty="0">
                <a:ea typeface="Calibri"/>
              </a:rPr>
              <a:t>дети;</a:t>
            </a:r>
            <a:endParaRPr lang="ru-RU" sz="3600" dirty="0">
              <a:ea typeface="Calibri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ea typeface="Calibri"/>
              </a:rPr>
              <a:t>застревающие </a:t>
            </a:r>
            <a:r>
              <a:rPr lang="ru-RU" dirty="0">
                <a:ea typeface="Calibri"/>
              </a:rPr>
              <a:t>дети.</a:t>
            </a:r>
            <a:endParaRPr lang="ru-RU" sz="3600" dirty="0">
              <a:ea typeface="Calibri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70" y="5341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5324\Videos\exa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312368" cy="21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Перфекционисты</a:t>
            </a:r>
            <a:r>
              <a:rPr lang="ru-RU" sz="3600" b="1" dirty="0" smtClean="0"/>
              <a:t> и отличники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439" y="1412776"/>
            <a:ext cx="8229600" cy="4525963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400" i="1" dirty="0" smtClean="0">
                <a:ea typeface="Calibri"/>
              </a:rPr>
              <a:t>	Основные </a:t>
            </a:r>
            <a:r>
              <a:rPr lang="ru-RU" sz="1400" i="1" dirty="0">
                <a:ea typeface="Calibri"/>
              </a:rPr>
              <a:t>трудности</a:t>
            </a:r>
            <a:r>
              <a:rPr lang="ru-RU" sz="1400" dirty="0">
                <a:ea typeface="Calibri"/>
              </a:rPr>
              <a:t>. </a:t>
            </a:r>
            <a:r>
              <a:rPr lang="ru-RU" sz="1400" dirty="0" smtClean="0">
                <a:ea typeface="Calibri"/>
              </a:rPr>
              <a:t>Им </a:t>
            </a:r>
            <a:r>
              <a:rPr lang="ru-RU" sz="1400" dirty="0">
                <a:ea typeface="Calibri"/>
              </a:rPr>
              <a:t>недостаточно выполнить минимально необходимый объем заданий, им нужно сделать все, причем безошибочно. Еще один возможный камень преткновения для них — это необходимость пропустить задание, если они не могут с ним справиться. Они испытывают сильную тревогу, стремятся получить поддержку. Им также трудно контролировать свое эмоциональное состояние.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400" i="1" dirty="0" smtClean="0">
                <a:ea typeface="Calibri"/>
              </a:rPr>
              <a:t>	Стратегии поддержки:</a:t>
            </a:r>
            <a:endParaRPr lang="ru-RU" sz="1400" dirty="0">
              <a:ea typeface="Calibri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>
                <a:ea typeface="Calibri"/>
              </a:rPr>
              <a:t>П</a:t>
            </a:r>
            <a:r>
              <a:rPr lang="ru-RU" sz="1400" smtClean="0">
                <a:ea typeface="Calibri"/>
              </a:rPr>
              <a:t>омочь </a:t>
            </a:r>
            <a:r>
              <a:rPr lang="ru-RU" sz="1400" dirty="0" smtClean="0">
                <a:ea typeface="Calibri"/>
              </a:rPr>
              <a:t>скорректировать </a:t>
            </a:r>
            <a:r>
              <a:rPr lang="ru-RU" sz="1400" dirty="0">
                <a:ea typeface="Calibri"/>
              </a:rPr>
              <a:t>их ожидания и </a:t>
            </a:r>
            <a:r>
              <a:rPr lang="ru-RU" sz="1400" dirty="0" smtClean="0">
                <a:ea typeface="Calibri"/>
              </a:rPr>
              <a:t>помочь </a:t>
            </a:r>
            <a:r>
              <a:rPr lang="ru-RU" sz="1400" dirty="0">
                <a:ea typeface="Calibri"/>
              </a:rPr>
              <a:t>осознать разницу между «достаточным» и «превосходным». Им необходимо понять, что для получения отличной оценки нет необходимости выполнять все задания. На предэкзаменационном этапе </a:t>
            </a:r>
            <a:r>
              <a:rPr lang="ru-RU" sz="1400" dirty="0" err="1">
                <a:ea typeface="Calibri"/>
              </a:rPr>
              <a:t>перфекционистам</a:t>
            </a:r>
            <a:r>
              <a:rPr lang="ru-RU" sz="1400" dirty="0">
                <a:ea typeface="Calibri"/>
              </a:rPr>
              <a:t> можно предложить тренировочные упражнения, где им потребуется выбирать задания для выполнения и не нужно будет делать все подряд. Необходимо проинформировать таких детей о необходимом минимуме набранных баллов, помочь им расставить приоритеты и скорректировать ожидания. Необходимо также научить их планировать работу по времени.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err="1" smtClean="0">
                <a:ea typeface="Calibri"/>
              </a:rPr>
              <a:t>Перфекционисту</a:t>
            </a:r>
            <a:r>
              <a:rPr lang="ru-RU" sz="1400" dirty="0" smtClean="0">
                <a:ea typeface="Calibri"/>
              </a:rPr>
              <a:t> </a:t>
            </a:r>
            <a:r>
              <a:rPr lang="ru-RU" sz="1400" dirty="0">
                <a:ea typeface="Calibri"/>
              </a:rPr>
              <a:t>нужно помочь выбрать стратегию деятельности и реализовать ее. Его можно спросить: «Какие задания ты решил сделать?» — и при необходимости тактично скорректировать его планы. В ходе экзамена можно время от времени интересоваться: «Сколько тебе еще осталось?» — и помогать ему скорректировать собственные ожидания («Тебе не нужно делать столько. Того, что ты уже выполнил, будет достаточно. Переходи к следующему заданию»).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ea typeface="Calibri"/>
              </a:rPr>
              <a:t>Необходимо избегать сравнения с другими и помочь снизить субъективную значимость ГИА. </a:t>
            </a:r>
            <a:r>
              <a:rPr lang="ru-RU" sz="1400" dirty="0" smtClean="0">
                <a:ea typeface="Calibri"/>
              </a:rPr>
              <a:t>Важно </a:t>
            </a:r>
            <a:r>
              <a:rPr lang="ru-RU" sz="1400" dirty="0">
                <a:ea typeface="Calibri"/>
              </a:rPr>
              <a:t>помочь составить щадящий режим дня и регулировать степень </a:t>
            </a:r>
            <a:r>
              <a:rPr lang="ru-RU" sz="1400" dirty="0" smtClean="0">
                <a:ea typeface="Calibri"/>
              </a:rPr>
              <a:t>загруженности, </a:t>
            </a:r>
            <a:r>
              <a:rPr lang="ru-RU" sz="1400" dirty="0">
                <a:ea typeface="Calibri"/>
              </a:rPr>
              <a:t>воздержаться от оценки и сравнения с другими. Важно помочь ребенку переключиться с эмоционального реагирования на планирование и сконцентрироваться на проверке.</a:t>
            </a:r>
          </a:p>
          <a:p>
            <a:endParaRPr lang="ru-RU" sz="1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70" y="5341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Навыки, необходимые для успешной </a:t>
            </a:r>
            <a:br>
              <a:rPr lang="ru-RU" sz="3200" b="1" dirty="0" smtClean="0"/>
            </a:br>
            <a:r>
              <a:rPr lang="ru-RU" sz="3200" b="1" dirty="0" smtClean="0"/>
              <a:t>сдачи экзаменов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Знание о процедуре экзамена.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Хорошо развитые внимание, память, логика.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Интроверсия.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Организованность.</a:t>
            </a:r>
          </a:p>
          <a:p>
            <a:pPr marL="514350" indent="-514350">
              <a:buAutoNum type="arabicPeriod"/>
            </a:pPr>
            <a:r>
              <a:rPr lang="ru-RU" dirty="0" smtClean="0"/>
              <a:t>Эмоциональная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стабильность.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70" y="5341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5324\Videos\depositphotos_11965019-stock-illustration-boy-reading-a-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01658"/>
            <a:ext cx="3635896" cy="33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Результаты анализа сочинений в Курганской области «Почему я боюсь экзаменов?»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b="1" i="1" dirty="0" smtClean="0"/>
              <a:t>1.</a:t>
            </a:r>
            <a:r>
              <a:rPr lang="ru-RU" sz="2200" dirty="0" smtClean="0"/>
              <a:t> </a:t>
            </a:r>
            <a:r>
              <a:rPr lang="ru-RU" sz="2200" b="1" i="1" dirty="0"/>
              <a:t>Психологические трудности</a:t>
            </a:r>
            <a:r>
              <a:rPr lang="ru-RU" sz="2200" dirty="0"/>
              <a:t>: волнение, стресс учеников и их родителей, страх не получить аттестат, негативное  эмоциональное состояние ребенка, неуверенность в себе в период подготовки и во время экзамена при видеонаблюдении за процедурой </a:t>
            </a:r>
            <a:r>
              <a:rPr lang="ru-RU" sz="2200" dirty="0" smtClean="0"/>
              <a:t>экзамена, боязнь не оправдать ожидания взрослых.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/>
              <a:t>2. Организационные трудности</a:t>
            </a:r>
            <a:r>
              <a:rPr lang="ru-RU" sz="2200" dirty="0"/>
              <a:t>:  удаленность  населенного пункта от ППЭ, длительный срок ожидания результатов экзамена, </a:t>
            </a:r>
            <a:r>
              <a:rPr lang="ru-RU" sz="2200" dirty="0" smtClean="0"/>
              <a:t> и др.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 smtClean="0"/>
              <a:t>3.Учебные </a:t>
            </a:r>
            <a:r>
              <a:rPr lang="ru-RU" sz="2200" b="1" i="1" dirty="0"/>
              <a:t>трудности</a:t>
            </a:r>
            <a:r>
              <a:rPr lang="ru-RU" sz="2200" dirty="0"/>
              <a:t>: </a:t>
            </a:r>
            <a:r>
              <a:rPr lang="ru-RU" sz="2200" dirty="0" smtClean="0"/>
              <a:t>неуверенность 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обучающихся </a:t>
            </a:r>
            <a:r>
              <a:rPr lang="ru-RU" sz="2200" dirty="0"/>
              <a:t>в знаниях, </a:t>
            </a:r>
            <a:r>
              <a:rPr lang="ru-RU" sz="2200" dirty="0" smtClean="0"/>
              <a:t>усложнение</a:t>
            </a:r>
          </a:p>
          <a:p>
            <a:pPr marL="0" indent="0">
              <a:buNone/>
            </a:pPr>
            <a:r>
              <a:rPr lang="ru-RU" sz="2200" dirty="0" smtClean="0"/>
              <a:t> заданий  </a:t>
            </a:r>
            <a:r>
              <a:rPr lang="ru-RU" sz="2200" dirty="0"/>
              <a:t>в Кимах, увеличение количества </a:t>
            </a:r>
          </a:p>
          <a:p>
            <a:pPr marL="0" indent="0">
              <a:buNone/>
            </a:pPr>
            <a:r>
              <a:rPr lang="ru-RU" sz="2200" dirty="0"/>
              <a:t>обязательных предметов </a:t>
            </a:r>
            <a:r>
              <a:rPr lang="ru-RU" sz="2200" dirty="0" smtClean="0"/>
              <a:t>для </a:t>
            </a:r>
            <a:r>
              <a:rPr lang="ru-RU" sz="2200" dirty="0"/>
              <a:t>сдачи,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большая </a:t>
            </a:r>
            <a:r>
              <a:rPr lang="ru-RU" sz="2200" dirty="0"/>
              <a:t>учебная  </a:t>
            </a:r>
            <a:r>
              <a:rPr lang="ru-RU" sz="2200" dirty="0" smtClean="0"/>
              <a:t>нагрузка, нехватка </a:t>
            </a:r>
          </a:p>
          <a:p>
            <a:pPr marL="0" indent="0">
              <a:buNone/>
            </a:pPr>
            <a:r>
              <a:rPr lang="ru-RU" sz="2200" dirty="0" smtClean="0"/>
              <a:t>времени на экзамене.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5324\Videos\hello_html_42c3ee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460105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Категории участников психолого-</a:t>
            </a:r>
            <a:br>
              <a:rPr lang="ru-RU" sz="3200" b="1" dirty="0" smtClean="0"/>
            </a:br>
            <a:r>
              <a:rPr lang="ru-RU" sz="3200" b="1" dirty="0" smtClean="0"/>
              <a:t>педагогического сопровождения</a:t>
            </a:r>
            <a:endParaRPr lang="ru-RU" sz="32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99592" y="2852936"/>
            <a:ext cx="7848872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  <a:endParaRPr lang="ru-RU" b="1" dirty="0" smtClean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347864" y="1421468"/>
            <a:ext cx="1224136" cy="1215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>
            <a:off x="4572000" y="1417638"/>
            <a:ext cx="1296144" cy="12192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02" y="44624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3506" y="2924944"/>
            <a:ext cx="2304256" cy="1296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Выпускники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924944"/>
            <a:ext cx="2304256" cy="1296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5324\Pictures\8817422-boy-graduate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9"/>
            <a:ext cx="252144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Цели психолого-педагогического </a:t>
            </a:r>
            <a:br>
              <a:rPr lang="ru-RU" sz="3200" b="1" dirty="0" smtClean="0"/>
            </a:br>
            <a:r>
              <a:rPr lang="ru-RU" sz="3200" b="1" dirty="0" smtClean="0"/>
              <a:t>сопровождения выпускников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Ознакомление с процедурой проведения </a:t>
            </a:r>
            <a:r>
              <a:rPr lang="ru-RU" sz="2400" dirty="0" smtClean="0"/>
              <a:t>экзамена.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2. Формирование адекватного реалистичного мнения </a:t>
            </a:r>
            <a:r>
              <a:rPr lang="ru-RU" sz="2400" dirty="0" smtClean="0"/>
              <a:t>обучающихся об итоговой аттестации.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3. Формирование конструктивной стратегии деятельности на </a:t>
            </a:r>
            <a:r>
              <a:rPr lang="ru-RU" sz="2400" dirty="0" smtClean="0"/>
              <a:t>экзамене.</a:t>
            </a:r>
          </a:p>
          <a:p>
            <a:pPr marL="0" indent="0">
              <a:buNone/>
            </a:pPr>
            <a:r>
              <a:rPr lang="ru-RU" sz="2400" dirty="0" smtClean="0"/>
              <a:t>4.</a:t>
            </a:r>
            <a:r>
              <a:rPr lang="ru-RU" sz="2400" dirty="0"/>
              <a:t> </a:t>
            </a:r>
            <a:r>
              <a:rPr lang="ru-RU" sz="2400" dirty="0" smtClean="0"/>
              <a:t>Развитие </a:t>
            </a:r>
            <a:r>
              <a:rPr lang="ru-RU" sz="2400" dirty="0"/>
              <a:t>основных навыков,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личностных качеств, необходимых </a:t>
            </a:r>
            <a:r>
              <a:rPr lang="ru-RU" sz="2400" dirty="0"/>
              <a:t>для успешной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с</a:t>
            </a:r>
            <a:r>
              <a:rPr lang="ru-RU" sz="2400" dirty="0" smtClean="0"/>
              <a:t>дачи экзаменов.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33" y="20103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Основные направления психолого-</a:t>
            </a:r>
            <a:br>
              <a:rPr lang="ru-RU" sz="3200" b="1" dirty="0" smtClean="0"/>
            </a:br>
            <a:r>
              <a:rPr lang="ru-RU" sz="3200" b="1" dirty="0" smtClean="0"/>
              <a:t>педагогического сопровождения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Просвещение и профилактика.</a:t>
            </a:r>
          </a:p>
          <a:p>
            <a:r>
              <a:rPr lang="ru-RU" sz="2800" dirty="0" smtClean="0"/>
              <a:t>Диагностика.</a:t>
            </a:r>
          </a:p>
          <a:p>
            <a:r>
              <a:rPr lang="ru-RU" sz="2800" dirty="0" smtClean="0"/>
              <a:t>Коррекционно-развивающее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направление.</a:t>
            </a:r>
          </a:p>
          <a:p>
            <a:r>
              <a:rPr lang="ru-RU" sz="2800" dirty="0" smtClean="0"/>
              <a:t>Консультирование.</a:t>
            </a:r>
            <a:endParaRPr lang="ru-RU" sz="2800" dirty="0"/>
          </a:p>
        </p:txBody>
      </p:sp>
      <p:pic>
        <p:nvPicPr>
          <p:cNvPr id="6148" name="Picture 4" descr="C:\Users\5324\Pictures\Establishing-ground-r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427858" cy="30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25" y="0"/>
            <a:ext cx="8715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5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1367</Words>
  <Application>Microsoft Office PowerPoint</Application>
  <PresentationFormat>Экран (4:3)</PresentationFormat>
  <Paragraphs>229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Психолого-педагогическое сопровождение ГИА</vt:lpstr>
      <vt:lpstr>Трудности, с которыми сталкиваются выпускники</vt:lpstr>
      <vt:lpstr>Группы детей, испытывающие трудности при подготовке к экзаменам</vt:lpstr>
      <vt:lpstr>Перфекционисты и отличники</vt:lpstr>
      <vt:lpstr>Навыки, необходимые для успешной  сдачи экзаменов</vt:lpstr>
      <vt:lpstr>Результаты анализа сочинений в Курганской области «Почему я боюсь экзаменов?»</vt:lpstr>
      <vt:lpstr>Категории участников психолого- педагогического сопровождения</vt:lpstr>
      <vt:lpstr>Цели психолого-педагогического  сопровождения выпускников</vt:lpstr>
      <vt:lpstr>Основные направления психолого- педагогического сопровождения</vt:lpstr>
      <vt:lpstr> Примерный  перечень психодиагностических  методик   для  определения трудностей при подготовке к ГИА </vt:lpstr>
      <vt:lpstr>Примерный  перечень психодиагностических  методик   для  определения трудностей при подготовке к ГИА</vt:lpstr>
      <vt:lpstr>Коррекционно-развивающая  работа</vt:lpstr>
      <vt:lpstr>Программа  по психологической подготовке  обучающихся к  экзаменам  «Всё в твоих руках».</vt:lpstr>
      <vt:lpstr>Программа  по психологической  подготовке  обучающихся к  экзаменам  «Всё в твоих руках».</vt:lpstr>
      <vt:lpstr>         Консультирование  Цель: формирование у обучающихся знаний о  проблемах, возникающих при подготовке к ГИА, и желания преодолевать трудности обучения и развитию навыков, способствующих эффективной сдаче  экзаменов: снятие тревожного состояния, обучение контролю стрессовых проявлений, решение когнитивных и личностных трудностей. </vt:lpstr>
      <vt:lpstr>Просвещение</vt:lpstr>
      <vt:lpstr>Цели психолого-педагогического  сопровождения родителей выпускников</vt:lpstr>
      <vt:lpstr>Программа для родителей  «Сдаем экзамены вместе»</vt:lpstr>
      <vt:lpstr>Классный руководитель решает следующие задачи</vt:lpstr>
      <vt:lpstr>Примерный план психолого-педагогического  сопровождения обучающихся выпускных классов при подготовке к ГИА </vt:lpstr>
      <vt:lpstr>Примерный план психолого-педагогического  сопровождения родителей при подготовке к ГИА </vt:lpstr>
      <vt:lpstr>Программа «Гореть – не сгорая!»</vt:lpstr>
      <vt:lpstr>Сайт ГБУ «Центр помощи детям» www.сentr45.ru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ГИА</dc:title>
  <dc:creator>Ольга Геннадьевна</dc:creator>
  <cp:lastModifiedBy>Ольга Геннадьевна</cp:lastModifiedBy>
  <cp:revision>59</cp:revision>
  <dcterms:created xsi:type="dcterms:W3CDTF">2017-01-31T08:08:56Z</dcterms:created>
  <dcterms:modified xsi:type="dcterms:W3CDTF">2018-10-08T04:47:41Z</dcterms:modified>
</cp:coreProperties>
</file>