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92" r:id="rId6"/>
    <p:sldId id="293" r:id="rId7"/>
    <p:sldId id="294" r:id="rId8"/>
    <p:sldId id="281" r:id="rId9"/>
    <p:sldId id="273" r:id="rId10"/>
    <p:sldId id="295" r:id="rId11"/>
    <p:sldId id="296" r:id="rId12"/>
    <p:sldId id="284" r:id="rId13"/>
    <p:sldId id="285" r:id="rId14"/>
    <p:sldId id="287" r:id="rId15"/>
    <p:sldId id="278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9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6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2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2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0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6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03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12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7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9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EEE-189F-43B8-A326-50D990F80F9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DAACA-F7C7-4287-831C-4D0249D9A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3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92896"/>
            <a:ext cx="740664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с родителями детей с ОВЗ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3"/>
            <a:ext cx="1012433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1112" y="3051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Департамент образования и науки </a:t>
            </a:r>
            <a:b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Курганской области </a:t>
            </a:r>
            <a:b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ГБУ «Центр помощи детям»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5730496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Кривоногова Л.С., 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Клуб «Родительская академия»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SC01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5" y="2276872"/>
            <a:ext cx="4368487" cy="32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SC021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3" y="2276871"/>
            <a:ext cx="4368487" cy="32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2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6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Клуб «Мы вместе»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SC02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9" y="1700808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SC02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700808"/>
            <a:ext cx="4406795" cy="33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57" y="116632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76" y="116632"/>
            <a:ext cx="78798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28" y="481488"/>
            <a:ext cx="5414169" cy="63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30" y="4186"/>
            <a:ext cx="597535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6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99553"/>
            <a:ext cx="893600" cy="89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48" y="637084"/>
            <a:ext cx="59753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3984"/>
            <a:ext cx="6347135" cy="527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0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075" y="836713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пражнения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 задания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успешного взаимодействия со своим ребенком, принятия родителем своего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ребенка: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«Ладошка!»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Передай»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«Найди улыбку!»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«Ты – моя радость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!»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«Кто больше скажет добрых слов!»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500" b="1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5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43" y="116633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605697" cy="3744416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результате такой работы родители учатся не стесняться своего ребенка, воспринимать таким, какой есть, помогать ребенку быть уверенным в себе, развивать его познавательную  деятельность  и эмоционально - волевую сферу. Родители видят, что вокруг них есть семьи,  близкие им по духу и имеющие похожие проблемы, убеждаются на примере других семей, что активное участие родителей в развитии ребенка ведет к успеху, формируется  активная родительская позиция и адекватная самооценка. Только совместные и  терпеливые усилия всех участников образовательного процесса,  основанные на принципах  доверия и взаимопомощи  могут дать положительные результаты.  Сплочение и общая цель  способствуют  личностному  росту и развитию не только детей с ограниченными  возможностями,  но и их родителей и даже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специалистов.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374" y="116633"/>
            <a:ext cx="1012433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962088" cy="6336704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2296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ребенком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работают: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Психолог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Дефектолог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Невропатолог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Психоневролог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Логопед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Массажист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нструктор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 лечебной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физкультуре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16633"/>
            <a:ext cx="839415" cy="8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136904" cy="4248472"/>
          </a:xfrm>
        </p:spPr>
        <p:txBody>
          <a:bodyPr>
            <a:normAutofit/>
          </a:bodyPr>
          <a:lstStyle/>
          <a:p>
            <a:pPr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информационная и психологическая поддержка родителей и повышение их компетентности в вопросах обучения и воспитания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педагогического 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сопровождения: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комплексная диагностика, развивающая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коррекционная работа,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консультирование и просвещение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32" y="116633"/>
            <a:ext cx="795483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4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60648"/>
            <a:ext cx="7056784" cy="50851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Механизмы психологической защиты: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Первая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фаза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«шок и отрицание»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 Вторая фаза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–  «сделка»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Третья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фаза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«гнев»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Третья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фаза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«депрессия»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   Четвертая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фаза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«принятие»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29" y="46075"/>
            <a:ext cx="938661" cy="93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98799"/>
              </p:ext>
            </p:extLst>
          </p:nvPr>
        </p:nvGraphicFramePr>
        <p:xfrm>
          <a:off x="1043608" y="649129"/>
          <a:ext cx="5544616" cy="6204819"/>
        </p:xfrm>
        <a:graphic>
          <a:graphicData uri="http://schemas.openxmlformats.org/drawingml/2006/table">
            <a:tbl>
              <a:tblPr firstRow="1" firstCol="1" bandRow="1"/>
              <a:tblGrid>
                <a:gridCol w="2592017"/>
                <a:gridCol w="2952599"/>
              </a:tblGrid>
              <a:tr h="17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Этично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этично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разговоре с родителями называть ребенка по имени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Говорить: «ваш ребенок»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Обращаться к родителям по имени отчеству или по имени, предварительно попросив разрешения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Обращаться: «мамочка»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Обсуждать проблемы ребенка только с родителями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Обсуждать проблемы ребенка в присутствии других людей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 выражения: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недостаточный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интеллектуального развития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Употреблять термин «умственно отсталый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требуется сравнение с детьми без проблем в развитии, использовать выражения: дети с типичным развитием; при типичном развитии обычно дети…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Употреблять слова «здоровые, нормальные дети»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 выражения: нетипичное развитие, особый ребенок, ребенок с особенностями развития</a:t>
                      </a:r>
                      <a:endParaRPr lang="ru-RU" sz="105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 выражение «больные, ненормальные дети»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ребенок маленький, сказать: «Как хорошо, что вы так рано заметили проблемы и обратились за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помощью»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Говорить: «Вы очень поздно обратились»; «Где вы были раньше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?» и т.п.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Если ребенок на приеме не демонстрирует тот или иной навык, а родители утверждают, что дома он это может сделать, следует сказать: «По-видимому, у Пети нет генерализации этого навыка. Он может это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сделать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только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определенном месте и с некоторыми людьми. В таком случае наша задача добиться генерализации навыка»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Говорить: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«Нет, он не может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сделать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вы же видите, он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выполняет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инструкцию»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Употреблять слово «пока»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«Ваня пока не может…»,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«Пока у Левы не получается…»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Просто констатировать отсутствие навыка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667" marR="46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1606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68698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Этика поведения специалистов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07720"/>
              </p:ext>
            </p:extLst>
          </p:nvPr>
        </p:nvGraphicFramePr>
        <p:xfrm>
          <a:off x="1547664" y="1268760"/>
          <a:ext cx="6077585" cy="3873246"/>
        </p:xfrm>
        <a:graphic>
          <a:graphicData uri="http://schemas.openxmlformats.org/drawingml/2006/table">
            <a:tbl>
              <a:tblPr firstRow="1" firstCol="1" bandRow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Этично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этично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ребенок по каким-то причинам не может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заниматься в конкретной группе, сказать: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«Эта группа не подходит для Пети»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Говорить: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«Петя не подходит для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этой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групповые занятия на данном этапе развития невозможны, следует сказать: «Те навыки, которым необходимо обучать в первую очередь, проще и эффективнее формировать на индивидуальных занятиях»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Говорить: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 групповых занятиях не может быть и речи, он не потянет группу, он будет другим мешать»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приходится обсуждать проблему получения инвалидности при том, что родители не слишком хотят это делать, сказать: «Вы можете не оформлять инвалидность, но она дает вам ряд финансовых преимуществ. Если будет прогресс,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инвалидность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снимут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Говорить: «Почему вы до сих пор не оформили инвалидность?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5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оформляют</a:t>
                      </a: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938" y="116632"/>
            <a:ext cx="848659" cy="84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83" y="424408"/>
            <a:ext cx="61944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88640"/>
            <a:ext cx="8208912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педагога-психолога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получать удовольствие от общения со своим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ребенком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Наблюдать за поведением ребенка и своим поведением, научиться анализировать свои собственные действия по отношению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Понять, почему возникает проблемное поведение, какую функцию оно несет, и есть ли в репертуаре ребенка какое-то альтернативное поведение, которым можно заменить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проблемное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Научиться замечать изменения в поведении ребенка и в своем собственном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поведении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Управлять ситуацией, настроиться позитивно, уметь определять, чего именно они хотели 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достичь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382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1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84784"/>
            <a:ext cx="7498080" cy="388843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latin typeface="Times New Roman"/>
              </a:rPr>
              <a:t>Критерии формирования целей:</a:t>
            </a:r>
          </a:p>
          <a:p>
            <a:pPr marL="82296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Ответственность за принятие решения лежит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Нацеленность на результат</a:t>
            </a:r>
          </a:p>
          <a:p>
            <a:pPr>
              <a:buClr>
                <a:schemeClr val="tx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Ясность и определенность</a:t>
            </a:r>
          </a:p>
          <a:p>
            <a:pPr>
              <a:buClr>
                <a:schemeClr val="tx1"/>
              </a:buClr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Реалистичность, достижимость и адекватность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52" y="153368"/>
            <a:ext cx="683344" cy="68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92" y="491705"/>
            <a:ext cx="7560840" cy="100811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Методы и формы работы с родителями: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641" y="1340768"/>
            <a:ext cx="7498080" cy="518457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Консультация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Показ занятия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Включение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родителей в совместное выполнение упражнений в ходе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занятий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Наблюдение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 конспектирование занятий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педагога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Подбор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дидактического материала по каждому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заданию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Просмотр видеоматериалов</a:t>
            </a:r>
            <a:endParaRPr lang="ru-RU" sz="2000" dirty="0"/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Ведение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дневника наблюдений за развитием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ребенка</a:t>
            </a:r>
          </a:p>
          <a:p>
            <a:pPr algn="just"/>
            <a:r>
              <a:rPr lang="ru-RU" sz="2000" dirty="0" smtClean="0">
                <a:latin typeface="Times New Roman"/>
                <a:ea typeface="Calibri"/>
              </a:rPr>
              <a:t>Организация работы </a:t>
            </a:r>
            <a:r>
              <a:rPr lang="ru-RU" sz="2000" dirty="0">
                <a:latin typeface="Times New Roman"/>
                <a:ea typeface="Calibri"/>
              </a:rPr>
              <a:t>системы </a:t>
            </a:r>
            <a:r>
              <a:rPr lang="ru-RU" sz="2000" dirty="0" smtClean="0">
                <a:latin typeface="Times New Roman"/>
                <a:ea typeface="Calibri"/>
              </a:rPr>
              <a:t>родительских клубов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2000" dirty="0"/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63" y="116633"/>
            <a:ext cx="723166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836</Words>
  <Application>Microsoft Office PowerPoint</Application>
  <PresentationFormat>Экран (4:3)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Работа с родителями детей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 формы работы с родителями: </vt:lpstr>
      <vt:lpstr>Клуб «Родительская академия»</vt:lpstr>
      <vt:lpstr>Клуб «Мы вместе»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Актовый зал</cp:lastModifiedBy>
  <cp:revision>166</cp:revision>
  <dcterms:created xsi:type="dcterms:W3CDTF">2018-07-24T06:18:52Z</dcterms:created>
  <dcterms:modified xsi:type="dcterms:W3CDTF">2018-12-10T08:35:13Z</dcterms:modified>
</cp:coreProperties>
</file>