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1" r:id="rId3"/>
    <p:sldId id="267" r:id="rId4"/>
    <p:sldId id="279" r:id="rId5"/>
    <p:sldId id="270" r:id="rId6"/>
    <p:sldId id="257" r:id="rId7"/>
    <p:sldId id="276" r:id="rId8"/>
    <p:sldId id="273" r:id="rId9"/>
    <p:sldId id="262" r:id="rId10"/>
    <p:sldId id="260" r:id="rId11"/>
    <p:sldId id="256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исп.слов-сигналов</c:v>
                </c:pt>
                <c:pt idx="1">
                  <c:v>исп.реплик</c:v>
                </c:pt>
                <c:pt idx="2">
                  <c:v>структура диалога</c:v>
                </c:pt>
                <c:pt idx="3">
                  <c:v>выразительные средства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42</c:v>
                </c:pt>
                <c:pt idx="2">
                  <c:v>46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пр/результат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исп.слов-сигналов</c:v>
                </c:pt>
                <c:pt idx="1">
                  <c:v>исп.реплик</c:v>
                </c:pt>
                <c:pt idx="2">
                  <c:v>структура диалога</c:v>
                </c:pt>
                <c:pt idx="3">
                  <c:v>выразительные средства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58</c:v>
                </c:pt>
                <c:pt idx="2">
                  <c:v>54</c:v>
                </c:pt>
                <c:pt idx="3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исп.слов-сигналов</c:v>
                </c:pt>
                <c:pt idx="1">
                  <c:v>исп.реплик</c:v>
                </c:pt>
                <c:pt idx="2">
                  <c:v>структура диалога</c:v>
                </c:pt>
                <c:pt idx="3">
                  <c:v>выразительные средства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77</c:v>
                </c:pt>
                <c:pt idx="1">
                  <c:v>86</c:v>
                </c:pt>
                <c:pt idx="2">
                  <c:v>72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6320"/>
        <c:axId val="21097856"/>
      </c:barChart>
      <c:catAx>
        <c:axId val="2109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097856"/>
        <c:crosses val="autoZero"/>
        <c:auto val="1"/>
        <c:lblAlgn val="ctr"/>
        <c:lblOffset val="100"/>
        <c:noMultiLvlLbl val="0"/>
      </c:catAx>
      <c:valAx>
        <c:axId val="210978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6320"/>
        <c:crosses val="autoZero"/>
        <c:crossBetween val="between"/>
        <c:majorUnit val="2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414810462131828"/>
          <c:y val="0.37099070979105164"/>
          <c:w val="0.35575383735732569"/>
          <c:h val="0.206367144372406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янв, 2018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общая моторика</c:v>
                </c:pt>
                <c:pt idx="1">
                  <c:v>артикул моторика</c:v>
                </c:pt>
                <c:pt idx="2">
                  <c:v>произношение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37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сен.18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общая моторика</c:v>
                </c:pt>
                <c:pt idx="1">
                  <c:v>артикул моторика</c:v>
                </c:pt>
                <c:pt idx="2">
                  <c:v>произношение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</c:v>
                </c:pt>
                <c:pt idx="1">
                  <c:v>42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072"/>
        <c:axId val="21076608"/>
      </c:barChart>
      <c:catAx>
        <c:axId val="2107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76608"/>
        <c:crosses val="autoZero"/>
        <c:auto val="1"/>
        <c:lblAlgn val="ctr"/>
        <c:lblOffset val="100"/>
        <c:noMultiLvlLbl val="0"/>
      </c:catAx>
      <c:valAx>
        <c:axId val="210766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507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676605020575356"/>
          <c:y val="0.31785447195696448"/>
          <c:w val="0.16562011395574144"/>
          <c:h val="0.184409975893102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EA7B6-D755-4FBF-9BEC-2559B7F34FF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20B5C1-5CEC-47BC-BBCA-47981594CB70}">
      <dgm:prSet phldrT="[Текст]"/>
      <dgm:spPr/>
      <dgm:t>
        <a:bodyPr/>
        <a:lstStyle/>
        <a:p>
          <a:r>
            <a:rPr lang="ru-RU" dirty="0" smtClean="0"/>
            <a:t>Учреждения образования и культуры г. Кургана</a:t>
          </a:r>
          <a:endParaRPr lang="ru-RU" dirty="0"/>
        </a:p>
      </dgm:t>
    </dgm:pt>
    <dgm:pt modelId="{1183E30E-B44D-4F0F-A02A-F3E90169E78C}" type="parTrans" cxnId="{458F4014-5F91-4339-B145-E2BEF20AC618}">
      <dgm:prSet/>
      <dgm:spPr/>
      <dgm:t>
        <a:bodyPr/>
        <a:lstStyle/>
        <a:p>
          <a:endParaRPr lang="ru-RU"/>
        </a:p>
      </dgm:t>
    </dgm:pt>
    <dgm:pt modelId="{F42400E2-8038-41EC-ACA9-9B0FD20D2C89}" type="sibTrans" cxnId="{458F4014-5F91-4339-B145-E2BEF20AC618}">
      <dgm:prSet/>
      <dgm:spPr/>
      <dgm:t>
        <a:bodyPr/>
        <a:lstStyle/>
        <a:p>
          <a:endParaRPr lang="ru-RU"/>
        </a:p>
      </dgm:t>
    </dgm:pt>
    <dgm:pt modelId="{83F2AF02-A386-4589-8006-52CC09783F9A}">
      <dgm:prSet phldrT="[Текст]"/>
      <dgm:spPr/>
      <dgm:t>
        <a:bodyPr/>
        <a:lstStyle/>
        <a:p>
          <a:r>
            <a:rPr lang="ru-RU" dirty="0" smtClean="0"/>
            <a:t>ГАОУ ДПО « ИРОСТ»</a:t>
          </a:r>
          <a:endParaRPr lang="ru-RU" dirty="0"/>
        </a:p>
      </dgm:t>
    </dgm:pt>
    <dgm:pt modelId="{4F15CE53-429A-4503-82D6-D44AE92F0CD4}" type="parTrans" cxnId="{9EB0B595-5AAC-444D-9F80-14E1B8D1731C}">
      <dgm:prSet/>
      <dgm:spPr/>
      <dgm:t>
        <a:bodyPr/>
        <a:lstStyle/>
        <a:p>
          <a:endParaRPr lang="ru-RU"/>
        </a:p>
      </dgm:t>
    </dgm:pt>
    <dgm:pt modelId="{00E41ACC-F8DB-46F7-8DB0-8143EC8DB2F0}" type="sibTrans" cxnId="{9EB0B595-5AAC-444D-9F80-14E1B8D1731C}">
      <dgm:prSet/>
      <dgm:spPr/>
      <dgm:t>
        <a:bodyPr/>
        <a:lstStyle/>
        <a:p>
          <a:endParaRPr lang="ru-RU"/>
        </a:p>
      </dgm:t>
    </dgm:pt>
    <dgm:pt modelId="{8F7ED092-2A12-467D-A660-0076A9F30A36}">
      <dgm:prSet phldrT="[Текст]"/>
      <dgm:spPr/>
      <dgm:t>
        <a:bodyPr/>
        <a:lstStyle/>
        <a:p>
          <a:r>
            <a:rPr lang="ru-RU" dirty="0" smtClean="0"/>
            <a:t>Школа-интернат №25</a:t>
          </a:r>
        </a:p>
        <a:p>
          <a:r>
            <a:rPr lang="ru-RU" dirty="0" smtClean="0"/>
            <a:t>Школа №43</a:t>
          </a:r>
          <a:endParaRPr lang="ru-RU" dirty="0"/>
        </a:p>
      </dgm:t>
    </dgm:pt>
    <dgm:pt modelId="{054B4FE5-966B-499B-A2C3-A133D5ADDB88}" type="parTrans" cxnId="{8D842215-4DAC-4195-B353-F21DC51B917E}">
      <dgm:prSet/>
      <dgm:spPr/>
      <dgm:t>
        <a:bodyPr/>
        <a:lstStyle/>
        <a:p>
          <a:endParaRPr lang="ru-RU"/>
        </a:p>
      </dgm:t>
    </dgm:pt>
    <dgm:pt modelId="{9BD6262C-8D61-4C34-BC02-6D428184F5B5}" type="sibTrans" cxnId="{8D842215-4DAC-4195-B353-F21DC51B917E}">
      <dgm:prSet/>
      <dgm:spPr/>
      <dgm:t>
        <a:bodyPr/>
        <a:lstStyle/>
        <a:p>
          <a:endParaRPr lang="ru-RU"/>
        </a:p>
      </dgm:t>
    </dgm:pt>
    <dgm:pt modelId="{2F68A466-0B66-4791-972C-8634A544AAE9}" type="pres">
      <dgm:prSet presAssocID="{9E6EA7B6-D755-4FBF-9BEC-2559B7F34FF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6E99B-3C3F-4486-B64E-927491A54A32}" type="pres">
      <dgm:prSet presAssocID="{3820B5C1-5CEC-47BC-BBCA-47981594CB70}" presName="comp" presStyleCnt="0"/>
      <dgm:spPr/>
    </dgm:pt>
    <dgm:pt modelId="{F619675D-969E-4800-8E09-797D79809B20}" type="pres">
      <dgm:prSet presAssocID="{3820B5C1-5CEC-47BC-BBCA-47981594CB70}" presName="box" presStyleLbl="node1" presStyleIdx="0" presStyleCnt="3"/>
      <dgm:spPr/>
      <dgm:t>
        <a:bodyPr/>
        <a:lstStyle/>
        <a:p>
          <a:endParaRPr lang="ru-RU"/>
        </a:p>
      </dgm:t>
    </dgm:pt>
    <dgm:pt modelId="{94057BE4-CD88-4A56-AE1A-1F48A4325D8B}" type="pres">
      <dgm:prSet presAssocID="{3820B5C1-5CEC-47BC-BBCA-47981594CB7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2BCF0F6-6D11-4B3A-942D-5977E85712D5}" type="pres">
      <dgm:prSet presAssocID="{3820B5C1-5CEC-47BC-BBCA-47981594CB7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E216F-2707-4850-93CE-E0C3C0C34DE8}" type="pres">
      <dgm:prSet presAssocID="{F42400E2-8038-41EC-ACA9-9B0FD20D2C89}" presName="spacer" presStyleCnt="0"/>
      <dgm:spPr/>
    </dgm:pt>
    <dgm:pt modelId="{20EB9A3A-300D-4BAA-A70A-A733F95CA901}" type="pres">
      <dgm:prSet presAssocID="{83F2AF02-A386-4589-8006-52CC09783F9A}" presName="comp" presStyleCnt="0"/>
      <dgm:spPr/>
    </dgm:pt>
    <dgm:pt modelId="{710FD9D6-89A3-452B-B442-6BB815602B09}" type="pres">
      <dgm:prSet presAssocID="{83F2AF02-A386-4589-8006-52CC09783F9A}" presName="box" presStyleLbl="node1" presStyleIdx="1" presStyleCnt="3" custScaleX="99332" custScaleY="72516"/>
      <dgm:spPr/>
      <dgm:t>
        <a:bodyPr/>
        <a:lstStyle/>
        <a:p>
          <a:endParaRPr lang="ru-RU"/>
        </a:p>
      </dgm:t>
    </dgm:pt>
    <dgm:pt modelId="{ED8E66C9-4BAC-403F-B72B-7B9FDEB8D7B1}" type="pres">
      <dgm:prSet presAssocID="{83F2AF02-A386-4589-8006-52CC09783F9A}" presName="img" presStyleLbl="fgImgPlace1" presStyleIdx="1" presStyleCnt="3" custLinFactNeighborX="-2960" custLinFactNeighborY="-3785"/>
      <dgm:spPr/>
    </dgm:pt>
    <dgm:pt modelId="{B83D1FD9-BFA3-4B7C-BCE4-F947D53E332C}" type="pres">
      <dgm:prSet presAssocID="{83F2AF02-A386-4589-8006-52CC09783F9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4911-BC67-4EEF-95CF-0E719E249BED}" type="pres">
      <dgm:prSet presAssocID="{00E41ACC-F8DB-46F7-8DB0-8143EC8DB2F0}" presName="spacer" presStyleCnt="0"/>
      <dgm:spPr/>
    </dgm:pt>
    <dgm:pt modelId="{11A49E1E-C530-4314-9A3F-D12FD8912054}" type="pres">
      <dgm:prSet presAssocID="{8F7ED092-2A12-467D-A660-0076A9F30A36}" presName="comp" presStyleCnt="0"/>
      <dgm:spPr/>
    </dgm:pt>
    <dgm:pt modelId="{F689FE8D-7DC5-4FD2-B298-1B2FF8A7DCA6}" type="pres">
      <dgm:prSet presAssocID="{8F7ED092-2A12-467D-A660-0076A9F30A36}" presName="box" presStyleLbl="node1" presStyleIdx="2" presStyleCnt="3" custScaleX="99332" custScaleY="65217" custLinFactNeighborX="11790" custLinFactNeighborY="-3524"/>
      <dgm:spPr/>
      <dgm:t>
        <a:bodyPr/>
        <a:lstStyle/>
        <a:p>
          <a:endParaRPr lang="ru-RU"/>
        </a:p>
      </dgm:t>
    </dgm:pt>
    <dgm:pt modelId="{3534A9CD-9587-4222-83F4-CC0D3C7EF528}" type="pres">
      <dgm:prSet presAssocID="{8F7ED092-2A12-467D-A660-0076A9F30A36}" presName="img" presStyleLbl="fgImgPlace1" presStyleIdx="2" presStyleCnt="3" custScaleX="110498" custScaleY="77587" custLinFactNeighborX="-23448" custLinFactNeighborY="29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AED2714-932F-46A5-9865-A0B7CF7FB850}" type="pres">
      <dgm:prSet presAssocID="{8F7ED092-2A12-467D-A660-0076A9F30A3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D6268-9FDD-4E8B-8B24-37B7B936169A}" type="presOf" srcId="{83F2AF02-A386-4589-8006-52CC09783F9A}" destId="{710FD9D6-89A3-452B-B442-6BB815602B09}" srcOrd="0" destOrd="0" presId="urn:microsoft.com/office/officeart/2005/8/layout/vList4"/>
    <dgm:cxn modelId="{9EB0B595-5AAC-444D-9F80-14E1B8D1731C}" srcId="{9E6EA7B6-D755-4FBF-9BEC-2559B7F34FFC}" destId="{83F2AF02-A386-4589-8006-52CC09783F9A}" srcOrd="1" destOrd="0" parTransId="{4F15CE53-429A-4503-82D6-D44AE92F0CD4}" sibTransId="{00E41ACC-F8DB-46F7-8DB0-8143EC8DB2F0}"/>
    <dgm:cxn modelId="{59D803CE-4378-4DA8-903D-3D516D44B01F}" type="presOf" srcId="{83F2AF02-A386-4589-8006-52CC09783F9A}" destId="{B83D1FD9-BFA3-4B7C-BCE4-F947D53E332C}" srcOrd="1" destOrd="0" presId="urn:microsoft.com/office/officeart/2005/8/layout/vList4"/>
    <dgm:cxn modelId="{8C83C636-7F64-4146-BA31-0F0AAFC7FF2D}" type="presOf" srcId="{8F7ED092-2A12-467D-A660-0076A9F30A36}" destId="{F689FE8D-7DC5-4FD2-B298-1B2FF8A7DCA6}" srcOrd="0" destOrd="0" presId="urn:microsoft.com/office/officeart/2005/8/layout/vList4"/>
    <dgm:cxn modelId="{8D2A9114-8B3E-4B41-98AA-8CACA42452A8}" type="presOf" srcId="{9E6EA7B6-D755-4FBF-9BEC-2559B7F34FFC}" destId="{2F68A466-0B66-4791-972C-8634A544AAE9}" srcOrd="0" destOrd="0" presId="urn:microsoft.com/office/officeart/2005/8/layout/vList4"/>
    <dgm:cxn modelId="{BAB874C3-BA1D-469D-9634-363A095D2D5C}" type="presOf" srcId="{3820B5C1-5CEC-47BC-BBCA-47981594CB70}" destId="{D2BCF0F6-6D11-4B3A-942D-5977E85712D5}" srcOrd="1" destOrd="0" presId="urn:microsoft.com/office/officeart/2005/8/layout/vList4"/>
    <dgm:cxn modelId="{9E1706E0-9D2A-4274-847F-DF4C0F2DD438}" type="presOf" srcId="{8F7ED092-2A12-467D-A660-0076A9F30A36}" destId="{3AED2714-932F-46A5-9865-A0B7CF7FB850}" srcOrd="1" destOrd="0" presId="urn:microsoft.com/office/officeart/2005/8/layout/vList4"/>
    <dgm:cxn modelId="{E1D330BD-C6E8-49DE-9511-B035D0219B3B}" type="presOf" srcId="{3820B5C1-5CEC-47BC-BBCA-47981594CB70}" destId="{F619675D-969E-4800-8E09-797D79809B20}" srcOrd="0" destOrd="0" presId="urn:microsoft.com/office/officeart/2005/8/layout/vList4"/>
    <dgm:cxn modelId="{458F4014-5F91-4339-B145-E2BEF20AC618}" srcId="{9E6EA7B6-D755-4FBF-9BEC-2559B7F34FFC}" destId="{3820B5C1-5CEC-47BC-BBCA-47981594CB70}" srcOrd="0" destOrd="0" parTransId="{1183E30E-B44D-4F0F-A02A-F3E90169E78C}" sibTransId="{F42400E2-8038-41EC-ACA9-9B0FD20D2C89}"/>
    <dgm:cxn modelId="{8D842215-4DAC-4195-B353-F21DC51B917E}" srcId="{9E6EA7B6-D755-4FBF-9BEC-2559B7F34FFC}" destId="{8F7ED092-2A12-467D-A660-0076A9F30A36}" srcOrd="2" destOrd="0" parTransId="{054B4FE5-966B-499B-A2C3-A133D5ADDB88}" sibTransId="{9BD6262C-8D61-4C34-BC02-6D428184F5B5}"/>
    <dgm:cxn modelId="{0AF9D353-5CBC-48FA-A439-5F1947DB1A5C}" type="presParOf" srcId="{2F68A466-0B66-4791-972C-8634A544AAE9}" destId="{05D6E99B-3C3F-4486-B64E-927491A54A32}" srcOrd="0" destOrd="0" presId="urn:microsoft.com/office/officeart/2005/8/layout/vList4"/>
    <dgm:cxn modelId="{BAFDBB20-A923-450F-9182-3613AE673994}" type="presParOf" srcId="{05D6E99B-3C3F-4486-B64E-927491A54A32}" destId="{F619675D-969E-4800-8E09-797D79809B20}" srcOrd="0" destOrd="0" presId="urn:microsoft.com/office/officeart/2005/8/layout/vList4"/>
    <dgm:cxn modelId="{E741785D-042F-436D-9CCA-D2A53CA1305D}" type="presParOf" srcId="{05D6E99B-3C3F-4486-B64E-927491A54A32}" destId="{94057BE4-CD88-4A56-AE1A-1F48A4325D8B}" srcOrd="1" destOrd="0" presId="urn:microsoft.com/office/officeart/2005/8/layout/vList4"/>
    <dgm:cxn modelId="{B74AE21F-085A-4AA5-92BB-1A89F823C93A}" type="presParOf" srcId="{05D6E99B-3C3F-4486-B64E-927491A54A32}" destId="{D2BCF0F6-6D11-4B3A-942D-5977E85712D5}" srcOrd="2" destOrd="0" presId="urn:microsoft.com/office/officeart/2005/8/layout/vList4"/>
    <dgm:cxn modelId="{F9E072C4-52A8-4517-A9E9-E5BFB12887A5}" type="presParOf" srcId="{2F68A466-0B66-4791-972C-8634A544AAE9}" destId="{B7DE216F-2707-4850-93CE-E0C3C0C34DE8}" srcOrd="1" destOrd="0" presId="urn:microsoft.com/office/officeart/2005/8/layout/vList4"/>
    <dgm:cxn modelId="{122B6A50-90CE-4F5E-BEE8-6C8FA3D61F3D}" type="presParOf" srcId="{2F68A466-0B66-4791-972C-8634A544AAE9}" destId="{20EB9A3A-300D-4BAA-A70A-A733F95CA901}" srcOrd="2" destOrd="0" presId="urn:microsoft.com/office/officeart/2005/8/layout/vList4"/>
    <dgm:cxn modelId="{0D22516A-6713-4E95-9128-6F24BE6D73D2}" type="presParOf" srcId="{20EB9A3A-300D-4BAA-A70A-A733F95CA901}" destId="{710FD9D6-89A3-452B-B442-6BB815602B09}" srcOrd="0" destOrd="0" presId="urn:microsoft.com/office/officeart/2005/8/layout/vList4"/>
    <dgm:cxn modelId="{46A760D4-5429-41D1-A309-882CC212F153}" type="presParOf" srcId="{20EB9A3A-300D-4BAA-A70A-A733F95CA901}" destId="{ED8E66C9-4BAC-403F-B72B-7B9FDEB8D7B1}" srcOrd="1" destOrd="0" presId="urn:microsoft.com/office/officeart/2005/8/layout/vList4"/>
    <dgm:cxn modelId="{99BFF844-52C9-4ED6-8A85-42367F6AB41B}" type="presParOf" srcId="{20EB9A3A-300D-4BAA-A70A-A733F95CA901}" destId="{B83D1FD9-BFA3-4B7C-BCE4-F947D53E332C}" srcOrd="2" destOrd="0" presId="urn:microsoft.com/office/officeart/2005/8/layout/vList4"/>
    <dgm:cxn modelId="{D8960E89-E386-4F3F-9FE0-772A796F80B0}" type="presParOf" srcId="{2F68A466-0B66-4791-972C-8634A544AAE9}" destId="{728C4911-BC67-4EEF-95CF-0E719E249BED}" srcOrd="3" destOrd="0" presId="urn:microsoft.com/office/officeart/2005/8/layout/vList4"/>
    <dgm:cxn modelId="{ACEBDF05-2779-45B3-B2AB-EC78F5A9C729}" type="presParOf" srcId="{2F68A466-0B66-4791-972C-8634A544AAE9}" destId="{11A49E1E-C530-4314-9A3F-D12FD8912054}" srcOrd="4" destOrd="0" presId="urn:microsoft.com/office/officeart/2005/8/layout/vList4"/>
    <dgm:cxn modelId="{AB9B3745-2153-4623-920F-637121AA5D18}" type="presParOf" srcId="{11A49E1E-C530-4314-9A3F-D12FD8912054}" destId="{F689FE8D-7DC5-4FD2-B298-1B2FF8A7DCA6}" srcOrd="0" destOrd="0" presId="urn:microsoft.com/office/officeart/2005/8/layout/vList4"/>
    <dgm:cxn modelId="{DD80FD69-3C96-4DFD-B1E2-3951C03ECAAD}" type="presParOf" srcId="{11A49E1E-C530-4314-9A3F-D12FD8912054}" destId="{3534A9CD-9587-4222-83F4-CC0D3C7EF528}" srcOrd="1" destOrd="0" presId="urn:microsoft.com/office/officeart/2005/8/layout/vList4"/>
    <dgm:cxn modelId="{095CC356-7FEA-4E5F-B456-819BA413A9C6}" type="presParOf" srcId="{11A49E1E-C530-4314-9A3F-D12FD8912054}" destId="{3AED2714-932F-46A5-9865-A0B7CF7FB85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9675D-969E-4800-8E09-797D79809B20}">
      <dsp:nvSpPr>
        <dsp:cNvPr id="0" name=""/>
        <dsp:cNvSpPr/>
      </dsp:nvSpPr>
      <dsp:spPr>
        <a:xfrm>
          <a:off x="0" y="0"/>
          <a:ext cx="8424936" cy="2058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Учреждения образования и культуры г. Кургана</a:t>
          </a:r>
          <a:endParaRPr lang="ru-RU" sz="3200" kern="1200" dirty="0"/>
        </a:p>
      </dsp:txBody>
      <dsp:txXfrm>
        <a:off x="1890826" y="0"/>
        <a:ext cx="6534109" cy="2058394"/>
      </dsp:txXfrm>
    </dsp:sp>
    <dsp:sp modelId="{94057BE4-CD88-4A56-AE1A-1F48A4325D8B}">
      <dsp:nvSpPr>
        <dsp:cNvPr id="0" name=""/>
        <dsp:cNvSpPr/>
      </dsp:nvSpPr>
      <dsp:spPr>
        <a:xfrm>
          <a:off x="205839" y="205839"/>
          <a:ext cx="1684987" cy="1646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FD9D6-89A3-452B-B442-6BB815602B09}">
      <dsp:nvSpPr>
        <dsp:cNvPr id="0" name=""/>
        <dsp:cNvSpPr/>
      </dsp:nvSpPr>
      <dsp:spPr>
        <a:xfrm>
          <a:off x="28139" y="2341259"/>
          <a:ext cx="8368657" cy="1492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ГАОУ ДПО « ИРОСТ»</a:t>
          </a:r>
          <a:endParaRPr lang="ru-RU" sz="3200" kern="1200" dirty="0"/>
        </a:p>
      </dsp:txBody>
      <dsp:txXfrm>
        <a:off x="1906335" y="2341259"/>
        <a:ext cx="6490461" cy="1492665"/>
      </dsp:txXfrm>
    </dsp:sp>
    <dsp:sp modelId="{ED8E66C9-4BAC-403F-B72B-7B9FDEB8D7B1}">
      <dsp:nvSpPr>
        <dsp:cNvPr id="0" name=""/>
        <dsp:cNvSpPr/>
      </dsp:nvSpPr>
      <dsp:spPr>
        <a:xfrm>
          <a:off x="155963" y="2201906"/>
          <a:ext cx="1684987" cy="164671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9FE8D-7DC5-4FD2-B298-1B2FF8A7DCA6}">
      <dsp:nvSpPr>
        <dsp:cNvPr id="0" name=""/>
        <dsp:cNvSpPr/>
      </dsp:nvSpPr>
      <dsp:spPr>
        <a:xfrm>
          <a:off x="56278" y="4044251"/>
          <a:ext cx="8368657" cy="13424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Школа-интернат №25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Школа №43</a:t>
          </a:r>
          <a:endParaRPr lang="ru-RU" sz="3200" kern="1200" dirty="0"/>
        </a:p>
      </dsp:txBody>
      <dsp:txXfrm>
        <a:off x="1934474" y="4044251"/>
        <a:ext cx="6490461" cy="1342423"/>
      </dsp:txXfrm>
    </dsp:sp>
    <dsp:sp modelId="{3534A9CD-9587-4222-83F4-CC0D3C7EF528}">
      <dsp:nvSpPr>
        <dsp:cNvPr id="0" name=""/>
        <dsp:cNvSpPr/>
      </dsp:nvSpPr>
      <dsp:spPr>
        <a:xfrm>
          <a:off x="0" y="4154089"/>
          <a:ext cx="1861877" cy="12776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5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3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1B49-4CF2-4AD4-A391-D1C1C51013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E714-2776-4FBA-BD67-C6F5FED8A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kapli_rosa_voda_listya_risunok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85" y="-12080"/>
            <a:ext cx="9144000" cy="68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59411" y="1268760"/>
            <a:ext cx="4695297" cy="2448272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с комплексными нарушениями – ранняя помощь детям с нарушениями слуха. Проекты для детей, родителей и их семей.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89064" y="5189353"/>
            <a:ext cx="6563072" cy="1012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i="1" u="sng" dirty="0" smtClean="0">
                <a:solidFill>
                  <a:schemeClr val="accent6">
                    <a:lumMod val="50000"/>
                  </a:schemeClr>
                </a:solidFill>
              </a:rPr>
              <a:t>Шумилова Ольга Вячеславовна</a:t>
            </a:r>
          </a:p>
          <a:p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Зам.зав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По УВР, дефектолог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МДОУ  города Кургана 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«Детский сад комбинированного вида №160 Крошка Енот»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C:\Users\user\Desktop\длч учителя года\ФОТО\IMG_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75" y="2996952"/>
            <a:ext cx="3009098" cy="20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atural-col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" y="-2"/>
            <a:ext cx="9126736" cy="68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длч учителя года\ФОТО\DSC00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62" y="1360437"/>
            <a:ext cx="1995567" cy="20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длч учителя года\ФОТО\S1jzRYH3y_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2" y="1780672"/>
            <a:ext cx="2675820" cy="20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67744" y="389572"/>
            <a:ext cx="534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Особым детям – особая забота</a:t>
            </a:r>
          </a:p>
        </p:txBody>
      </p:sp>
      <p:pic>
        <p:nvPicPr>
          <p:cNvPr id="14338" name="Picture 2" descr="C:\Users\user\Desktop\HmPdS9R9Zb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40" y="3284984"/>
            <a:ext cx="4430096" cy="33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10701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069652" cy="23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9712" y="657287"/>
            <a:ext cx="5991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Работа с педагогами и родителями</a:t>
            </a:r>
          </a:p>
        </p:txBody>
      </p:sp>
      <p:pic>
        <p:nvPicPr>
          <p:cNvPr id="15362" name="Picture 2" descr="C:\Users\user\Desktop\tI9yijC90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4950"/>
            <a:ext cx="5169957" cy="29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3994" y="3429000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Ответственное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родительство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035041"/>
            <a:ext cx="3765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«Вместе ради детей»</a:t>
            </a:r>
          </a:p>
        </p:txBody>
      </p:sp>
    </p:spTree>
    <p:extLst>
      <p:ext uri="{BB962C8B-B14F-4D97-AF65-F5344CB8AC3E}">
        <p14:creationId xmlns:p14="http://schemas.microsoft.com/office/powerpoint/2010/main" val="7823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676085"/>
            <a:ext cx="454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Социальное партнерство: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8" name="Picture 4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51" y="153029"/>
            <a:ext cx="1742172" cy="10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1125841"/>
              </p:ext>
            </p:extLst>
          </p:nvPr>
        </p:nvGraphicFramePr>
        <p:xfrm>
          <a:off x="539552" y="1397000"/>
          <a:ext cx="8424936" cy="546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3" descr="C:\Users\user\Desktop\РАБОТА !!!\для сайта\image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" y="3573016"/>
            <a:ext cx="2136968" cy="16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\Desktop\РАБОТА !!!\для сайта\IMG_20161215_12120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5601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6b6cf5995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" y="0"/>
            <a:ext cx="9140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ит из во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2" y="332656"/>
            <a:ext cx="60784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История деревни на </a:t>
            </a:r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о.Бали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i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«Толерантность и желание держаться вместе» - жизненная философия </a:t>
            </a:r>
            <a:r>
              <a:rPr lang="ru-RU" sz="2800" b="1" i="1" u="sng" dirty="0" err="1" smtClean="0">
                <a:solidFill>
                  <a:schemeClr val="tx2">
                    <a:lumMod val="75000"/>
                  </a:schemeClr>
                </a:solidFill>
              </a:rPr>
              <a:t>бенгкальцев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199305"/>
            <a:ext cx="218655" cy="21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user\Desktop\остров бал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48" y="1733091"/>
            <a:ext cx="5408366" cy="33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62515" y="2216488"/>
            <a:ext cx="2358942" cy="20414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7757" y="2652420"/>
            <a:ext cx="2908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Логопункт</a:t>
            </a:r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для детей с нарушением</a:t>
            </a:r>
          </a:p>
          <a:p>
            <a:pPr algn="ctr"/>
            <a:r>
              <a:rPr lang="ru-RU" sz="2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речи</a:t>
            </a:r>
            <a:endParaRPr lang="ru-RU" sz="2000" b="1" cap="all" spc="0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3154" y="784189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Детский сад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Комбинированного 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вида</a:t>
            </a:r>
            <a:endParaRPr lang="ru-RU" sz="40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6225" y="2370331"/>
            <a:ext cx="2423677" cy="191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010" y="2498531"/>
            <a:ext cx="24962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Специальная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группа для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детей с</a:t>
            </a:r>
          </a:p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нарушением </a:t>
            </a:r>
          </a:p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слуха</a:t>
            </a:r>
            <a:endParaRPr lang="ru-RU" b="1" cap="all" spc="0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" name="Picture 2" descr="C:\Users\1\Desktop\pic0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49795"/>
            <a:ext cx="1539761" cy="12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:\Users\1\Desktop\021109_06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45" y="5281914"/>
            <a:ext cx="1559038" cy="126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Desktop\getUserIm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4748" r="9855" b="37777"/>
          <a:stretch/>
        </p:blipFill>
        <p:spPr bwMode="auto">
          <a:xfrm>
            <a:off x="1045285" y="5211735"/>
            <a:ext cx="2142918" cy="12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6296" y="2251358"/>
            <a:ext cx="1485501" cy="20337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КП </a:t>
            </a:r>
            <a:r>
              <a:rPr lang="ru-RU" dirty="0" smtClean="0"/>
              <a:t>«</a:t>
            </a:r>
            <a:r>
              <a:rPr lang="ru-RU" dirty="0" err="1" smtClean="0"/>
              <a:t>Помогатор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2" y="-470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16" y="332656"/>
            <a:ext cx="6346351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Организация КП «</a:t>
            </a:r>
            <a:r>
              <a:rPr lang="ru-RU" sz="3600" dirty="0" err="1" smtClean="0"/>
              <a:t>Помогатор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9305"/>
            <a:ext cx="8229600" cy="51100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3000" dirty="0"/>
          </a:p>
        </p:txBody>
      </p:sp>
      <p:pic>
        <p:nvPicPr>
          <p:cNvPr id="5122" name="Picture 2" descr="C:\Users\user\Desktop\funnelconcep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" t="30606" r="18205" b="3301"/>
          <a:stretch/>
        </p:blipFill>
        <p:spPr bwMode="auto">
          <a:xfrm>
            <a:off x="765203" y="932533"/>
            <a:ext cx="6548544" cy="42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221438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Классификация ОБРАЩЕНИЙ семей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0749" y="1650021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Заведующий МБДОУ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1611" y="2164999"/>
            <a:ext cx="1510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Дефектолог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3300" y="2707653"/>
            <a:ext cx="110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Психолог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381997"/>
            <a:ext cx="4135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Воспитатели, муз. Работник, медик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7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hutterstock_115304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5380" y="906916"/>
            <a:ext cx="4182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Обращения родителей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1772816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1. </a:t>
            </a:r>
            <a:r>
              <a:rPr lang="ru-RU" sz="1600" b="1" dirty="0" smtClean="0">
                <a:solidFill>
                  <a:schemeClr val="bg1"/>
                </a:solidFill>
              </a:rPr>
              <a:t>РЕЧЬ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6555" y="3557348"/>
            <a:ext cx="170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ПОВЕДЕНИЕ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330" y="5013176"/>
            <a:ext cx="192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3.ОБЩЕНИЕ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1772816"/>
            <a:ext cx="17635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4. </a:t>
            </a:r>
            <a:r>
              <a:rPr lang="ru-RU" sz="1600" b="1" dirty="0" smtClean="0"/>
              <a:t>ХОРОШИЙ </a:t>
            </a:r>
          </a:p>
          <a:p>
            <a:pPr lvl="0"/>
            <a:r>
              <a:rPr lang="ru-RU" sz="1600" b="1" dirty="0" smtClean="0"/>
              <a:t>СОН, УЛУЧШЕНИЕ</a:t>
            </a:r>
          </a:p>
          <a:p>
            <a:pPr lvl="0"/>
            <a:r>
              <a:rPr lang="ru-RU" sz="1600" b="1" dirty="0" smtClean="0"/>
              <a:t>ЖКТ (СОМАТИКА)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58000" y="3140968"/>
            <a:ext cx="1962636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9669" y="4075331"/>
            <a:ext cx="2749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</a:t>
            </a:r>
            <a:r>
              <a:rPr lang="ru-RU" b="1" dirty="0" smtClean="0"/>
              <a:t>. ОБУЧАЕМОСТЬ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8770" y="3429000"/>
            <a:ext cx="224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Консультационный пункт</a:t>
            </a:r>
          </a:p>
        </p:txBody>
      </p:sp>
    </p:spTree>
    <p:extLst>
      <p:ext uri="{BB962C8B-B14F-4D97-AF65-F5344CB8AC3E}">
        <p14:creationId xmlns:p14="http://schemas.microsoft.com/office/powerpoint/2010/main" val="2131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5" y="0"/>
            <a:ext cx="9144000" cy="68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83" y="404664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        Почему важно получить раннюю помощь?</a:t>
            </a:r>
            <a:b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Мифы раннего развития.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639" y="4581128"/>
            <a:ext cx="8003232" cy="1872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i="1" u="sng" dirty="0"/>
              <a:t> </a:t>
            </a:r>
            <a:r>
              <a:rPr lang="ru-RU" b="1" i="1" u="sng" dirty="0">
                <a:solidFill>
                  <a:srgbClr val="002060"/>
                </a:solidFill>
              </a:rPr>
              <a:t>Цель</a:t>
            </a:r>
            <a:r>
              <a:rPr lang="ru-RU" i="1" u="sng" dirty="0">
                <a:solidFill>
                  <a:srgbClr val="002060"/>
                </a:solidFill>
              </a:rPr>
              <a:t> – создать систему работы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КП «</a:t>
            </a:r>
            <a:r>
              <a:rPr lang="ru-RU" dirty="0" err="1" smtClean="0">
                <a:solidFill>
                  <a:srgbClr val="002060"/>
                </a:solidFill>
              </a:rPr>
              <a:t>Помогатор</a:t>
            </a:r>
            <a:r>
              <a:rPr lang="ru-RU" dirty="0" smtClean="0">
                <a:solidFill>
                  <a:srgbClr val="002060"/>
                </a:solidFill>
              </a:rPr>
              <a:t>» для поддержки детей с ОВЗ раннего возраста, их семей.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user\Desktop\Amazon-hot-sales-baby-stack-cups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49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48890846"/>
              </p:ext>
            </p:extLst>
          </p:nvPr>
        </p:nvGraphicFramePr>
        <p:xfrm>
          <a:off x="323528" y="2060848"/>
          <a:ext cx="4251103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460641"/>
            <a:ext cx="4094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работы: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0081028"/>
              </p:ext>
            </p:extLst>
          </p:nvPr>
        </p:nvGraphicFramePr>
        <p:xfrm>
          <a:off x="4836368" y="2132856"/>
          <a:ext cx="3336032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80112" y="3325893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42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8553" y="2123163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3390319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28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74684" y="3323871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37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9399" y="2132856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86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123163"/>
            <a:ext cx="432048" cy="216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Green-Powerpoint-Background-Images-06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4046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Новизна опыта</a:t>
            </a:r>
            <a:r>
              <a:rPr lang="ru-RU" dirty="0"/>
              <a:t> </a:t>
            </a:r>
          </a:p>
        </p:txBody>
      </p:sp>
      <p:pic>
        <p:nvPicPr>
          <p:cNvPr id="1027" name="Picture 3" descr="C:\Users\user\Desktop\0d1a60ad2d6adf4ccc0c6321a8a52c94.png.html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3" y="1611125"/>
            <a:ext cx="1228336" cy="12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РАБОТА !!!\для сайта\IMG_20161215_121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70920"/>
            <a:ext cx="2664296" cy="19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РАБОТА !!!\для сайта\DSC00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0444"/>
            <a:ext cx="2808312" cy="14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РАБОТА !!!\для сайта\IMG_20161215_121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925" y="3980977"/>
            <a:ext cx="1660051" cy="22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РАБОТА !!!\ДЕТСАД 160\ДОКЛАДЫ И ВЫСТУПЛЕНИЯ\Проект в школу ПРЕЕМСТВЕННОСТЬ\DSC075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5445" r="13867" b="33767"/>
          <a:stretch/>
        </p:blipFill>
        <p:spPr bwMode="auto">
          <a:xfrm>
            <a:off x="251520" y="4023143"/>
            <a:ext cx="2248096" cy="132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829" y="2870921"/>
            <a:ext cx="4712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реализация </a:t>
            </a:r>
            <a:r>
              <a:rPr lang="ru-RU" dirty="0"/>
              <a:t>программы «Мы говорим!»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«Буклет для родителей: Танцуем и говорим»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4631" y="50876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Реализация социально-значимого </a:t>
            </a:r>
            <a:r>
              <a:rPr lang="ru-RU" dirty="0"/>
              <a:t>проекта по интеграции детей с нарушением слуха и речи в слышащую среду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456" y="5805264"/>
            <a:ext cx="3286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-Реализация </a:t>
            </a:r>
            <a:r>
              <a:rPr lang="ru-RU" dirty="0"/>
              <a:t>долгосрочного образовательного проекта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Связующая нить»</a:t>
            </a:r>
          </a:p>
        </p:txBody>
      </p:sp>
      <p:pic>
        <p:nvPicPr>
          <p:cNvPr id="1033" name="Picture 9" descr="P10600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97" y="1160444"/>
            <a:ext cx="2007347" cy="150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252444_zelenyi-fon-vek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" y="0"/>
            <a:ext cx="9140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1420" y="395677"/>
            <a:ext cx="7108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Мамы лучшие нужны, дети разные важны</a:t>
            </a:r>
          </a:p>
        </p:txBody>
      </p:sp>
      <p:pic>
        <p:nvPicPr>
          <p:cNvPr id="9" name="Picture 3" descr="C:\Users\user\Desktop\РАБОТА !!!\ДЕТСАД 160\утренники\собрание\IMG_1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0" y="4353086"/>
            <a:ext cx="2741557" cy="20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выста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8073"/>
            <a:ext cx="3096344" cy="23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Z24m8VwxZ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45" y="1230193"/>
            <a:ext cx="3739597" cy="28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233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История деревни на о.Бали</vt:lpstr>
      <vt:lpstr>Презентация PowerPoint</vt:lpstr>
      <vt:lpstr>Организация КП «Помогатор»</vt:lpstr>
      <vt:lpstr>Презентация PowerPoint</vt:lpstr>
      <vt:lpstr>        Почему важно получить раннюю помощь? Мифы раннего развития.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77</cp:revision>
  <dcterms:created xsi:type="dcterms:W3CDTF">2017-01-09T01:08:19Z</dcterms:created>
  <dcterms:modified xsi:type="dcterms:W3CDTF">2019-11-21T05:17:42Z</dcterms:modified>
</cp:coreProperties>
</file>